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8"/>
  </p:notesMasterIdLst>
  <p:sldIdLst>
    <p:sldId id="256" r:id="rId2"/>
    <p:sldId id="32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324" r:id="rId17"/>
    <p:sldId id="309" r:id="rId18"/>
    <p:sldId id="270" r:id="rId19"/>
    <p:sldId id="271" r:id="rId20"/>
    <p:sldId id="272" r:id="rId21"/>
    <p:sldId id="273" r:id="rId22"/>
    <p:sldId id="292" r:id="rId23"/>
    <p:sldId id="293" r:id="rId24"/>
    <p:sldId id="294" r:id="rId25"/>
    <p:sldId id="295" r:id="rId26"/>
    <p:sldId id="296" r:id="rId27"/>
    <p:sldId id="274" r:id="rId28"/>
    <p:sldId id="275" r:id="rId29"/>
    <p:sldId id="276" r:id="rId30"/>
    <p:sldId id="277" r:id="rId31"/>
    <p:sldId id="297" r:id="rId32"/>
    <p:sldId id="298" r:id="rId33"/>
    <p:sldId id="299" r:id="rId34"/>
    <p:sldId id="300" r:id="rId35"/>
    <p:sldId id="301" r:id="rId36"/>
    <p:sldId id="302" r:id="rId37"/>
    <p:sldId id="303" r:id="rId38"/>
    <p:sldId id="304" r:id="rId39"/>
    <p:sldId id="325" r:id="rId40"/>
    <p:sldId id="326" r:id="rId41"/>
    <p:sldId id="327" r:id="rId42"/>
    <p:sldId id="328" r:id="rId43"/>
    <p:sldId id="329" r:id="rId44"/>
    <p:sldId id="330" r:id="rId45"/>
    <p:sldId id="331" r:id="rId46"/>
    <p:sldId id="279" r:id="rId47"/>
    <p:sldId id="310" r:id="rId48"/>
    <p:sldId id="280" r:id="rId49"/>
    <p:sldId id="281" r:id="rId50"/>
    <p:sldId id="282" r:id="rId51"/>
    <p:sldId id="283" r:id="rId52"/>
    <p:sldId id="319" r:id="rId53"/>
    <p:sldId id="312" r:id="rId54"/>
    <p:sldId id="320" r:id="rId55"/>
    <p:sldId id="313" r:id="rId56"/>
    <p:sldId id="314" r:id="rId57"/>
    <p:sldId id="315" r:id="rId58"/>
    <p:sldId id="316" r:id="rId59"/>
    <p:sldId id="317" r:id="rId60"/>
    <p:sldId id="318" r:id="rId61"/>
    <p:sldId id="284" r:id="rId62"/>
    <p:sldId id="285" r:id="rId63"/>
    <p:sldId id="286" r:id="rId64"/>
    <p:sldId id="287" r:id="rId65"/>
    <p:sldId id="288" r:id="rId66"/>
    <p:sldId id="289" r:id="rId67"/>
    <p:sldId id="290" r:id="rId68"/>
    <p:sldId id="291" r:id="rId69"/>
    <p:sldId id="305" r:id="rId70"/>
    <p:sldId id="306" r:id="rId71"/>
    <p:sldId id="307" r:id="rId72"/>
    <p:sldId id="308"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 id="347" r:id="rId89"/>
    <p:sldId id="348" r:id="rId90"/>
    <p:sldId id="349" r:id="rId91"/>
    <p:sldId id="350" r:id="rId92"/>
    <p:sldId id="351" r:id="rId93"/>
    <p:sldId id="352" r:id="rId94"/>
    <p:sldId id="353" r:id="rId95"/>
    <p:sldId id="311" r:id="rId96"/>
    <p:sldId id="321" r:id="rId9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20"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4E8FF6-B818-4065-960C-0EDEB7B7C3C7}" type="datetimeFigureOut">
              <a:rPr lang="it-IT" smtClean="0"/>
              <a:pPr/>
              <a:t>02/12/2012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201A71-22E5-4572-AFEF-30C1D902B241}"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5201A71-22E5-4572-AFEF-30C1D902B241}" type="slidenum">
              <a:rPr lang="it-IT" smtClean="0"/>
              <a:pPr/>
              <a:t>74</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5201A71-22E5-4572-AFEF-30C1D902B241}" type="slidenum">
              <a:rPr lang="it-IT" smtClean="0"/>
              <a:pPr/>
              <a:t>93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1C7F37F7-292C-4588-840C-EBDC5A049C47}"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C7F37F7-292C-4588-840C-EBDC5A049C47}"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88D0448E-2C42-4B9F-BED2-25025561FA4F}" type="datetimeFigureOut">
              <a:rPr lang="it-IT" smtClean="0"/>
              <a:pPr/>
              <a:t>02/12/2012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1C7F37F7-292C-4588-840C-EBDC5A049C47}"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8D0448E-2C42-4B9F-BED2-25025561FA4F}" type="datetimeFigureOut">
              <a:rPr lang="it-IT" smtClean="0"/>
              <a:pPr/>
              <a:t>02/12/2012</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C7F37F7-292C-4588-840C-EBDC5A049C47}"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smtClean="0"/>
              <a:t>L’Uomo </a:t>
            </a:r>
            <a:br>
              <a:rPr lang="it-IT" dirty="0" smtClean="0"/>
            </a:br>
            <a:r>
              <a:rPr lang="it-IT" dirty="0" smtClean="0"/>
              <a:t>in alcune grandi Religioni</a:t>
            </a:r>
            <a:endParaRPr lang="it-IT" dirty="0"/>
          </a:p>
        </p:txBody>
      </p:sp>
      <p:sp>
        <p:nvSpPr>
          <p:cNvPr id="3" name="Sottotitolo 2"/>
          <p:cNvSpPr>
            <a:spLocks noGrp="1"/>
          </p:cNvSpPr>
          <p:nvPr>
            <p:ph type="subTitle" idx="1"/>
          </p:nvPr>
        </p:nvSpPr>
        <p:spPr/>
        <p:txBody>
          <a:bodyPr>
            <a:normAutofit fontScale="85000" lnSpcReduction="20000"/>
          </a:bodyPr>
          <a:lstStyle/>
          <a:p>
            <a:r>
              <a:rPr lang="it-IT" dirty="0" smtClean="0"/>
              <a:t>Le Antropologie filosofiche nella Relazione </a:t>
            </a:r>
          </a:p>
          <a:p>
            <a:r>
              <a:rPr lang="it-IT" dirty="0" smtClean="0"/>
              <a:t>con il Sacro, il Religioso e il Teologale. </a:t>
            </a:r>
          </a:p>
          <a:p>
            <a:r>
              <a:rPr lang="it-IT" dirty="0" smtClean="0"/>
              <a:t>Dal “</a:t>
            </a:r>
            <a:r>
              <a:rPr lang="it-IT" i="1" dirty="0" smtClean="0"/>
              <a:t>Frammento divino</a:t>
            </a:r>
            <a:r>
              <a:rPr lang="it-IT" dirty="0" smtClean="0"/>
              <a:t>” alla “</a:t>
            </a:r>
            <a:r>
              <a:rPr lang="it-IT" i="1" dirty="0" smtClean="0"/>
              <a:t>Persona</a:t>
            </a:r>
            <a:r>
              <a:rPr lang="it-IT" dirty="0" smtClean="0"/>
              <a:t>”: </a:t>
            </a:r>
          </a:p>
          <a:p>
            <a:r>
              <a:rPr lang="it-IT" i="1" dirty="0" smtClean="0"/>
              <a:t>Induismo</a:t>
            </a:r>
            <a:r>
              <a:rPr lang="it-IT" dirty="0" smtClean="0"/>
              <a:t>, </a:t>
            </a:r>
            <a:r>
              <a:rPr lang="it-IT" i="1" dirty="0" smtClean="0"/>
              <a:t>Buddhismo</a:t>
            </a:r>
            <a:r>
              <a:rPr lang="it-IT" dirty="0" smtClean="0"/>
              <a:t>, </a:t>
            </a:r>
            <a:r>
              <a:rPr lang="it-IT" i="1" dirty="0" smtClean="0"/>
              <a:t>Giudaismo</a:t>
            </a:r>
            <a:r>
              <a:rPr lang="it-IT" dirty="0" smtClean="0"/>
              <a:t>, </a:t>
            </a:r>
          </a:p>
          <a:p>
            <a:r>
              <a:rPr lang="it-IT" i="1" dirty="0" smtClean="0"/>
              <a:t>Cristianesimo,</a:t>
            </a:r>
            <a:r>
              <a:rPr lang="it-IT" dirty="0" smtClean="0"/>
              <a:t> </a:t>
            </a:r>
            <a:r>
              <a:rPr lang="it-IT" i="1" dirty="0" smtClean="0"/>
              <a:t>Islam, Confucianesimo, Taoismo </a:t>
            </a:r>
            <a:endParaRPr lang="it-IT"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 </a:t>
            </a:r>
            <a:r>
              <a:rPr lang="it-IT" b="1" i="1" dirty="0" err="1" smtClean="0"/>
              <a:t>et</a:t>
            </a:r>
            <a:r>
              <a:rPr lang="it-IT" b="1" i="1" dirty="0" smtClean="0"/>
              <a:t> </a:t>
            </a:r>
            <a:r>
              <a:rPr lang="it-IT" b="1" i="1" dirty="0" err="1" smtClean="0"/>
              <a:t>Mirum</a:t>
            </a:r>
            <a:endParaRPr lang="it-IT" b="1" i="1" dirty="0"/>
          </a:p>
        </p:txBody>
      </p:sp>
      <p:sp>
        <p:nvSpPr>
          <p:cNvPr id="3" name="Segnaposto contenuto 2"/>
          <p:cNvSpPr>
            <a:spLocks noGrp="1"/>
          </p:cNvSpPr>
          <p:nvPr>
            <p:ph idx="1"/>
          </p:nvPr>
        </p:nvSpPr>
        <p:spPr/>
        <p:txBody>
          <a:bodyPr>
            <a:normAutofit/>
          </a:bodyPr>
          <a:lstStyle/>
          <a:p>
            <a:pPr lvl="0"/>
            <a:r>
              <a:rPr lang="it-IT" dirty="0" smtClean="0"/>
              <a:t>spavento a causa di ciò che è </a:t>
            </a:r>
            <a:r>
              <a:rPr lang="it-IT" b="1" i="1" dirty="0" err="1" smtClean="0"/>
              <a:t>Mirum</a:t>
            </a:r>
            <a:r>
              <a:rPr lang="it-IT" dirty="0" smtClean="0"/>
              <a:t>, cioè completamente </a:t>
            </a:r>
            <a:r>
              <a:rPr lang="it-IT" b="1" i="1" dirty="0" smtClean="0"/>
              <a:t>ALTRO</a:t>
            </a:r>
            <a:r>
              <a:rPr lang="it-IT" dirty="0" smtClean="0"/>
              <a:t> [</a:t>
            </a:r>
            <a:r>
              <a:rPr lang="it-IT" i="1" dirty="0" err="1" smtClean="0"/>
              <a:t>das</a:t>
            </a:r>
            <a:r>
              <a:rPr lang="it-IT" i="1" dirty="0" smtClean="0"/>
              <a:t> Ganz </a:t>
            </a:r>
            <a:r>
              <a:rPr lang="it-IT" i="1" dirty="0" err="1" smtClean="0"/>
              <a:t>anderes</a:t>
            </a:r>
            <a:r>
              <a:rPr lang="it-IT" dirty="0" smtClean="0"/>
              <a:t>], ciò che stupisce, che desta meraviglia, che fa restare senza parole, che sconcerta, che è stupefacente. Ancora: è il greco </a:t>
            </a:r>
            <a:r>
              <a:rPr lang="it-IT" b="1" i="1" dirty="0" err="1" smtClean="0"/>
              <a:t>θάτερον</a:t>
            </a:r>
            <a:r>
              <a:rPr lang="it-IT" dirty="0" smtClean="0"/>
              <a:t>, l’hindu </a:t>
            </a:r>
            <a:r>
              <a:rPr lang="it-IT" b="1" i="1" dirty="0" err="1" smtClean="0"/>
              <a:t>anyad</a:t>
            </a:r>
            <a:r>
              <a:rPr lang="it-IT" dirty="0" smtClean="0"/>
              <a:t>, il latino </a:t>
            </a:r>
            <a:r>
              <a:rPr lang="it-IT" b="1" i="1" dirty="0" err="1" smtClean="0"/>
              <a:t>alienum</a:t>
            </a:r>
            <a:r>
              <a:rPr lang="it-IT" dirty="0" smtClean="0"/>
              <a:t>, o </a:t>
            </a:r>
            <a:r>
              <a:rPr lang="it-IT" b="1" i="1" dirty="0" err="1" smtClean="0"/>
              <a:t>aliud</a:t>
            </a:r>
            <a:r>
              <a:rPr lang="it-IT" b="1" i="1" dirty="0" smtClean="0"/>
              <a:t> </a:t>
            </a:r>
            <a:r>
              <a:rPr lang="it-IT" b="1" i="1" dirty="0" err="1" smtClean="0"/>
              <a:t>valde</a:t>
            </a:r>
            <a:r>
              <a:rPr lang="it-IT" dirty="0" smtClean="0"/>
              <a:t>. È tipico della mistica e delle teologie “negative” o </a:t>
            </a:r>
            <a:r>
              <a:rPr lang="it-IT" dirty="0" err="1" smtClean="0"/>
              <a:t>apofatiche</a:t>
            </a:r>
            <a:r>
              <a:rPr lang="it-IT" dirty="0" smtClean="0"/>
              <a:t> nelle quali </a:t>
            </a:r>
            <a:r>
              <a:rPr lang="it-IT" u="sng" dirty="0" smtClean="0"/>
              <a:t>il numinoso non si può dire</a:t>
            </a:r>
            <a:r>
              <a:rPr lang="it-IT" dirty="0" smtClean="0"/>
              <a:t>  con un discorso </a:t>
            </a:r>
            <a:r>
              <a:rPr lang="it-IT" dirty="0" err="1" smtClean="0"/>
              <a:t>descrittivo-concettuale</a:t>
            </a:r>
            <a:r>
              <a:rPr lang="it-IT" dirty="0" smtClean="0"/>
              <a:t> (sufismo, mistica renana del XIV secolo, buddismo, etc.).</a:t>
            </a:r>
          </a:p>
          <a:p>
            <a:pPr>
              <a:buNone/>
            </a:pP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 </a:t>
            </a:r>
            <a:r>
              <a:rPr lang="it-IT" b="1" i="1" dirty="0" err="1" smtClean="0"/>
              <a:t>et</a:t>
            </a:r>
            <a:r>
              <a:rPr lang="it-IT" b="1" i="1" dirty="0" smtClean="0"/>
              <a:t> </a:t>
            </a:r>
            <a:r>
              <a:rPr lang="it-IT" b="1" i="1" dirty="0" err="1" smtClean="0"/>
              <a:t>Tremendum</a:t>
            </a:r>
            <a:endParaRPr lang="it-IT" b="1" i="1" dirty="0"/>
          </a:p>
        </p:txBody>
      </p:sp>
      <p:sp>
        <p:nvSpPr>
          <p:cNvPr id="3" name="Segnaposto contenuto 2"/>
          <p:cNvSpPr>
            <a:spLocks noGrp="1"/>
          </p:cNvSpPr>
          <p:nvPr>
            <p:ph idx="1"/>
          </p:nvPr>
        </p:nvSpPr>
        <p:spPr/>
        <p:txBody>
          <a:bodyPr>
            <a:normAutofit lnSpcReduction="10000"/>
          </a:bodyPr>
          <a:lstStyle/>
          <a:p>
            <a:pPr lvl="0"/>
            <a:r>
              <a:rPr lang="it-IT" b="1" dirty="0" smtClean="0"/>
              <a:t>TREMENDUM</a:t>
            </a:r>
            <a:r>
              <a:rPr lang="it-IT" dirty="0" smtClean="0"/>
              <a:t>, che fa tremare, (ma non è la paura naturale), che genera timore reverenziale, e può partire dal demoniaco, ma anche dalle potenze della natura (ad es. </a:t>
            </a:r>
            <a:r>
              <a:rPr lang="it-IT" dirty="0" err="1" smtClean="0"/>
              <a:t>cratofanie</a:t>
            </a:r>
            <a:r>
              <a:rPr lang="it-IT" dirty="0" smtClean="0"/>
              <a:t> litiche), o da un mix </a:t>
            </a:r>
            <a:r>
              <a:rPr lang="it-IT" dirty="0" err="1" smtClean="0"/>
              <a:t>fantastico-letterario</a:t>
            </a:r>
            <a:r>
              <a:rPr lang="it-IT" dirty="0" smtClean="0"/>
              <a:t> [il gorgo del </a:t>
            </a:r>
            <a:r>
              <a:rPr lang="it-IT" dirty="0" err="1" smtClean="0"/>
              <a:t>Maelstrœm</a:t>
            </a:r>
            <a:r>
              <a:rPr lang="it-IT" dirty="0" smtClean="0"/>
              <a:t> in E.A. </a:t>
            </a:r>
            <a:r>
              <a:rPr lang="it-IT" dirty="0" err="1" smtClean="0"/>
              <a:t>Poe</a:t>
            </a:r>
            <a:r>
              <a:rPr lang="it-IT" dirty="0" smtClean="0"/>
              <a:t>, le saghe mitologiche di H.P. Lovecraft, </a:t>
            </a:r>
            <a:r>
              <a:rPr lang="it-IT" dirty="0" err="1" smtClean="0"/>
              <a:t>J.R.R.</a:t>
            </a:r>
            <a:r>
              <a:rPr lang="it-IT" dirty="0" smtClean="0"/>
              <a:t> Tolkien, etc.], e infine portare ad un senso di estrema debolezza soggettiva di fronte al Sacro, che è </a:t>
            </a:r>
            <a:r>
              <a:rPr lang="it-IT" i="1" dirty="0" err="1" smtClean="0"/>
              <a:t>tremendum</a:t>
            </a:r>
            <a:r>
              <a:rPr lang="it-IT" dirty="0" smtClean="0"/>
              <a:t>, che si manifesta …</a:t>
            </a:r>
          </a:p>
          <a:p>
            <a:pPr lvl="0">
              <a:buNone/>
            </a:pPr>
            <a:endParaRPr lang="it-IT" dirty="0" smtClean="0"/>
          </a:p>
          <a:p>
            <a:pPr>
              <a:buNone/>
            </a:pPr>
            <a:r>
              <a:rPr lang="it-IT" sz="1900" dirty="0" smtClean="0"/>
              <a:t>Cfr. nel </a:t>
            </a:r>
            <a:r>
              <a:rPr lang="it-IT" sz="1900" dirty="0" err="1" smtClean="0"/>
              <a:t>Dies</a:t>
            </a:r>
            <a:r>
              <a:rPr lang="it-IT" sz="1900" dirty="0" smtClean="0"/>
              <a:t> </a:t>
            </a:r>
            <a:r>
              <a:rPr lang="it-IT" sz="1900" dirty="0" err="1" smtClean="0"/>
              <a:t>irae</a:t>
            </a:r>
            <a:r>
              <a:rPr lang="it-IT" sz="1900" dirty="0" smtClean="0"/>
              <a:t>, IX – XIII sec. vari e Tommaso da Celano, il “</a:t>
            </a:r>
            <a:r>
              <a:rPr lang="it-IT" sz="1900" i="1" dirty="0" smtClean="0"/>
              <a:t>Rex  </a:t>
            </a:r>
            <a:r>
              <a:rPr lang="it-IT" sz="1900" i="1" dirty="0" err="1" smtClean="0"/>
              <a:t>tremendae</a:t>
            </a:r>
            <a:r>
              <a:rPr lang="it-IT" sz="1900" i="1" dirty="0" smtClean="0"/>
              <a:t> </a:t>
            </a:r>
            <a:r>
              <a:rPr lang="it-IT" sz="1900" i="1" dirty="0" err="1" smtClean="0"/>
              <a:t>majestatis</a:t>
            </a:r>
            <a:r>
              <a:rPr lang="it-IT" sz="1900" i="1" dirty="0" smtClean="0"/>
              <a:t> .</a:t>
            </a:r>
            <a:endParaRPr lang="it-IT" sz="1900" dirty="0" smtClean="0"/>
          </a:p>
          <a:p>
            <a:pPr>
              <a:buNone/>
            </a:pP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err="1" smtClean="0"/>
              <a:t>Maiestas</a:t>
            </a:r>
            <a:endParaRPr lang="it-IT" b="1" i="1" dirty="0"/>
          </a:p>
        </p:txBody>
      </p:sp>
      <p:sp>
        <p:nvSpPr>
          <p:cNvPr id="3" name="Segnaposto contenuto 2"/>
          <p:cNvSpPr>
            <a:spLocks noGrp="1"/>
          </p:cNvSpPr>
          <p:nvPr>
            <p:ph idx="1"/>
          </p:nvPr>
        </p:nvSpPr>
        <p:spPr/>
        <p:txBody>
          <a:bodyPr>
            <a:normAutofit/>
          </a:bodyPr>
          <a:lstStyle/>
          <a:p>
            <a:r>
              <a:rPr lang="it-IT" dirty="0" smtClean="0"/>
              <a:t>… come </a:t>
            </a:r>
            <a:r>
              <a:rPr lang="it-IT" b="1" i="1" dirty="0" smtClean="0"/>
              <a:t>MAIESTAS</a:t>
            </a:r>
            <a:r>
              <a:rPr lang="it-IT" dirty="0" smtClean="0"/>
              <a:t>, energia super-umana. Il </a:t>
            </a:r>
            <a:r>
              <a:rPr lang="it-IT" b="1" i="1" dirty="0" smtClean="0"/>
              <a:t>TREMENDUM</a:t>
            </a:r>
            <a:r>
              <a:rPr lang="it-IT" dirty="0" smtClean="0"/>
              <a:t>  si trova nella Bibbia come </a:t>
            </a:r>
            <a:r>
              <a:rPr lang="it-IT" b="1" i="1" dirty="0" err="1" smtClean="0"/>
              <a:t>emat</a:t>
            </a:r>
            <a:r>
              <a:rPr lang="it-IT" b="1" i="1" dirty="0" smtClean="0"/>
              <a:t> </a:t>
            </a:r>
            <a:r>
              <a:rPr lang="it-IT" b="1" i="1" dirty="0" err="1" smtClean="0"/>
              <a:t>Jahwè</a:t>
            </a:r>
            <a:r>
              <a:rPr lang="it-IT" dirty="0" smtClean="0"/>
              <a:t>, cioè “terrore di Dio”, nel </a:t>
            </a:r>
            <a:r>
              <a:rPr lang="it-IT" b="1" i="1" dirty="0" smtClean="0"/>
              <a:t>δείμα</a:t>
            </a:r>
            <a:r>
              <a:rPr lang="it-IT" b="1" dirty="0" smtClean="0"/>
              <a:t> </a:t>
            </a:r>
            <a:r>
              <a:rPr lang="it-IT" b="1" i="1" dirty="0" err="1" smtClean="0"/>
              <a:t>πανικόν</a:t>
            </a:r>
            <a:r>
              <a:rPr lang="it-IT" dirty="0" smtClean="0"/>
              <a:t>, “la paura del divino” e nell’ </a:t>
            </a:r>
            <a:r>
              <a:rPr lang="it-IT" b="1" i="1" dirty="0" err="1" smtClean="0"/>
              <a:t>οργή</a:t>
            </a:r>
            <a:r>
              <a:rPr lang="it-IT" b="1" dirty="0" smtClean="0"/>
              <a:t> </a:t>
            </a:r>
            <a:r>
              <a:rPr lang="it-IT" b="1" i="1" dirty="0" smtClean="0"/>
              <a:t>Θεού</a:t>
            </a:r>
            <a:r>
              <a:rPr lang="it-IT" dirty="0" smtClean="0"/>
              <a:t>, cioè l’”ira del dio” dei greci. Provoca la sensazione dell’annichilimento e della debolezza di fronte al mistero assoluto.</a:t>
            </a:r>
          </a:p>
          <a:p>
            <a:endParaRPr lang="it-IT" dirty="0" smtClean="0"/>
          </a:p>
          <a:p>
            <a:endParaRPr lang="it-IT" dirty="0" smtClean="0"/>
          </a:p>
          <a:p>
            <a:pPr>
              <a:buNone/>
            </a:pPr>
            <a:r>
              <a:rPr lang="it-IT" sz="1900" dirty="0" smtClean="0"/>
              <a:t>Cfr. il </a:t>
            </a:r>
            <a:r>
              <a:rPr lang="it-IT" sz="1900" i="1" dirty="0" err="1" smtClean="0"/>
              <a:t>nihil</a:t>
            </a:r>
            <a:r>
              <a:rPr lang="it-IT" sz="1900" dirty="0" smtClean="0"/>
              <a:t> dei mistici cristiani medievali, il </a:t>
            </a:r>
            <a:r>
              <a:rPr lang="it-IT" sz="1900" i="1" dirty="0" err="1" smtClean="0"/>
              <a:t>sūniam</a:t>
            </a:r>
            <a:r>
              <a:rPr lang="it-IT" sz="1900" dirty="0" smtClean="0"/>
              <a:t>, cioè “il vuoto”, e il </a:t>
            </a:r>
            <a:r>
              <a:rPr lang="it-IT" sz="1900" i="1" dirty="0" err="1" smtClean="0"/>
              <a:t>sūniata</a:t>
            </a:r>
            <a:r>
              <a:rPr lang="it-IT" sz="1900" dirty="0" smtClean="0"/>
              <a:t>, cioè “la vacuità” dei mistici buddisti. Cfr. R. Otto, Il Sacro, cit., pp. 40 – 41: gli </a:t>
            </a:r>
            <a:r>
              <a:rPr lang="it-IT" sz="1900" i="1" dirty="0" smtClean="0"/>
              <a:t>Inni del Numinoso</a:t>
            </a:r>
            <a:r>
              <a:rPr lang="it-IT" sz="1900" dirty="0" smtClean="0"/>
              <a:t>.</a:t>
            </a:r>
          </a:p>
          <a:p>
            <a:pPr>
              <a:buNone/>
            </a:pP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Fascinans</a:t>
            </a:r>
            <a:endParaRPr lang="it-IT" b="1" i="1" dirty="0"/>
          </a:p>
        </p:txBody>
      </p:sp>
      <p:sp>
        <p:nvSpPr>
          <p:cNvPr id="3" name="Segnaposto contenuto 2"/>
          <p:cNvSpPr>
            <a:spLocks noGrp="1"/>
          </p:cNvSpPr>
          <p:nvPr>
            <p:ph idx="1"/>
          </p:nvPr>
        </p:nvSpPr>
        <p:spPr/>
        <p:txBody>
          <a:bodyPr>
            <a:normAutofit lnSpcReduction="10000"/>
          </a:bodyPr>
          <a:lstStyle/>
          <a:p>
            <a:pPr lvl="0"/>
            <a:r>
              <a:rPr lang="it-IT" b="1" i="1" dirty="0" smtClean="0"/>
              <a:t>FASCINANS</a:t>
            </a:r>
            <a:r>
              <a:rPr lang="it-IT" b="1" dirty="0" smtClean="0"/>
              <a:t>, </a:t>
            </a:r>
            <a:r>
              <a:rPr lang="it-IT" dirty="0" smtClean="0"/>
              <a:t>affascinante, ma che attira spaventando, o spaventa attirando, intrecciandosi con il </a:t>
            </a:r>
            <a:r>
              <a:rPr lang="it-IT" b="1" i="1" dirty="0" err="1" smtClean="0"/>
              <a:t>tremendum</a:t>
            </a:r>
            <a:r>
              <a:rPr lang="it-IT" dirty="0" smtClean="0"/>
              <a:t>, e può portare anche all’estasi/beatitudine [sia nelle concezioni mistico-religiose occidentali sia in quelle orientali]. Un altro aspetto riferito alla dimensione del </a:t>
            </a:r>
            <a:r>
              <a:rPr lang="it-IT" b="1" i="1" dirty="0" err="1" smtClean="0"/>
              <a:t>fascinans</a:t>
            </a:r>
            <a:r>
              <a:rPr lang="it-IT" dirty="0" smtClean="0"/>
              <a:t> è la sua funzione apotropaica [</a:t>
            </a:r>
            <a:r>
              <a:rPr lang="it-IT" b="1" i="1" dirty="0" err="1" smtClean="0"/>
              <a:t>αποτρέπειν</a:t>
            </a:r>
            <a:r>
              <a:rPr lang="it-IT" dirty="0" smtClean="0"/>
              <a:t>], cioè dell’</a:t>
            </a:r>
            <a:r>
              <a:rPr lang="it-IT" dirty="0" err="1" smtClean="0"/>
              <a:t>ammansimento</a:t>
            </a:r>
            <a:r>
              <a:rPr lang="it-IT" dirty="0" smtClean="0"/>
              <a:t> del divino.</a:t>
            </a:r>
          </a:p>
          <a:p>
            <a:pPr lvl="0">
              <a:buNone/>
            </a:pPr>
            <a:endParaRPr lang="it-IT" dirty="0" smtClean="0"/>
          </a:p>
          <a:p>
            <a:pPr lvl="0">
              <a:buNone/>
            </a:pPr>
            <a:endParaRPr lang="it-IT" dirty="0" smtClean="0"/>
          </a:p>
          <a:p>
            <a:pPr>
              <a:buNone/>
            </a:pPr>
            <a:r>
              <a:rPr lang="it-IT" sz="1800" dirty="0" smtClean="0"/>
              <a:t>Cfr. Ibidem, pp. 46 – 47: </a:t>
            </a:r>
            <a:r>
              <a:rPr lang="it-IT" sz="1800" i="1" dirty="0" smtClean="0"/>
              <a:t>Inno</a:t>
            </a:r>
            <a:r>
              <a:rPr lang="it-IT" sz="1800" dirty="0" smtClean="0"/>
              <a:t> di Bernard di Cluny, Dante, </a:t>
            </a:r>
            <a:r>
              <a:rPr lang="it-IT" sz="1800" i="1" dirty="0" smtClean="0"/>
              <a:t>Canto </a:t>
            </a:r>
            <a:r>
              <a:rPr lang="it-IT" sz="1800" i="1" dirty="0" err="1" smtClean="0"/>
              <a:t>XXXIII</a:t>
            </a:r>
            <a:r>
              <a:rPr lang="it-IT" sz="1800" dirty="0" smtClean="0"/>
              <a:t> Paradiso, Divina Commedia, G. Leopardi, </a:t>
            </a:r>
            <a:r>
              <a:rPr lang="it-IT" sz="1800" i="1" dirty="0" smtClean="0"/>
              <a:t>I canti</a:t>
            </a:r>
            <a:r>
              <a:rPr lang="it-IT" sz="1800" dirty="0" smtClean="0"/>
              <a:t>, idillio “</a:t>
            </a:r>
            <a:r>
              <a:rPr lang="it-IT" sz="1800" i="1" dirty="0" smtClean="0"/>
              <a:t>L’infinito</a:t>
            </a:r>
            <a:r>
              <a:rPr lang="it-IT" sz="1800" dirty="0" smtClean="0"/>
              <a:t>”, 1819, </a:t>
            </a:r>
            <a:r>
              <a:rPr lang="it-IT" sz="1800" dirty="0" err="1" smtClean="0"/>
              <a:t>etc</a:t>
            </a:r>
            <a:r>
              <a:rPr lang="it-IT" sz="1800" dirty="0" smtClean="0"/>
              <a:t>..</a:t>
            </a:r>
          </a:p>
          <a:p>
            <a:pPr>
              <a:buNone/>
            </a:pPr>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Portentosum</a:t>
            </a:r>
            <a:r>
              <a:rPr lang="it-IT" b="1" i="1" dirty="0" smtClean="0"/>
              <a:t> </a:t>
            </a:r>
            <a:r>
              <a:rPr lang="it-IT" b="1" dirty="0" smtClean="0"/>
              <a:t>e il </a:t>
            </a:r>
            <a:r>
              <a:rPr lang="it-IT" b="1" i="1" dirty="0" err="1" smtClean="0"/>
              <a:t>Sanctum</a:t>
            </a:r>
            <a:endParaRPr lang="it-IT" b="1" i="1" dirty="0"/>
          </a:p>
        </p:txBody>
      </p:sp>
      <p:sp>
        <p:nvSpPr>
          <p:cNvPr id="3" name="Segnaposto contenuto 2"/>
          <p:cNvSpPr>
            <a:spLocks noGrp="1"/>
          </p:cNvSpPr>
          <p:nvPr>
            <p:ph idx="1"/>
          </p:nvPr>
        </p:nvSpPr>
        <p:spPr/>
        <p:txBody>
          <a:bodyPr/>
          <a:lstStyle/>
          <a:p>
            <a:r>
              <a:rPr lang="it-IT" dirty="0" smtClean="0"/>
              <a:t>Vi è infine, il</a:t>
            </a:r>
            <a:r>
              <a:rPr lang="it-IT" b="1" dirty="0" smtClean="0"/>
              <a:t> </a:t>
            </a:r>
            <a:r>
              <a:rPr lang="it-IT" b="1" i="1" dirty="0" smtClean="0"/>
              <a:t>PORTENTOSUM</a:t>
            </a:r>
            <a:r>
              <a:rPr lang="it-IT" b="1" dirty="0" smtClean="0"/>
              <a:t>, </a:t>
            </a:r>
            <a:r>
              <a:rPr lang="it-IT" dirty="0" smtClean="0"/>
              <a:t>cioè ciò che è</a:t>
            </a:r>
            <a:r>
              <a:rPr lang="it-IT" b="1" dirty="0" smtClean="0"/>
              <a:t> </a:t>
            </a:r>
            <a:r>
              <a:rPr lang="it-IT" dirty="0" smtClean="0"/>
              <a:t>superiore per potenza inimmaginabile.</a:t>
            </a:r>
          </a:p>
          <a:p>
            <a:r>
              <a:rPr lang="it-IT" dirty="0" smtClean="0"/>
              <a:t>Otto introduce poi anche la categoria del </a:t>
            </a:r>
            <a:r>
              <a:rPr lang="it-IT" b="1" i="1" dirty="0" smtClean="0"/>
              <a:t>SANCTUM</a:t>
            </a:r>
            <a:r>
              <a:rPr lang="it-IT" dirty="0" smtClean="0"/>
              <a:t>, che si oppone al contaminato, e concerne essenzialmente il divino cristiano.</a:t>
            </a:r>
          </a:p>
          <a:p>
            <a:r>
              <a:rPr lang="it-IT" dirty="0" smtClean="0"/>
              <a:t>Le espressioni di questo </a:t>
            </a:r>
            <a:r>
              <a:rPr lang="it-IT" b="1" i="1" dirty="0" smtClean="0"/>
              <a:t>SACRO-SANTO</a:t>
            </a:r>
            <a:r>
              <a:rPr lang="it-IT" dirty="0" smtClean="0"/>
              <a:t> sono: il culto, la preghiera comunitaria, la celebrazione del rito, ma anche il terrificante, il sublime, il misterioso, le espressioni artistiche, specialmente musicali, </a:t>
            </a:r>
            <a:r>
              <a:rPr lang="it-IT" dirty="0" err="1" smtClean="0"/>
              <a:t>etc</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categoria del “</a:t>
            </a:r>
            <a:r>
              <a:rPr lang="it-IT" b="1" i="1" dirty="0" smtClean="0"/>
              <a:t>sacro</a:t>
            </a:r>
            <a:r>
              <a:rPr lang="it-IT" b="1" dirty="0" smtClean="0"/>
              <a:t>”</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Per Otto l’</a:t>
            </a:r>
            <a:r>
              <a:rPr lang="it-IT" b="1" dirty="0" smtClean="0"/>
              <a:t>esperienza del sacro si manifesta alla coscienza</a:t>
            </a:r>
            <a:r>
              <a:rPr lang="it-IT" dirty="0" smtClean="0"/>
              <a:t>, anch’esso termine plurivoco e polisemico, cui vanno attribuiti vari significati: a) quello comune come consapevolezza di sé, autocoscienza, etc., b) quello filosofico ed etico come un conoscersi e un giudicarsi, e più estesamente come “centro etico” della persona.</a:t>
            </a:r>
          </a:p>
          <a:p>
            <a:r>
              <a:rPr lang="it-IT" dirty="0" smtClean="0"/>
              <a:t>Ma nell’autore tedesco la nozione resta non chiarita fino in fondo, poiché egli propone una specie di “schema del religioso” che inquadra l’incontro fra ragione e irrazionalità, senza approfondire molto oltre.</a:t>
            </a:r>
          </a:p>
          <a:p>
            <a:r>
              <a:rPr lang="it-IT" dirty="0" smtClean="0"/>
              <a:t>A Otto va riconosciuto, comunque, il grande merito di avere approfondito la complessità e l’interdisciplinarietà della categoria del Sacro.</a:t>
            </a:r>
          </a:p>
          <a:p>
            <a:pPr>
              <a:buNone/>
            </a:pP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Sacro</a:t>
            </a:r>
            <a:r>
              <a:rPr lang="it-IT" b="1" dirty="0" smtClean="0"/>
              <a:t>, </a:t>
            </a:r>
            <a:r>
              <a:rPr lang="it-IT" b="1" i="1" dirty="0" smtClean="0"/>
              <a:t>Religioso</a:t>
            </a:r>
            <a:r>
              <a:rPr lang="it-IT" b="1" dirty="0" smtClean="0"/>
              <a:t>, </a:t>
            </a:r>
            <a:r>
              <a:rPr lang="it-IT" b="1" i="1" dirty="0" smtClean="0"/>
              <a:t>Teologale</a:t>
            </a:r>
            <a:endParaRPr lang="it-IT" b="1" i="1" dirty="0"/>
          </a:p>
        </p:txBody>
      </p:sp>
      <p:sp>
        <p:nvSpPr>
          <p:cNvPr id="3" name="Segnaposto contenuto 2"/>
          <p:cNvSpPr>
            <a:spLocks noGrp="1"/>
          </p:cNvSpPr>
          <p:nvPr>
            <p:ph idx="1"/>
          </p:nvPr>
        </p:nvSpPr>
        <p:spPr/>
        <p:txBody>
          <a:bodyPr/>
          <a:lstStyle/>
          <a:p>
            <a:r>
              <a:rPr lang="it-IT" dirty="0" smtClean="0"/>
              <a:t>… se abbiamo lavorato insieme sul concetto di “</a:t>
            </a:r>
            <a:r>
              <a:rPr lang="it-IT" b="1" dirty="0" smtClean="0"/>
              <a:t>sacro</a:t>
            </a:r>
            <a:r>
              <a:rPr lang="it-IT" dirty="0" smtClean="0"/>
              <a:t>”, prima di procedere oltre, occorre definire in estrema sintesi termini di …</a:t>
            </a:r>
          </a:p>
          <a:p>
            <a:pPr>
              <a:buNone/>
            </a:pPr>
            <a:r>
              <a:rPr lang="it-IT" dirty="0" smtClean="0"/>
              <a:t>- “</a:t>
            </a:r>
            <a:r>
              <a:rPr lang="it-IT" b="1" dirty="0" smtClean="0"/>
              <a:t>religioso</a:t>
            </a:r>
            <a:r>
              <a:rPr lang="it-IT" dirty="0" smtClean="0"/>
              <a:t>”, inteso come appartenente a un sistema storicamente dato di dottrina religiosa e, </a:t>
            </a:r>
          </a:p>
          <a:p>
            <a:pPr>
              <a:buFontTx/>
              <a:buChar char="-"/>
            </a:pPr>
            <a:r>
              <a:rPr lang="it-IT" dirty="0" smtClean="0"/>
              <a:t>“</a:t>
            </a:r>
            <a:r>
              <a:rPr lang="it-IT" b="1" dirty="0" smtClean="0"/>
              <a:t>teologale</a:t>
            </a:r>
            <a:r>
              <a:rPr lang="it-IT" dirty="0" smtClean="0"/>
              <a:t>”, come concetto di riferimento a una </a:t>
            </a:r>
            <a:r>
              <a:rPr lang="it-IT" b="1" dirty="0" smtClean="0"/>
              <a:t>fede</a:t>
            </a:r>
            <a:r>
              <a:rPr lang="it-IT" dirty="0" smtClean="0"/>
              <a:t> individuale  in una credenza religiosa.</a:t>
            </a:r>
          </a:p>
          <a:p>
            <a:pPr>
              <a:buFontTx/>
              <a:buChar char="-"/>
            </a:pPr>
            <a:r>
              <a:rPr lang="it-IT" dirty="0" smtClean="0"/>
              <a:t>Si può dire dunque che i tre termini, senz’altro contigui, non possono in alcun modo essere utilizzati come sinonimi.</a:t>
            </a: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Perché l’antropologia </a:t>
            </a:r>
            <a:r>
              <a:rPr lang="it-IT" b="1" i="1" dirty="0" smtClean="0"/>
              <a:t>filosofica</a:t>
            </a:r>
            <a:r>
              <a:rPr lang="it-IT" b="1" dirty="0" smtClean="0"/>
              <a:t>?</a:t>
            </a:r>
            <a:endParaRPr lang="it-IT" b="1" dirty="0"/>
          </a:p>
        </p:txBody>
      </p:sp>
      <p:sp>
        <p:nvSpPr>
          <p:cNvPr id="3" name="Segnaposto contenuto 2"/>
          <p:cNvSpPr>
            <a:spLocks noGrp="1"/>
          </p:cNvSpPr>
          <p:nvPr>
            <p:ph idx="1"/>
          </p:nvPr>
        </p:nvSpPr>
        <p:spPr/>
        <p:txBody>
          <a:bodyPr>
            <a:normAutofit fontScale="92500"/>
          </a:bodyPr>
          <a:lstStyle/>
          <a:p>
            <a:r>
              <a:rPr lang="it-IT" dirty="0" smtClean="0"/>
              <a:t>È solitamente ascritto a </a:t>
            </a:r>
            <a:r>
              <a:rPr lang="it-IT" b="1" dirty="0" err="1" smtClean="0"/>
              <a:t>Kant</a:t>
            </a:r>
            <a:r>
              <a:rPr lang="it-IT" dirty="0" smtClean="0"/>
              <a:t> l’inizio dell’uso di questo sintagma per parlare dell’uomo in termini sistematici [cfr. </a:t>
            </a:r>
            <a:r>
              <a:rPr lang="it-IT" i="1" dirty="0" err="1" smtClean="0"/>
              <a:t>Anthtropologie</a:t>
            </a:r>
            <a:r>
              <a:rPr lang="it-IT" i="1" dirty="0" smtClean="0"/>
              <a:t> in </a:t>
            </a:r>
            <a:r>
              <a:rPr lang="it-IT" i="1" dirty="0" err="1" smtClean="0"/>
              <a:t>pragmatischer</a:t>
            </a:r>
            <a:r>
              <a:rPr lang="it-IT" i="1" dirty="0" smtClean="0"/>
              <a:t> </a:t>
            </a:r>
            <a:r>
              <a:rPr lang="it-IT" i="1" dirty="0" err="1" smtClean="0"/>
              <a:t>Hinsicht</a:t>
            </a:r>
            <a:r>
              <a:rPr lang="it-IT" dirty="0" smtClean="0"/>
              <a:t>, 1798], anche se il termine fu utilizzato anche prima: da O. </a:t>
            </a:r>
            <a:r>
              <a:rPr lang="it-IT" dirty="0" err="1" smtClean="0"/>
              <a:t>Casmann</a:t>
            </a:r>
            <a:r>
              <a:rPr lang="it-IT" dirty="0" smtClean="0"/>
              <a:t>, “</a:t>
            </a:r>
            <a:r>
              <a:rPr lang="it-IT" i="1" dirty="0" err="1" smtClean="0"/>
              <a:t>Psychologia</a:t>
            </a:r>
            <a:r>
              <a:rPr lang="it-IT" i="1" dirty="0" smtClean="0"/>
              <a:t> </a:t>
            </a:r>
            <a:r>
              <a:rPr lang="it-IT" i="1" dirty="0" err="1" smtClean="0"/>
              <a:t>anthropologica</a:t>
            </a:r>
            <a:r>
              <a:rPr lang="it-IT" dirty="0" smtClean="0"/>
              <a:t>”, 1596; dall’enciclopedista G. </a:t>
            </a:r>
            <a:r>
              <a:rPr lang="it-IT" dirty="0" err="1" smtClean="0"/>
              <a:t>Durand</a:t>
            </a:r>
            <a:r>
              <a:rPr lang="it-IT" dirty="0" smtClean="0"/>
              <a:t>, “</a:t>
            </a:r>
            <a:r>
              <a:rPr lang="it-IT" i="1" dirty="0" err="1" smtClean="0"/>
              <a:t>Encyclopedia</a:t>
            </a:r>
            <a:r>
              <a:rPr lang="it-IT" i="1" dirty="0" smtClean="0"/>
              <a:t> </a:t>
            </a:r>
            <a:r>
              <a:rPr lang="it-IT" i="1" dirty="0" err="1" smtClean="0"/>
              <a:t>universalis</a:t>
            </a:r>
            <a:r>
              <a:rPr lang="it-IT" i="1" dirty="0" smtClean="0"/>
              <a:t>”</a:t>
            </a:r>
            <a:r>
              <a:rPr lang="it-IT" dirty="0" smtClean="0"/>
              <a:t>, alla voce “</a:t>
            </a:r>
            <a:r>
              <a:rPr lang="it-IT" i="1" dirty="0" err="1" smtClean="0"/>
              <a:t>Anthropologia</a:t>
            </a:r>
            <a:r>
              <a:rPr lang="it-IT" dirty="0" smtClean="0"/>
              <a:t>”, suddivise i temi in </a:t>
            </a:r>
            <a:r>
              <a:rPr lang="it-IT" i="1" dirty="0" smtClean="0"/>
              <a:t>biologica</a:t>
            </a:r>
            <a:r>
              <a:rPr lang="it-IT" dirty="0" smtClean="0"/>
              <a:t> e </a:t>
            </a:r>
            <a:r>
              <a:rPr lang="it-IT" i="1" dirty="0" smtClean="0"/>
              <a:t>mentale</a:t>
            </a:r>
            <a:r>
              <a:rPr lang="it-IT" dirty="0" smtClean="0"/>
              <a:t>, sec. XVIII; da C. </a:t>
            </a:r>
            <a:r>
              <a:rPr lang="it-IT" dirty="0" err="1" smtClean="0"/>
              <a:t>Wolff</a:t>
            </a:r>
            <a:r>
              <a:rPr lang="it-IT" dirty="0" smtClean="0"/>
              <a:t>, “</a:t>
            </a:r>
            <a:r>
              <a:rPr lang="it-IT" i="1" dirty="0" err="1" smtClean="0"/>
              <a:t>Psychologia</a:t>
            </a:r>
            <a:r>
              <a:rPr lang="it-IT" i="1" dirty="0" smtClean="0"/>
              <a:t> empirica”</a:t>
            </a:r>
            <a:r>
              <a:rPr lang="it-IT" dirty="0" smtClean="0"/>
              <a:t>, 1734.</a:t>
            </a:r>
          </a:p>
          <a:p>
            <a:r>
              <a:rPr lang="it-IT" dirty="0" smtClean="0"/>
              <a:t>Dal secolo XIX l’antropologia è diventato termine polisemico, poiché è utilizzato anche nei sintagmi “</a:t>
            </a:r>
            <a:r>
              <a:rPr lang="it-IT" i="1" dirty="0" err="1" smtClean="0"/>
              <a:t>etnico-culturale</a:t>
            </a:r>
            <a:r>
              <a:rPr lang="it-IT" dirty="0" smtClean="0"/>
              <a:t>” e “</a:t>
            </a:r>
            <a:r>
              <a:rPr lang="it-IT" i="1" dirty="0" smtClean="0"/>
              <a:t>fisica</a:t>
            </a:r>
            <a:r>
              <a:rPr lang="it-IT" dirty="0" smtClean="0"/>
              <a:t>”.</a:t>
            </a:r>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Una comparazione fra antropologie</a:t>
            </a:r>
            <a:endParaRPr lang="it-IT" b="1" dirty="0"/>
          </a:p>
        </p:txBody>
      </p:sp>
      <p:sp>
        <p:nvSpPr>
          <p:cNvPr id="3" name="Segnaposto contenuto 2"/>
          <p:cNvSpPr>
            <a:spLocks noGrp="1"/>
          </p:cNvSpPr>
          <p:nvPr>
            <p:ph idx="1"/>
          </p:nvPr>
        </p:nvSpPr>
        <p:spPr/>
        <p:txBody>
          <a:bodyPr>
            <a:normAutofit lnSpcReduction="10000"/>
          </a:bodyPr>
          <a:lstStyle/>
          <a:p>
            <a:r>
              <a:rPr lang="it-IT" dirty="0" smtClean="0"/>
              <a:t>Dopo la carrellata rapida sulla categoria del “</a:t>
            </a:r>
            <a:r>
              <a:rPr lang="it-IT" i="1" dirty="0" smtClean="0"/>
              <a:t>sacro</a:t>
            </a:r>
            <a:r>
              <a:rPr lang="it-IT" dirty="0" smtClean="0"/>
              <a:t>”, ed esserci dati ragione di un’antropologia filosofica,  proviamo a considerare la possibilità di studiare in sequenza, sia pure in estrema sintesi, operando anche delle comparazioni, le principali antropologie religiose.</a:t>
            </a:r>
          </a:p>
          <a:p>
            <a:r>
              <a:rPr lang="it-IT" dirty="0" smtClean="0"/>
              <a:t>Necessariamente dobbiamo fare una scelta, non potendo trattare tutte le prospettive religiose presenti nel mondo: esamineremo dunque la prospettiva </a:t>
            </a:r>
            <a:r>
              <a:rPr lang="it-IT" b="1" i="1" dirty="0" smtClean="0"/>
              <a:t>induista</a:t>
            </a:r>
            <a:r>
              <a:rPr lang="it-IT" dirty="0" smtClean="0"/>
              <a:t>, quella </a:t>
            </a:r>
            <a:r>
              <a:rPr lang="it-IT" b="1" i="1" dirty="0" smtClean="0"/>
              <a:t>buddhista</a:t>
            </a:r>
            <a:r>
              <a:rPr lang="it-IT" dirty="0" smtClean="0"/>
              <a:t>, la prospettiva </a:t>
            </a:r>
            <a:r>
              <a:rPr lang="it-IT" b="1" i="1" dirty="0" smtClean="0"/>
              <a:t>cristiana, </a:t>
            </a:r>
            <a:r>
              <a:rPr lang="it-IT" dirty="0" smtClean="0"/>
              <a:t>la prospettiva </a:t>
            </a:r>
            <a:r>
              <a:rPr lang="it-IT" b="1" i="1" dirty="0" smtClean="0"/>
              <a:t>giudaica</a:t>
            </a:r>
            <a:r>
              <a:rPr lang="it-IT" dirty="0" smtClean="0"/>
              <a:t> e quella </a:t>
            </a:r>
            <a:r>
              <a:rPr lang="it-IT" b="1" i="1" dirty="0" smtClean="0"/>
              <a:t>musulmana</a:t>
            </a:r>
            <a:r>
              <a:rPr lang="it-IT" dirty="0" smtClean="0"/>
              <a:t>. </a:t>
            </a: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t>L’</a:t>
            </a:r>
            <a:r>
              <a:rPr lang="it-IT" sz="6000" b="1" i="1" dirty="0" smtClean="0"/>
              <a:t>Induismo</a:t>
            </a:r>
            <a:r>
              <a:rPr lang="it-IT" b="1" dirty="0" smtClean="0"/>
              <a:t> </a:t>
            </a:r>
            <a:endParaRPr lang="it-IT" b="1" dirty="0"/>
          </a:p>
        </p:txBody>
      </p:sp>
      <p:sp>
        <p:nvSpPr>
          <p:cNvPr id="3" name="Segnaposto contenuto 2"/>
          <p:cNvSpPr>
            <a:spLocks noGrp="1"/>
          </p:cNvSpPr>
          <p:nvPr>
            <p:ph idx="1"/>
          </p:nvPr>
        </p:nvSpPr>
        <p:spPr/>
        <p:txBody>
          <a:bodyPr>
            <a:normAutofit fontScale="92500"/>
          </a:bodyPr>
          <a:lstStyle/>
          <a:p>
            <a:r>
              <a:rPr lang="it-IT" dirty="0" smtClean="0"/>
              <a:t>La domanda che ci si può fare è la seguente: </a:t>
            </a:r>
            <a:r>
              <a:rPr lang="it-IT" b="1" dirty="0" smtClean="0"/>
              <a:t>si dà un’antropologia induista</a:t>
            </a:r>
            <a:r>
              <a:rPr lang="it-IT" dirty="0" smtClean="0"/>
              <a:t>? Domanda retorica, perché ogni corrente di pensiero ha un pensiero sull’uomo, ma noi occidentali siamo condizionati esplicitamente e implicitamente dalla nostra concezione della persona umana, così come l’abbiamo ereditata dalla grande tradizione filosofica </a:t>
            </a:r>
            <a:r>
              <a:rPr lang="it-IT" dirty="0" err="1" smtClean="0"/>
              <a:t>greco-latina</a:t>
            </a:r>
            <a:r>
              <a:rPr lang="it-IT" dirty="0" smtClean="0"/>
              <a:t> e dal retaggio </a:t>
            </a:r>
            <a:r>
              <a:rPr lang="it-IT" dirty="0" err="1" smtClean="0"/>
              <a:t>biblico-evangelico</a:t>
            </a:r>
            <a:r>
              <a:rPr lang="it-IT" dirty="0" smtClean="0"/>
              <a:t>.</a:t>
            </a:r>
          </a:p>
          <a:p>
            <a:r>
              <a:rPr lang="it-IT" dirty="0" smtClean="0"/>
              <a:t>Anche nella tradizione induista, dunque, si può individuare un’antropologia sulla “struttura dell’umano”, caratterizzata  da aspetti per noi certamente sorprendenti e inusuali. </a:t>
            </a: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Metodologia</a:t>
            </a:r>
            <a:endParaRPr lang="it-IT" b="1" dirty="0"/>
          </a:p>
        </p:txBody>
      </p:sp>
      <p:sp>
        <p:nvSpPr>
          <p:cNvPr id="3" name="Segnaposto contenuto 2"/>
          <p:cNvSpPr>
            <a:spLocks noGrp="1"/>
          </p:cNvSpPr>
          <p:nvPr>
            <p:ph idx="1"/>
          </p:nvPr>
        </p:nvSpPr>
        <p:spPr/>
        <p:txBody>
          <a:bodyPr>
            <a:normAutofit fontScale="92500" lnSpcReduction="10000"/>
          </a:bodyPr>
          <a:lstStyle/>
          <a:p>
            <a:r>
              <a:rPr lang="it-IT" b="1" dirty="0" smtClean="0"/>
              <a:t>Il tema che qui si propone è vastissimo, e perciò stesso di difficile sintesi</a:t>
            </a:r>
            <a:r>
              <a:rPr lang="it-IT" dirty="0" smtClean="0"/>
              <a:t>. Occorre pertanto limitare il quadro di riferimento ad alcune coordinate essenziali, chiarendone il senso e gli obiettivi.</a:t>
            </a:r>
          </a:p>
          <a:p>
            <a:r>
              <a:rPr lang="it-IT" dirty="0" smtClean="0"/>
              <a:t>Si tratta infatti di fornire ai partecipanti una carrellata di nozioni che consentano alcune riflessioni non superficiali </a:t>
            </a:r>
            <a:r>
              <a:rPr lang="it-IT" b="1" dirty="0" smtClean="0"/>
              <a:t>sul grande tema dell’uomo in relazione con la dimensione religiosa</a:t>
            </a:r>
            <a:r>
              <a:rPr lang="it-IT" dirty="0" smtClean="0"/>
              <a:t>.</a:t>
            </a:r>
          </a:p>
          <a:p>
            <a:r>
              <a:rPr lang="it-IT" dirty="0" smtClean="0"/>
              <a:t>Metodologicamente, prima di entrare in ognuno dei cinque grandi plessi teorico-religiosi e teologali, ho ritenuto di proporre una riflessione sintetica sul tema generalissimo della categoria del “</a:t>
            </a:r>
            <a:r>
              <a:rPr lang="it-IT" i="1" dirty="0" smtClean="0"/>
              <a:t>sacro</a:t>
            </a:r>
            <a:r>
              <a:rPr lang="it-IT" dirty="0" smtClean="0"/>
              <a:t>”.</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Esiste il “</a:t>
            </a:r>
            <a:r>
              <a:rPr lang="it-IT" b="1" i="1" dirty="0" smtClean="0"/>
              <a:t>soggetto uomo</a:t>
            </a:r>
            <a:r>
              <a:rPr lang="it-IT" b="1" dirty="0" smtClean="0"/>
              <a:t>”?</a:t>
            </a:r>
            <a:endParaRPr lang="it-IT" dirty="0"/>
          </a:p>
        </p:txBody>
      </p:sp>
      <p:sp>
        <p:nvSpPr>
          <p:cNvPr id="3" name="Segnaposto contenuto 2"/>
          <p:cNvSpPr>
            <a:spLocks noGrp="1"/>
          </p:cNvSpPr>
          <p:nvPr>
            <p:ph idx="1"/>
          </p:nvPr>
        </p:nvSpPr>
        <p:spPr/>
        <p:txBody>
          <a:bodyPr>
            <a:normAutofit lnSpcReduction="10000"/>
          </a:bodyPr>
          <a:lstStyle/>
          <a:p>
            <a:r>
              <a:rPr lang="it-IT" dirty="0" smtClean="0"/>
              <a:t>Infatti, noi che siamo abituati a concepire noi stessi e ogni uomo come </a:t>
            </a:r>
            <a:r>
              <a:rPr lang="it-IT" b="1" dirty="0" smtClean="0"/>
              <a:t>soggetto</a:t>
            </a:r>
            <a:r>
              <a:rPr lang="it-IT" dirty="0" smtClean="0"/>
              <a:t>, nell’induismo troviamo tutt’altro:</a:t>
            </a:r>
          </a:p>
          <a:p>
            <a:r>
              <a:rPr lang="it-IT" dirty="0" smtClean="0"/>
              <a:t>Per l’induismo l’uomo è “</a:t>
            </a:r>
            <a:r>
              <a:rPr lang="it-IT" i="1" dirty="0" err="1" smtClean="0"/>
              <a:t>tat</a:t>
            </a:r>
            <a:r>
              <a:rPr lang="it-IT" i="1" dirty="0" smtClean="0"/>
              <a:t> </a:t>
            </a:r>
            <a:r>
              <a:rPr lang="it-IT" i="1" dirty="0" err="1" smtClean="0"/>
              <a:t>tvam</a:t>
            </a:r>
            <a:r>
              <a:rPr lang="it-IT" i="1" dirty="0" smtClean="0"/>
              <a:t> </a:t>
            </a:r>
            <a:r>
              <a:rPr lang="it-IT" i="1" dirty="0" err="1" smtClean="0"/>
              <a:t>asi</a:t>
            </a:r>
            <a:r>
              <a:rPr lang="it-IT" dirty="0" smtClean="0"/>
              <a:t>, cioè “</a:t>
            </a:r>
            <a:r>
              <a:rPr lang="it-IT" i="1" dirty="0" smtClean="0"/>
              <a:t>io sono quello</a:t>
            </a:r>
            <a:r>
              <a:rPr lang="it-IT" dirty="0" smtClean="0"/>
              <a:t>”, sono parte del tutto, indifferenziato, … e quindi non corrisponde all’idea </a:t>
            </a:r>
            <a:r>
              <a:rPr lang="it-IT" dirty="0" err="1" smtClean="0"/>
              <a:t>greco-latina</a:t>
            </a:r>
            <a:r>
              <a:rPr lang="it-IT" dirty="0" smtClean="0"/>
              <a:t> e anche biblica di una </a:t>
            </a:r>
            <a:r>
              <a:rPr lang="it-IT" b="1" dirty="0" smtClean="0"/>
              <a:t>soggettività</a:t>
            </a:r>
            <a:r>
              <a:rPr lang="it-IT" dirty="0" smtClean="0"/>
              <a:t> </a:t>
            </a:r>
            <a:r>
              <a:rPr lang="it-IT" b="1" dirty="0" smtClean="0"/>
              <a:t>irriducibile</a:t>
            </a:r>
            <a:r>
              <a:rPr lang="it-IT" dirty="0" smtClean="0"/>
              <a:t>, che dice </a:t>
            </a:r>
            <a:r>
              <a:rPr lang="it-IT" b="1" dirty="0" smtClean="0"/>
              <a:t>unicità</a:t>
            </a:r>
            <a:r>
              <a:rPr lang="it-IT" dirty="0" smtClean="0"/>
              <a:t> e </a:t>
            </a:r>
            <a:r>
              <a:rPr lang="it-IT" b="1" dirty="0" smtClean="0"/>
              <a:t>personalità</a:t>
            </a:r>
            <a:r>
              <a:rPr lang="it-IT" dirty="0" smtClean="0"/>
              <a:t>  individua …: ad </a:t>
            </a:r>
            <a:r>
              <a:rPr lang="it-IT" i="1" dirty="0" err="1" smtClean="0"/>
              <a:t>exemplum</a:t>
            </a:r>
            <a:r>
              <a:rPr lang="it-IT" dirty="0" smtClean="0"/>
              <a:t> citiamo la classica dizione di Severino </a:t>
            </a:r>
            <a:r>
              <a:rPr lang="it-IT" dirty="0" err="1" smtClean="0"/>
              <a:t>Boezio</a:t>
            </a:r>
            <a:r>
              <a:rPr lang="it-IT" dirty="0" smtClean="0"/>
              <a:t> [</a:t>
            </a:r>
            <a:r>
              <a:rPr lang="it-IT" dirty="0" err="1" smtClean="0"/>
              <a:t>VI</a:t>
            </a:r>
            <a:r>
              <a:rPr lang="it-IT" dirty="0" smtClean="0"/>
              <a:t> sec.]: “</a:t>
            </a:r>
            <a:r>
              <a:rPr lang="it-IT" i="1" dirty="0" smtClean="0"/>
              <a:t>Persona est </a:t>
            </a:r>
            <a:r>
              <a:rPr lang="it-IT" i="1" dirty="0" err="1" smtClean="0"/>
              <a:t>rationalis</a:t>
            </a:r>
            <a:r>
              <a:rPr lang="it-IT" i="1" dirty="0" smtClean="0"/>
              <a:t> </a:t>
            </a:r>
            <a:r>
              <a:rPr lang="it-IT" i="1" dirty="0" err="1" smtClean="0"/>
              <a:t>naturae</a:t>
            </a:r>
            <a:r>
              <a:rPr lang="it-IT" i="1" dirty="0" smtClean="0"/>
              <a:t> individua </a:t>
            </a:r>
            <a:r>
              <a:rPr lang="it-IT" i="1" dirty="0" err="1" smtClean="0"/>
              <a:t>substantia</a:t>
            </a:r>
            <a:r>
              <a:rPr lang="it-IT" i="1" dirty="0" smtClean="0"/>
              <a:t>”</a:t>
            </a:r>
            <a:r>
              <a:rPr lang="it-IT" dirty="0" smtClean="0"/>
              <a:t>.</a:t>
            </a:r>
          </a:p>
          <a:p>
            <a:r>
              <a:rPr lang="it-IT" dirty="0" smtClean="0"/>
              <a:t>Nulla di tutto ciò nell’induismo!</a:t>
            </a: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t>
            </a:r>
            <a:r>
              <a:rPr lang="it-IT" b="1" i="1" dirty="0" smtClean="0"/>
              <a:t> </a:t>
            </a:r>
            <a:r>
              <a:rPr lang="it-IT" b="1" i="1" dirty="0" err="1" smtClean="0"/>
              <a:t>ātman</a:t>
            </a:r>
            <a:r>
              <a:rPr lang="it-IT" b="1" i="1" dirty="0" smtClean="0"/>
              <a:t> </a:t>
            </a:r>
            <a:endParaRPr lang="it-IT" dirty="0"/>
          </a:p>
        </p:txBody>
      </p:sp>
      <p:sp>
        <p:nvSpPr>
          <p:cNvPr id="3" name="Segnaposto contenuto 2"/>
          <p:cNvSpPr>
            <a:spLocks noGrp="1"/>
          </p:cNvSpPr>
          <p:nvPr>
            <p:ph idx="1"/>
          </p:nvPr>
        </p:nvSpPr>
        <p:spPr/>
        <p:txBody>
          <a:bodyPr>
            <a:normAutofit/>
          </a:bodyPr>
          <a:lstStyle/>
          <a:p>
            <a:r>
              <a:rPr lang="it-IT" dirty="0" smtClean="0"/>
              <a:t>L’uomo è dunque essenzialmente </a:t>
            </a:r>
            <a:r>
              <a:rPr lang="it-IT" b="1" i="1" dirty="0" err="1" smtClean="0"/>
              <a:t>ātman</a:t>
            </a:r>
            <a:r>
              <a:rPr lang="it-IT" dirty="0" smtClean="0"/>
              <a:t>, semplice soffio vitale del </a:t>
            </a:r>
            <a:r>
              <a:rPr lang="it-IT" b="1" i="1" dirty="0" err="1" smtClean="0"/>
              <a:t>brahman</a:t>
            </a:r>
            <a:r>
              <a:rPr lang="it-IT" dirty="0" smtClean="0"/>
              <a:t>, l’assoluto trascendente totale che è “</a:t>
            </a:r>
            <a:r>
              <a:rPr lang="it-IT" i="1" dirty="0" smtClean="0"/>
              <a:t>ignoto per coloro che lo conoscono e noto per quelli che non lo conoscono</a:t>
            </a:r>
            <a:r>
              <a:rPr lang="it-IT" dirty="0" smtClean="0"/>
              <a:t>” [</a:t>
            </a:r>
            <a:r>
              <a:rPr lang="it-IT" i="1" dirty="0" err="1" smtClean="0"/>
              <a:t>kena</a:t>
            </a:r>
            <a:r>
              <a:rPr lang="it-IT" i="1" dirty="0" smtClean="0"/>
              <a:t> </a:t>
            </a:r>
            <a:r>
              <a:rPr lang="it-IT" i="1" dirty="0" err="1" smtClean="0"/>
              <a:t>upanişad</a:t>
            </a:r>
            <a:r>
              <a:rPr lang="it-IT" i="1" dirty="0" smtClean="0"/>
              <a:t>, 2,3</a:t>
            </a:r>
            <a:r>
              <a:rPr lang="it-IT" dirty="0" smtClean="0"/>
              <a:t>] in una forma teologica che potremmo dire </a:t>
            </a:r>
            <a:r>
              <a:rPr lang="it-IT" i="1" dirty="0" err="1" smtClean="0"/>
              <a:t>apofatica</a:t>
            </a:r>
            <a:r>
              <a:rPr lang="it-IT" dirty="0" smtClean="0"/>
              <a:t>.</a:t>
            </a:r>
          </a:p>
          <a:p>
            <a:r>
              <a:rPr lang="it-IT" dirty="0" smtClean="0"/>
              <a:t>Questo </a:t>
            </a:r>
            <a:r>
              <a:rPr lang="it-IT" i="1" dirty="0" err="1" smtClean="0"/>
              <a:t>brahman</a:t>
            </a:r>
            <a:r>
              <a:rPr lang="it-IT" dirty="0" smtClean="0"/>
              <a:t> non si adora, né si implora: si prende semplicemente atto che esiste, ed informa di sé ogni creatura con il suo soffio divino.</a:t>
            </a:r>
          </a:p>
          <a:p>
            <a:r>
              <a:rPr lang="it-IT" dirty="0" smtClean="0"/>
              <a:t>Il </a:t>
            </a:r>
            <a:r>
              <a:rPr lang="it-IT" i="1" dirty="0" err="1" smtClean="0"/>
              <a:t>brahman</a:t>
            </a:r>
            <a:r>
              <a:rPr lang="it-IT" dirty="0" smtClean="0"/>
              <a:t> è l’unico esistente, mentre tutto il resto è “</a:t>
            </a:r>
            <a:r>
              <a:rPr lang="it-IT" b="1" dirty="0" smtClean="0"/>
              <a:t>m</a:t>
            </a:r>
            <a:r>
              <a:rPr lang="it-IT" b="1" i="1" dirty="0" smtClean="0"/>
              <a:t>āyā</a:t>
            </a:r>
            <a:r>
              <a:rPr lang="it-IT" i="1" dirty="0" smtClean="0"/>
              <a:t>”, </a:t>
            </a:r>
            <a:r>
              <a:rPr lang="it-IT" dirty="0" smtClean="0"/>
              <a:t>cioè magia, gioco, illusione.</a:t>
            </a:r>
            <a:r>
              <a:rPr lang="it-IT" i="1" dirty="0" smtClean="0"/>
              <a:t> </a:t>
            </a:r>
            <a:endParaRPr lang="it-IT" dirty="0" smtClean="0"/>
          </a:p>
          <a:p>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brahman</a:t>
            </a:r>
            <a:endParaRPr lang="it-IT" i="1" dirty="0"/>
          </a:p>
        </p:txBody>
      </p:sp>
      <p:sp>
        <p:nvSpPr>
          <p:cNvPr id="3" name="Segnaposto contenuto 2"/>
          <p:cNvSpPr>
            <a:spLocks noGrp="1"/>
          </p:cNvSpPr>
          <p:nvPr>
            <p:ph idx="1"/>
          </p:nvPr>
        </p:nvSpPr>
        <p:spPr>
          <a:xfrm>
            <a:off x="914400" y="1628800"/>
            <a:ext cx="8229600" cy="4389120"/>
          </a:xfrm>
        </p:spPr>
        <p:txBody>
          <a:bodyPr>
            <a:normAutofit fontScale="85000" lnSpcReduction="20000"/>
          </a:bodyPr>
          <a:lstStyle/>
          <a:p>
            <a:endParaRPr lang="it-IT" dirty="0" smtClean="0"/>
          </a:p>
          <a:p>
            <a:r>
              <a:rPr lang="it-IT" dirty="0" smtClean="0"/>
              <a:t>L’uomo deve dunque accorgersi di essere solo parte di questo </a:t>
            </a:r>
            <a:r>
              <a:rPr lang="it-IT" b="1" i="1" dirty="0" err="1" smtClean="0"/>
              <a:t>brahman</a:t>
            </a:r>
            <a:r>
              <a:rPr lang="it-IT" dirty="0" smtClean="0"/>
              <a:t>, cioè di “</a:t>
            </a:r>
            <a:r>
              <a:rPr lang="it-IT" i="1" dirty="0" smtClean="0"/>
              <a:t>essere parte di quello</a:t>
            </a:r>
            <a:r>
              <a:rPr lang="it-IT" dirty="0" smtClean="0"/>
              <a:t>”, e allora non ha molta importanza tutto il resto: la condizione umana, le caste, noi diremmo … le classi, le categorie sociali, la ricchezza, la povertà.</a:t>
            </a:r>
          </a:p>
          <a:p>
            <a:r>
              <a:rPr lang="it-IT" dirty="0" smtClean="0"/>
              <a:t>L’uomo è come una goccia d’acqua che si fonde nell’oceano …</a:t>
            </a:r>
          </a:p>
          <a:p>
            <a:r>
              <a:rPr lang="it-IT" dirty="0" smtClean="0"/>
              <a:t> … e deve dire “</a:t>
            </a:r>
            <a:r>
              <a:rPr lang="it-IT" i="1" dirty="0" smtClean="0"/>
              <a:t>io sono </a:t>
            </a:r>
            <a:r>
              <a:rPr lang="it-IT" i="1" dirty="0" err="1" smtClean="0"/>
              <a:t>Brahman</a:t>
            </a:r>
            <a:r>
              <a:rPr lang="it-IT" i="1" dirty="0" smtClean="0"/>
              <a:t> </a:t>
            </a:r>
            <a:r>
              <a:rPr lang="it-IT" dirty="0" smtClean="0"/>
              <a:t>[</a:t>
            </a:r>
            <a:r>
              <a:rPr lang="it-IT" i="1" dirty="0" err="1" smtClean="0"/>
              <a:t>aham</a:t>
            </a:r>
            <a:r>
              <a:rPr lang="it-IT" i="1" dirty="0" smtClean="0"/>
              <a:t> </a:t>
            </a:r>
            <a:r>
              <a:rPr lang="it-IT" i="1" dirty="0" err="1" smtClean="0"/>
              <a:t>Brahmasmi</a:t>
            </a:r>
            <a:r>
              <a:rPr lang="it-IT" dirty="0" smtClean="0"/>
              <a:t>]. </a:t>
            </a:r>
            <a:r>
              <a:rPr lang="it-IT" b="1" i="1" dirty="0" err="1" smtClean="0"/>
              <a:t>Aham</a:t>
            </a:r>
            <a:r>
              <a:rPr lang="it-IT" dirty="0" smtClean="0"/>
              <a:t>, cioè “</a:t>
            </a:r>
            <a:r>
              <a:rPr lang="it-IT" i="1" dirty="0" smtClean="0"/>
              <a:t>io</a:t>
            </a:r>
            <a:r>
              <a:rPr lang="it-IT" dirty="0" smtClean="0"/>
              <a:t>”, consta di due lettere importanti dell’alfabeto sanscrito; la prima lettera, la “</a:t>
            </a:r>
            <a:r>
              <a:rPr lang="it-IT" b="1" i="1" dirty="0" smtClean="0"/>
              <a:t>a</a:t>
            </a:r>
            <a:r>
              <a:rPr lang="it-IT" dirty="0" smtClean="0"/>
              <a:t>”, l’ultima, la “</a:t>
            </a:r>
            <a:r>
              <a:rPr lang="it-IT" b="1" i="1" dirty="0" smtClean="0"/>
              <a:t>ha</a:t>
            </a:r>
            <a:r>
              <a:rPr lang="it-IT" dirty="0" smtClean="0"/>
              <a:t>”, mentre la nasalizzazione finale “</a:t>
            </a:r>
            <a:r>
              <a:rPr lang="it-IT" b="1" i="1" dirty="0" err="1" smtClean="0"/>
              <a:t>mmm</a:t>
            </a:r>
            <a:r>
              <a:rPr lang="it-IT" dirty="0" smtClean="0"/>
              <a:t>” percorre tutte le lettere nel mezzo. Nell’</a:t>
            </a:r>
            <a:r>
              <a:rPr lang="it-IT" i="1" dirty="0" smtClean="0"/>
              <a:t>io</a:t>
            </a:r>
            <a:r>
              <a:rPr lang="it-IT" dirty="0" smtClean="0"/>
              <a:t> c’è dunque tutto l’alfabeto, e cioè tutto l’umanamente conoscibile e dicibile.</a:t>
            </a:r>
          </a:p>
          <a:p>
            <a:pPr>
              <a:buNone/>
            </a:pPr>
            <a:endParaRPr lang="it-IT" dirty="0" smtClean="0"/>
          </a:p>
          <a:p>
            <a:r>
              <a:rPr lang="it-IT" dirty="0" smtClean="0"/>
              <a:t>Si tratta del </a:t>
            </a:r>
            <a:r>
              <a:rPr lang="it-IT" b="1" dirty="0" smtClean="0"/>
              <a:t>suono primordiale</a:t>
            </a:r>
            <a:r>
              <a:rPr lang="it-IT" dirty="0" smtClean="0"/>
              <a:t>!</a:t>
            </a: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smtClean="0"/>
              <a:t>karman</a:t>
            </a:r>
            <a:r>
              <a:rPr lang="it-IT" b="1" dirty="0" smtClean="0"/>
              <a:t> e il</a:t>
            </a:r>
            <a:r>
              <a:rPr lang="it-IT" b="1" i="1" dirty="0" smtClean="0"/>
              <a:t> </a:t>
            </a:r>
            <a:r>
              <a:rPr lang="it-IT" b="1" i="1" dirty="0" err="1" smtClean="0"/>
              <a:t>sámsāra</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Dal periodo delle </a:t>
            </a:r>
            <a:r>
              <a:rPr lang="it-IT" i="1" dirty="0" err="1" smtClean="0"/>
              <a:t>Upanişad</a:t>
            </a:r>
            <a:r>
              <a:rPr lang="it-IT" dirty="0" smtClean="0"/>
              <a:t> [1300-200 a. C. circa] emerge un altro elemento fondamentale, la legge del </a:t>
            </a:r>
            <a:r>
              <a:rPr lang="it-IT" b="1" i="1" dirty="0" smtClean="0"/>
              <a:t>karma</a:t>
            </a:r>
            <a:r>
              <a:rPr lang="lv-LV" b="1" i="1" dirty="0" smtClean="0"/>
              <a:t>ņ</a:t>
            </a:r>
            <a:r>
              <a:rPr lang="it-IT" dirty="0" smtClean="0"/>
              <a:t>, cioè la legge morale a base “retributiva”: ogni essere umano che agisce [dall’etimo sanscrito </a:t>
            </a:r>
            <a:r>
              <a:rPr lang="it-IT" i="1" dirty="0" smtClean="0"/>
              <a:t>k</a:t>
            </a:r>
            <a:r>
              <a:rPr lang="lv-LV" i="1" dirty="0" smtClean="0"/>
              <a:t>ŗ</a:t>
            </a:r>
            <a:r>
              <a:rPr lang="it-IT" dirty="0" smtClean="0"/>
              <a:t>, agire, fare] provoca un debito, che può essere positivo o negativo: in qualche modo questo debito deve essere pagato attraverso il </a:t>
            </a:r>
            <a:r>
              <a:rPr lang="it-IT" b="1" i="1" dirty="0" smtClean="0"/>
              <a:t>karma</a:t>
            </a:r>
            <a:r>
              <a:rPr lang="lv-LV" b="1" i="1" dirty="0" smtClean="0"/>
              <a:t>ņ</a:t>
            </a:r>
            <a:r>
              <a:rPr lang="it-IT" dirty="0" smtClean="0"/>
              <a:t>, una sorta di peso che incombe sull’intelletto agente [direbbe un aristotelico], o sull’anima umana …</a:t>
            </a:r>
          </a:p>
          <a:p>
            <a:r>
              <a:rPr lang="it-IT" dirty="0" smtClean="0"/>
              <a:t>… alla morte dell’essere umano resta … il debito “registrato” dal </a:t>
            </a:r>
            <a:r>
              <a:rPr lang="it-IT" b="1" i="1" dirty="0" smtClean="0"/>
              <a:t>karma</a:t>
            </a:r>
            <a:r>
              <a:rPr lang="lv-LV" b="1" i="1" dirty="0" smtClean="0"/>
              <a:t>ņ</a:t>
            </a:r>
            <a:r>
              <a:rPr lang="it-IT" dirty="0" smtClean="0"/>
              <a:t>, che deve essere onorato nel prosieguo, in una vita o in più vite ulteriori, costituenti il </a:t>
            </a:r>
            <a:r>
              <a:rPr lang="it-IT" b="1" i="1" dirty="0" err="1" smtClean="0"/>
              <a:t>sámsāra</a:t>
            </a:r>
            <a:r>
              <a:rPr lang="it-IT" dirty="0" smtClean="0"/>
              <a:t>, cioè il ciclo delle reincarnazioni, vite caratterizzate da </a:t>
            </a:r>
            <a:r>
              <a:rPr lang="it-IT" i="1" dirty="0" err="1" smtClean="0"/>
              <a:t>duhkha</a:t>
            </a:r>
            <a:r>
              <a:rPr lang="it-IT" dirty="0" smtClean="0"/>
              <a:t>, il </a:t>
            </a:r>
            <a:r>
              <a:rPr lang="it-IT" i="1" dirty="0" smtClean="0"/>
              <a:t>dolore</a:t>
            </a:r>
            <a:r>
              <a:rPr lang="it-IT" dirty="0" smtClean="0"/>
              <a:t>.</a:t>
            </a:r>
          </a:p>
          <a:p>
            <a:r>
              <a:rPr lang="it-IT" dirty="0" smtClean="0"/>
              <a:t>La dottrina religiosa delle</a:t>
            </a:r>
            <a:r>
              <a:rPr lang="it-IT" i="1" dirty="0" smtClean="0"/>
              <a:t> </a:t>
            </a:r>
            <a:r>
              <a:rPr lang="it-IT" i="1" dirty="0" err="1" smtClean="0"/>
              <a:t>Upanişad</a:t>
            </a:r>
            <a:r>
              <a:rPr lang="it-IT" i="1" dirty="0" smtClean="0"/>
              <a:t> </a:t>
            </a:r>
            <a:r>
              <a:rPr lang="it-IT" dirty="0" smtClean="0"/>
              <a:t>più antiche suggerisce allora di </a:t>
            </a:r>
            <a:r>
              <a:rPr lang="it-IT" i="1" dirty="0" smtClean="0"/>
              <a:t>agire senza agire</a:t>
            </a:r>
            <a:r>
              <a:rPr lang="it-IT" dirty="0" smtClean="0"/>
              <a:t>, ovvero di </a:t>
            </a:r>
            <a:r>
              <a:rPr lang="it-IT" i="1" dirty="0" smtClean="0"/>
              <a:t>agire con distacco</a:t>
            </a:r>
            <a:r>
              <a:rPr lang="it-IT" dirty="0" smtClean="0"/>
              <a:t>, potremmo dire, usando un paradigma teologico agostiniano “</a:t>
            </a:r>
            <a:r>
              <a:rPr lang="it-IT" i="1" dirty="0" err="1" smtClean="0"/>
              <a:t>agere</a:t>
            </a:r>
            <a:r>
              <a:rPr lang="it-IT" i="1" dirty="0" smtClean="0"/>
              <a:t> </a:t>
            </a:r>
            <a:r>
              <a:rPr lang="it-IT" i="1" dirty="0" err="1" smtClean="0"/>
              <a:t>sine</a:t>
            </a:r>
            <a:r>
              <a:rPr lang="it-IT" i="1" dirty="0" smtClean="0"/>
              <a:t> </a:t>
            </a:r>
            <a:r>
              <a:rPr lang="it-IT" i="1" dirty="0" err="1" smtClean="0"/>
              <a:t>concupiscentia</a:t>
            </a:r>
            <a:r>
              <a:rPr lang="it-IT" dirty="0" smtClean="0"/>
              <a:t>”, tema ricorrente e trasversale, come vedremo anche nel buddhismo!</a:t>
            </a:r>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dharma</a:t>
            </a:r>
            <a:endParaRPr lang="it-IT" i="1" dirty="0"/>
          </a:p>
        </p:txBody>
      </p:sp>
      <p:sp>
        <p:nvSpPr>
          <p:cNvPr id="3" name="Segnaposto contenuto 2"/>
          <p:cNvSpPr>
            <a:spLocks noGrp="1"/>
          </p:cNvSpPr>
          <p:nvPr>
            <p:ph idx="1"/>
          </p:nvPr>
        </p:nvSpPr>
        <p:spPr/>
        <p:txBody>
          <a:bodyPr>
            <a:normAutofit fontScale="92500" lnSpcReduction="20000"/>
          </a:bodyPr>
          <a:lstStyle/>
          <a:p>
            <a:r>
              <a:rPr lang="it-IT" dirty="0" smtClean="0"/>
              <a:t>… ma per raggiungere la </a:t>
            </a:r>
            <a:r>
              <a:rPr lang="it-IT" i="1" dirty="0" smtClean="0"/>
              <a:t>liberazione</a:t>
            </a:r>
            <a:r>
              <a:rPr lang="it-IT" dirty="0" smtClean="0"/>
              <a:t> [</a:t>
            </a:r>
            <a:r>
              <a:rPr lang="it-IT" b="1" i="1" dirty="0" err="1" smtClean="0"/>
              <a:t>mokşa</a:t>
            </a:r>
            <a:r>
              <a:rPr lang="it-IT" dirty="0" smtClean="0"/>
              <a:t>], la sapienza induista suggerisce di seguire il </a:t>
            </a:r>
            <a:r>
              <a:rPr lang="it-IT" b="1" i="1" dirty="0" err="1" smtClean="0"/>
              <a:t>dharma</a:t>
            </a:r>
            <a:r>
              <a:rPr lang="it-IT" dirty="0" smtClean="0"/>
              <a:t>, cioè la legge morale, la religione della verità.</a:t>
            </a:r>
          </a:p>
          <a:p>
            <a:r>
              <a:rPr lang="it-IT" dirty="0" smtClean="0"/>
              <a:t>Il </a:t>
            </a:r>
            <a:r>
              <a:rPr lang="it-IT" b="1" i="1" dirty="0" err="1" smtClean="0"/>
              <a:t>dharma</a:t>
            </a:r>
            <a:r>
              <a:rPr lang="it-IT" b="1" i="1" dirty="0" smtClean="0"/>
              <a:t> </a:t>
            </a:r>
            <a:r>
              <a:rPr lang="it-IT" dirty="0" smtClean="0"/>
              <a:t>è l’</a:t>
            </a:r>
            <a:r>
              <a:rPr lang="it-IT" b="1" dirty="0" smtClean="0"/>
              <a:t>ordine</a:t>
            </a:r>
            <a:r>
              <a:rPr lang="it-IT" dirty="0" smtClean="0"/>
              <a:t>, cioè il </a:t>
            </a:r>
            <a:r>
              <a:rPr lang="it-IT" b="1" dirty="0" smtClean="0"/>
              <a:t>giusto rapporto con Dio e con la società</a:t>
            </a:r>
            <a:r>
              <a:rPr lang="it-IT" dirty="0" smtClean="0"/>
              <a:t>: il </a:t>
            </a:r>
            <a:r>
              <a:rPr lang="it-IT" i="1" dirty="0" err="1" smtClean="0"/>
              <a:t>dharma</a:t>
            </a:r>
            <a:r>
              <a:rPr lang="it-IT" dirty="0" smtClean="0"/>
              <a:t> non è altro che l’</a:t>
            </a:r>
            <a:r>
              <a:rPr lang="it-IT" b="1" dirty="0" smtClean="0"/>
              <a:t>imperativo morale</a:t>
            </a:r>
            <a:r>
              <a:rPr lang="it-IT" b="1" i="1" dirty="0" smtClean="0"/>
              <a:t> assoluto</a:t>
            </a:r>
            <a:r>
              <a:rPr lang="it-IT" dirty="0" smtClean="0"/>
              <a:t>, che non dipende da alcuno, ma che sta lì come una </a:t>
            </a:r>
            <a:r>
              <a:rPr lang="it-IT" b="1" dirty="0" smtClean="0"/>
              <a:t>legge universale </a:t>
            </a:r>
            <a:r>
              <a:rPr lang="it-IT" dirty="0" smtClean="0"/>
              <a:t>[</a:t>
            </a:r>
            <a:r>
              <a:rPr lang="it-IT" i="1" dirty="0" err="1" smtClean="0"/>
              <a:t>sanātana</a:t>
            </a:r>
            <a:r>
              <a:rPr lang="it-IT" i="1" dirty="0" smtClean="0"/>
              <a:t> </a:t>
            </a:r>
            <a:r>
              <a:rPr lang="it-IT" i="1" dirty="0" err="1" smtClean="0"/>
              <a:t>dharma</a:t>
            </a:r>
            <a:r>
              <a:rPr lang="it-IT" dirty="0" smtClean="0"/>
              <a:t>], legge eterna che non recede e non passa mai, dando la regola a tutte le cose, e agli uomini, secondo la propria natura.</a:t>
            </a:r>
          </a:p>
          <a:p>
            <a:r>
              <a:rPr lang="it-IT" dirty="0" smtClean="0"/>
              <a:t>Accanto al </a:t>
            </a:r>
            <a:r>
              <a:rPr lang="it-IT" i="1" dirty="0" err="1" smtClean="0"/>
              <a:t>dharma</a:t>
            </a:r>
            <a:r>
              <a:rPr lang="it-IT" dirty="0" smtClean="0"/>
              <a:t> </a:t>
            </a:r>
            <a:r>
              <a:rPr lang="it-IT" i="1" dirty="0" smtClean="0"/>
              <a:t>eterno</a:t>
            </a:r>
            <a:r>
              <a:rPr lang="it-IT" dirty="0" smtClean="0"/>
              <a:t> e assoluto </a:t>
            </a:r>
            <a:r>
              <a:rPr lang="it-IT" b="1" dirty="0" smtClean="0"/>
              <a:t>esiste però anche un </a:t>
            </a:r>
            <a:r>
              <a:rPr lang="it-IT" b="1" i="1" dirty="0" err="1" smtClean="0"/>
              <a:t>dharma</a:t>
            </a:r>
            <a:r>
              <a:rPr lang="it-IT" b="1" dirty="0" smtClean="0"/>
              <a:t> </a:t>
            </a:r>
            <a:r>
              <a:rPr lang="it-IT" b="1" i="1" dirty="0" smtClean="0"/>
              <a:t>relativo</a:t>
            </a:r>
            <a:r>
              <a:rPr lang="it-IT" dirty="0" smtClean="0"/>
              <a:t>, personale e “</a:t>
            </a:r>
            <a:r>
              <a:rPr lang="it-IT" dirty="0" err="1" smtClean="0"/>
              <a:t>castale</a:t>
            </a:r>
            <a:r>
              <a:rPr lang="it-IT" dirty="0" smtClean="0"/>
              <a:t>” [</a:t>
            </a:r>
            <a:r>
              <a:rPr lang="it-IT" i="1" dirty="0" err="1" smtClean="0"/>
              <a:t>Brāhman</a:t>
            </a:r>
            <a:r>
              <a:rPr lang="it-IT" dirty="0" smtClean="0"/>
              <a:t>, </a:t>
            </a:r>
            <a:r>
              <a:rPr lang="it-IT" i="1" dirty="0" err="1" smtClean="0"/>
              <a:t>Kşatryia</a:t>
            </a:r>
            <a:r>
              <a:rPr lang="it-IT" dirty="0" smtClean="0"/>
              <a:t>, </a:t>
            </a:r>
            <a:r>
              <a:rPr lang="it-IT" i="1" dirty="0" err="1" smtClean="0"/>
              <a:t>Vaiśya</a:t>
            </a:r>
            <a:r>
              <a:rPr lang="it-IT" dirty="0" smtClean="0"/>
              <a:t>, </a:t>
            </a:r>
            <a:r>
              <a:rPr lang="it-IT" i="1" dirty="0" err="1" smtClean="0"/>
              <a:t>Sūdra</a:t>
            </a:r>
            <a:r>
              <a:rPr lang="it-IT" dirty="0" smtClean="0"/>
              <a:t>, </a:t>
            </a:r>
            <a:r>
              <a:rPr lang="it-IT" i="1" dirty="0" smtClean="0"/>
              <a:t>intoccabili</a:t>
            </a:r>
            <a:r>
              <a:rPr lang="it-IT" dirty="0" smtClean="0"/>
              <a:t>]  che tiene conto di una differenza soggettiva e </a:t>
            </a:r>
            <a:r>
              <a:rPr lang="it-IT" dirty="0" err="1" smtClean="0"/>
              <a:t>gruppale</a:t>
            </a:r>
            <a:r>
              <a:rPr lang="it-IT" dirty="0" smtClean="0"/>
              <a:t> tra gli esseri umani.</a:t>
            </a:r>
            <a:endParaRPr lang="it-I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Le differenze con le antropologie religiose mediterranee</a:t>
            </a:r>
            <a:endParaRPr lang="it-IT" dirty="0"/>
          </a:p>
        </p:txBody>
      </p:sp>
      <p:sp>
        <p:nvSpPr>
          <p:cNvPr id="3" name="Segnaposto contenuto 2"/>
          <p:cNvSpPr>
            <a:spLocks noGrp="1"/>
          </p:cNvSpPr>
          <p:nvPr>
            <p:ph idx="1"/>
          </p:nvPr>
        </p:nvSpPr>
        <p:spPr/>
        <p:txBody>
          <a:bodyPr>
            <a:normAutofit fontScale="92500"/>
          </a:bodyPr>
          <a:lstStyle/>
          <a:p>
            <a:r>
              <a:rPr lang="it-IT" dirty="0" smtClean="0"/>
              <a:t>… ecco che qui cogliamo in pieno la </a:t>
            </a:r>
            <a:r>
              <a:rPr lang="it-IT" b="1" dirty="0" smtClean="0"/>
              <a:t>differenza fondamentale tra la tradizione antropologica induista e quella “mediterranea” </a:t>
            </a:r>
            <a:r>
              <a:rPr lang="it-IT" dirty="0" smtClean="0"/>
              <a:t>[cioè </a:t>
            </a:r>
            <a:r>
              <a:rPr lang="it-IT" dirty="0" err="1" smtClean="0"/>
              <a:t>greco-latina</a:t>
            </a:r>
            <a:r>
              <a:rPr lang="it-IT" dirty="0" smtClean="0"/>
              <a:t> e biblica], che pone la </a:t>
            </a:r>
            <a:r>
              <a:rPr lang="it-IT" i="1" dirty="0" smtClean="0"/>
              <a:t>nozione di persona come struttura </a:t>
            </a:r>
            <a:r>
              <a:rPr lang="it-IT" dirty="0" smtClean="0"/>
              <a:t>univoca e portatrice di pari dignità, distinguendo dalla </a:t>
            </a:r>
            <a:r>
              <a:rPr lang="it-IT" i="1" dirty="0" smtClean="0"/>
              <a:t>nozione di struttura di personalità</a:t>
            </a:r>
            <a:r>
              <a:rPr lang="it-IT" dirty="0" smtClean="0"/>
              <a:t> [fondamenti irriducibili della differenza soggettiva] come vedremo più avanti.</a:t>
            </a:r>
          </a:p>
          <a:p>
            <a:r>
              <a:rPr lang="it-IT" dirty="0" smtClean="0"/>
              <a:t>… che poi storicamente le differenze di </a:t>
            </a:r>
            <a:r>
              <a:rPr lang="it-IT" i="1" dirty="0" smtClean="0"/>
              <a:t>casta</a:t>
            </a:r>
            <a:r>
              <a:rPr lang="it-IT" dirty="0" smtClean="0"/>
              <a:t>, </a:t>
            </a:r>
            <a:r>
              <a:rPr lang="it-IT" i="1" dirty="0" smtClean="0"/>
              <a:t>classe</a:t>
            </a:r>
            <a:r>
              <a:rPr lang="it-IT" dirty="0" smtClean="0"/>
              <a:t>, </a:t>
            </a:r>
            <a:r>
              <a:rPr lang="it-IT" i="1" dirty="0" smtClean="0"/>
              <a:t>categorie sociali </a:t>
            </a:r>
            <a:r>
              <a:rPr lang="it-IT" dirty="0" smtClean="0"/>
              <a:t>siano stati presenti, e lo siano ancora anche in Occidente, questo è un altro tema, di grande complessità.</a:t>
            </a:r>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L’Induismo e il resto …</a:t>
            </a:r>
            <a:endParaRPr lang="it-IT" b="1" dirty="0"/>
          </a:p>
        </p:txBody>
      </p:sp>
      <p:sp>
        <p:nvSpPr>
          <p:cNvPr id="3" name="Segnaposto contenuto 2"/>
          <p:cNvSpPr>
            <a:spLocks noGrp="1"/>
          </p:cNvSpPr>
          <p:nvPr>
            <p:ph idx="1"/>
          </p:nvPr>
        </p:nvSpPr>
        <p:spPr/>
        <p:txBody>
          <a:bodyPr>
            <a:normAutofit fontScale="92500"/>
          </a:bodyPr>
          <a:lstStyle/>
          <a:p>
            <a:r>
              <a:rPr lang="it-IT" dirty="0" smtClean="0"/>
              <a:t>Questa grande cultura religiosa, pur se caratterizzata da specificità e chiusure notevoli, negli ultimi due secoli ha dialogato con grande fervore  profondità con il resto … con il cristianesimo in particolare, e soprattutto con due figure grandi:</a:t>
            </a:r>
          </a:p>
          <a:p>
            <a:r>
              <a:rPr lang="it-IT" b="1" dirty="0" err="1" smtClean="0"/>
              <a:t>Ramak</a:t>
            </a:r>
            <a:r>
              <a:rPr lang="lv-LV" b="1" dirty="0" smtClean="0"/>
              <a:t>ŗşņ</a:t>
            </a:r>
            <a:r>
              <a:rPr lang="it-IT" b="1" dirty="0" smtClean="0"/>
              <a:t>a </a:t>
            </a:r>
            <a:r>
              <a:rPr lang="it-IT" b="1" dirty="0" err="1" smtClean="0"/>
              <a:t>Paramahamsa</a:t>
            </a:r>
            <a:r>
              <a:rPr lang="it-IT" b="1" dirty="0" smtClean="0"/>
              <a:t> </a:t>
            </a:r>
            <a:r>
              <a:rPr lang="it-IT" dirty="0" smtClean="0"/>
              <a:t>[1836-1886], che affermò un massimo di comprensione e di “ecumenismo” interreligioso, e il</a:t>
            </a:r>
          </a:p>
          <a:p>
            <a:r>
              <a:rPr lang="it-IT" b="1" dirty="0" err="1" smtClean="0"/>
              <a:t>Mahātman</a:t>
            </a:r>
            <a:r>
              <a:rPr lang="it-IT" b="1" dirty="0" smtClean="0"/>
              <a:t> Gandhi </a:t>
            </a:r>
            <a:r>
              <a:rPr lang="it-IT" dirty="0" smtClean="0"/>
              <a:t>[1869-1948], che elaborò  e praticò i tre grandi </a:t>
            </a:r>
            <a:r>
              <a:rPr lang="it-IT" dirty="0" err="1" smtClean="0"/>
              <a:t>princípi</a:t>
            </a:r>
            <a:r>
              <a:rPr lang="it-IT" dirty="0" smtClean="0"/>
              <a:t>: a) dell’</a:t>
            </a:r>
            <a:r>
              <a:rPr lang="it-IT" i="1" dirty="0" smtClean="0"/>
              <a:t>aderenza</a:t>
            </a:r>
            <a:r>
              <a:rPr lang="it-IT" dirty="0" smtClean="0"/>
              <a:t> </a:t>
            </a:r>
            <a:r>
              <a:rPr lang="it-IT" i="1" dirty="0" smtClean="0"/>
              <a:t>alla verità</a:t>
            </a:r>
            <a:r>
              <a:rPr lang="it-IT" dirty="0" smtClean="0"/>
              <a:t>, b) della </a:t>
            </a:r>
            <a:r>
              <a:rPr lang="it-IT" i="1" dirty="0" smtClean="0"/>
              <a:t>non-violenza</a:t>
            </a:r>
            <a:r>
              <a:rPr lang="it-IT" dirty="0" smtClean="0"/>
              <a:t>, c) dell’</a:t>
            </a:r>
            <a:r>
              <a:rPr lang="it-IT" i="1" dirty="0" smtClean="0"/>
              <a:t>universale elevazione di tutti</a:t>
            </a:r>
            <a:r>
              <a:rPr lang="it-IT" dirty="0" smtClean="0"/>
              <a:t>. </a:t>
            </a:r>
            <a:endParaRPr lang="it-IT"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t>Il </a:t>
            </a:r>
            <a:r>
              <a:rPr lang="it-IT" sz="6000" b="1" i="1" dirty="0" smtClean="0"/>
              <a:t>Buddhismo</a:t>
            </a:r>
            <a:endParaRPr lang="it-IT" sz="6000" b="1" i="1" dirty="0"/>
          </a:p>
        </p:txBody>
      </p:sp>
      <p:sp>
        <p:nvSpPr>
          <p:cNvPr id="3" name="Segnaposto contenuto 2"/>
          <p:cNvSpPr>
            <a:spLocks noGrp="1"/>
          </p:cNvSpPr>
          <p:nvPr>
            <p:ph idx="1"/>
          </p:nvPr>
        </p:nvSpPr>
        <p:spPr/>
        <p:txBody>
          <a:bodyPr>
            <a:normAutofit fontScale="92500" lnSpcReduction="20000"/>
          </a:bodyPr>
          <a:lstStyle/>
          <a:p>
            <a:r>
              <a:rPr lang="it-IT" dirty="0" smtClean="0"/>
              <a:t>Il </a:t>
            </a:r>
            <a:r>
              <a:rPr lang="it-IT" b="1" dirty="0" smtClean="0"/>
              <a:t>Buddhismo</a:t>
            </a:r>
            <a:r>
              <a:rPr lang="it-IT" dirty="0" smtClean="0"/>
              <a:t> si distacca dalla tradizione induista verso il VII-VI secolo a. C., e si diffonde nelle “</a:t>
            </a:r>
            <a:r>
              <a:rPr lang="it-IT" i="1" dirty="0" smtClean="0"/>
              <a:t>terre del riso, del drago e del serpente</a:t>
            </a:r>
            <a:r>
              <a:rPr lang="it-IT" dirty="0" smtClean="0"/>
              <a:t>”. Non attecchisce, invece, nelle “</a:t>
            </a:r>
            <a:r>
              <a:rPr lang="it-IT" i="1" dirty="0" smtClean="0"/>
              <a:t>terre del frumento</a:t>
            </a:r>
            <a:r>
              <a:rPr lang="it-IT" dirty="0" smtClean="0"/>
              <a:t>”.</a:t>
            </a:r>
          </a:p>
          <a:p>
            <a:r>
              <a:rPr lang="it-IT" dirty="0" smtClean="0"/>
              <a:t>Si adatta alle più varie culture, declinandosi in diversi modi: il </a:t>
            </a:r>
            <a:r>
              <a:rPr lang="it-IT" i="1" dirty="0" err="1" smtClean="0"/>
              <a:t>Theravāda</a:t>
            </a:r>
            <a:r>
              <a:rPr lang="it-IT" i="1" dirty="0" smtClean="0"/>
              <a:t> </a:t>
            </a:r>
            <a:r>
              <a:rPr lang="it-IT" dirty="0" smtClean="0"/>
              <a:t>[detto anche </a:t>
            </a:r>
            <a:r>
              <a:rPr lang="it-IT" i="1" dirty="0" err="1" smtClean="0"/>
              <a:t>Hînayāna</a:t>
            </a:r>
            <a:r>
              <a:rPr lang="it-IT" dirty="0" smtClean="0"/>
              <a:t>], o “degli anziani” [Sri Lanka e Indocina], il </a:t>
            </a:r>
            <a:r>
              <a:rPr lang="it-IT" i="1" dirty="0" err="1" smtClean="0"/>
              <a:t>Mahāyāna</a:t>
            </a:r>
            <a:r>
              <a:rPr lang="it-IT" dirty="0" smtClean="0"/>
              <a:t>, o del “grande veicolo” [Giappone, Cina, Laos e Vietnam], e il </a:t>
            </a:r>
            <a:r>
              <a:rPr lang="it-IT" i="1" dirty="0" smtClean="0"/>
              <a:t>Tantrismo</a:t>
            </a:r>
            <a:r>
              <a:rPr lang="it-IT" dirty="0" smtClean="0"/>
              <a:t> [Tibet e Mongolia].</a:t>
            </a:r>
          </a:p>
          <a:p>
            <a:r>
              <a:rPr lang="it-IT" dirty="0" smtClean="0"/>
              <a:t>Ne fu il fondatore, come è noto, il nobile principe </a:t>
            </a:r>
            <a:r>
              <a:rPr lang="it-IT" b="1" dirty="0" err="1" smtClean="0"/>
              <a:t>Siddharta</a:t>
            </a:r>
            <a:r>
              <a:rPr lang="it-IT" dirty="0" smtClean="0"/>
              <a:t>,</a:t>
            </a:r>
            <a:r>
              <a:rPr lang="it-IT" b="1" dirty="0" smtClean="0"/>
              <a:t> </a:t>
            </a:r>
            <a:r>
              <a:rPr lang="it-IT" dirty="0" smtClean="0"/>
              <a:t>detto anche </a:t>
            </a:r>
            <a:r>
              <a:rPr lang="it-IT" b="1" dirty="0" err="1" smtClean="0"/>
              <a:t>Gautama</a:t>
            </a:r>
            <a:r>
              <a:rPr lang="it-IT" dirty="0" smtClean="0"/>
              <a:t>, o</a:t>
            </a:r>
            <a:r>
              <a:rPr lang="it-IT" b="1" dirty="0" smtClean="0"/>
              <a:t> </a:t>
            </a:r>
            <a:r>
              <a:rPr lang="it-IT" b="1" dirty="0" err="1" smtClean="0"/>
              <a:t>Sākyamuni</a:t>
            </a:r>
            <a:r>
              <a:rPr lang="it-IT" dirty="0" smtClean="0"/>
              <a:t>, o</a:t>
            </a:r>
            <a:r>
              <a:rPr lang="it-IT" i="1" dirty="0" smtClean="0"/>
              <a:t> </a:t>
            </a:r>
            <a:r>
              <a:rPr lang="it-IT" b="1" dirty="0" err="1" smtClean="0"/>
              <a:t>Tathāgata</a:t>
            </a:r>
            <a:r>
              <a:rPr lang="it-IT" i="1" dirty="0" smtClean="0"/>
              <a:t>,</a:t>
            </a:r>
            <a:r>
              <a:rPr lang="it-IT" dirty="0" smtClean="0"/>
              <a:t>  e infine il </a:t>
            </a:r>
            <a:r>
              <a:rPr lang="it-IT" b="1" dirty="0" smtClean="0"/>
              <a:t>Buddha</a:t>
            </a:r>
            <a:r>
              <a:rPr lang="it-IT" dirty="0" smtClean="0"/>
              <a:t>, cioè l’</a:t>
            </a:r>
            <a:r>
              <a:rPr lang="it-IT" b="1" i="1" dirty="0" smtClean="0"/>
              <a:t>Illuminato</a:t>
            </a:r>
            <a:r>
              <a:rPr lang="it-IT" dirty="0" smtClean="0"/>
              <a:t>, che visse tra il 560 e il 480 a. C..</a:t>
            </a:r>
            <a:endParaRPr lang="it-I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Dharma</a:t>
            </a:r>
            <a:endParaRPr lang="it-IT" b="1" i="1" dirty="0"/>
          </a:p>
        </p:txBody>
      </p:sp>
      <p:sp>
        <p:nvSpPr>
          <p:cNvPr id="3" name="Segnaposto contenuto 2"/>
          <p:cNvSpPr>
            <a:spLocks noGrp="1"/>
          </p:cNvSpPr>
          <p:nvPr>
            <p:ph idx="1"/>
          </p:nvPr>
        </p:nvSpPr>
        <p:spPr/>
        <p:txBody>
          <a:bodyPr>
            <a:normAutofit fontScale="92500"/>
          </a:bodyPr>
          <a:lstStyle/>
          <a:p>
            <a:r>
              <a:rPr lang="it-IT" dirty="0" smtClean="0"/>
              <a:t>Il </a:t>
            </a:r>
            <a:r>
              <a:rPr lang="it-IT" b="1" i="1" dirty="0" err="1" smtClean="0"/>
              <a:t>Dharma</a:t>
            </a:r>
            <a:r>
              <a:rPr lang="it-IT" dirty="0" smtClean="0"/>
              <a:t> è la </a:t>
            </a:r>
            <a:r>
              <a:rPr lang="it-IT" i="1" dirty="0" smtClean="0"/>
              <a:t>via mediana </a:t>
            </a:r>
            <a:r>
              <a:rPr lang="it-IT" dirty="0" smtClean="0"/>
              <a:t>[il </a:t>
            </a:r>
            <a:r>
              <a:rPr lang="it-IT" i="1" dirty="0" err="1" smtClean="0"/>
              <a:t>Tathāgata</a:t>
            </a:r>
            <a:r>
              <a:rPr lang="it-IT" i="1" dirty="0" smtClean="0"/>
              <a:t>, </a:t>
            </a:r>
            <a:r>
              <a:rPr lang="it-IT" dirty="0" smtClean="0"/>
              <a:t>uno dei nomi del Buddha, come di ”</a:t>
            </a:r>
            <a:r>
              <a:rPr lang="it-IT" i="1" dirty="0" smtClean="0"/>
              <a:t>colui che ha trovato la Verità</a:t>
            </a:r>
            <a:r>
              <a:rPr lang="it-IT" dirty="0" smtClean="0"/>
              <a:t>”] insegnata dal Buddha stesso: dottrina improntata a una filosofia religiosa di stampo laico.</a:t>
            </a:r>
          </a:p>
          <a:p>
            <a:r>
              <a:rPr lang="it-IT" b="1" dirty="0" smtClean="0"/>
              <a:t>Il Buddha è consapevole dei limiti umani e pone come prospettiva una via che rifugga dalle posizioni estreme</a:t>
            </a:r>
            <a:r>
              <a:rPr lang="it-IT" dirty="0" smtClean="0"/>
              <a:t>, a) di una ricerca spasmodica del piacere e del successo e, al contrario, b) di un’ascesi insopportabile … e sembrano quasi qui risuonare le esortazioni </a:t>
            </a:r>
            <a:r>
              <a:rPr lang="it-IT" i="1" dirty="0" smtClean="0"/>
              <a:t>aristoteliche</a:t>
            </a:r>
            <a:r>
              <a:rPr lang="it-IT" dirty="0" smtClean="0"/>
              <a:t>, ma anche </a:t>
            </a:r>
            <a:r>
              <a:rPr lang="it-IT" i="1" dirty="0" smtClean="0"/>
              <a:t>epicuree</a:t>
            </a:r>
            <a:r>
              <a:rPr lang="it-IT" dirty="0" smtClean="0"/>
              <a:t> e </a:t>
            </a:r>
            <a:r>
              <a:rPr lang="it-IT" i="1" dirty="0" smtClean="0"/>
              <a:t>stoiche</a:t>
            </a:r>
            <a:r>
              <a:rPr lang="it-IT" dirty="0" smtClean="0"/>
              <a:t>,  e più tardi </a:t>
            </a:r>
            <a:r>
              <a:rPr lang="it-IT" i="1" dirty="0" smtClean="0"/>
              <a:t>cristiane</a:t>
            </a:r>
            <a:r>
              <a:rPr lang="it-IT" dirty="0" smtClean="0"/>
              <a:t>, alla moderazione e al governo delle passioni …</a:t>
            </a:r>
            <a:endParaRPr lang="it-IT"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smtClean="0"/>
              <a:t>dolore</a:t>
            </a:r>
            <a:endParaRPr lang="it-IT" i="1" dirty="0"/>
          </a:p>
        </p:txBody>
      </p:sp>
      <p:sp>
        <p:nvSpPr>
          <p:cNvPr id="3" name="Segnaposto contenuto 2"/>
          <p:cNvSpPr>
            <a:spLocks noGrp="1"/>
          </p:cNvSpPr>
          <p:nvPr>
            <p:ph idx="1"/>
          </p:nvPr>
        </p:nvSpPr>
        <p:spPr/>
        <p:txBody>
          <a:bodyPr/>
          <a:lstStyle/>
          <a:p>
            <a:r>
              <a:rPr lang="it-IT" b="1" dirty="0" smtClean="0"/>
              <a:t>Tutto è dolore</a:t>
            </a:r>
            <a:r>
              <a:rPr lang="it-IT" dirty="0" smtClean="0"/>
              <a:t>, afferma il Buddha, e pertanto bisogna scoprire la </a:t>
            </a:r>
            <a:r>
              <a:rPr lang="it-IT" i="1" dirty="0" smtClean="0"/>
              <a:t>fonte del dolore</a:t>
            </a:r>
            <a:r>
              <a:rPr lang="it-IT" dirty="0" smtClean="0"/>
              <a:t>, che nell’uomo è rappresentata dal </a:t>
            </a:r>
            <a:r>
              <a:rPr lang="it-IT" i="1" dirty="0" smtClean="0"/>
              <a:t>desiderio.</a:t>
            </a:r>
          </a:p>
          <a:p>
            <a:r>
              <a:rPr lang="it-IT" dirty="0" smtClean="0"/>
              <a:t>L’uomo è dunque formato dagli elementi dell’attaccamento all’esistenza [i </a:t>
            </a:r>
            <a:r>
              <a:rPr lang="it-IT" i="1" dirty="0" err="1" smtClean="0"/>
              <a:t>khanda</a:t>
            </a:r>
            <a:r>
              <a:rPr lang="it-IT" dirty="0" smtClean="0"/>
              <a:t> o </a:t>
            </a:r>
            <a:r>
              <a:rPr lang="it-IT" i="1" dirty="0" err="1" smtClean="0"/>
              <a:t>skanda</a:t>
            </a:r>
            <a:r>
              <a:rPr lang="it-IT" dirty="0" smtClean="0"/>
              <a:t>]:</a:t>
            </a:r>
          </a:p>
          <a:p>
            <a:pPr lvl="1">
              <a:buFontTx/>
              <a:buChar char="-"/>
            </a:pPr>
            <a:r>
              <a:rPr lang="it-IT" i="1" dirty="0" err="1" smtClean="0"/>
              <a:t>rūpa</a:t>
            </a:r>
            <a:r>
              <a:rPr lang="it-IT" dirty="0" smtClean="0"/>
              <a:t>, cioè la corporeità,  costituita dagli elementi della materia minerale e biologica;</a:t>
            </a:r>
          </a:p>
          <a:p>
            <a:pPr lvl="1">
              <a:buFontTx/>
              <a:buChar char="-"/>
            </a:pPr>
            <a:r>
              <a:rPr lang="it-IT" i="1" dirty="0" err="1" smtClean="0"/>
              <a:t>vedanā</a:t>
            </a:r>
            <a:r>
              <a:rPr lang="it-IT" dirty="0" smtClean="0"/>
              <a:t>, cioè le sensazioni, vale a dire quanto percepiscono i cinque sensi esterni e l’intelletto;</a:t>
            </a:r>
          </a:p>
          <a:p>
            <a:pPr lvl="1">
              <a:buFontTx/>
              <a:buChar char="-"/>
            </a:pPr>
            <a:r>
              <a:rPr lang="it-IT" i="1" dirty="0" err="1" smtClean="0"/>
              <a:t>saňňā</a:t>
            </a:r>
            <a:r>
              <a:rPr lang="it-IT" dirty="0" smtClean="0"/>
              <a:t>, la consapevolezza che nasce dalle sensazioni;</a:t>
            </a: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714356"/>
            <a:ext cx="8229600" cy="1143000"/>
          </a:xfrm>
        </p:spPr>
        <p:txBody>
          <a:bodyPr/>
          <a:lstStyle/>
          <a:p>
            <a:r>
              <a:rPr lang="it-IT" b="1" dirty="0" smtClean="0"/>
              <a:t>Le Antropologie e il “</a:t>
            </a:r>
            <a:r>
              <a:rPr lang="it-IT" b="1" i="1" dirty="0" smtClean="0"/>
              <a:t>sacro</a:t>
            </a:r>
            <a:r>
              <a:rPr lang="it-IT" b="1" dirty="0" smtClean="0"/>
              <a:t>” </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L’uomo ha avuto da sempre “a che fare” con il </a:t>
            </a:r>
            <a:r>
              <a:rPr lang="it-IT" b="1" dirty="0" smtClean="0"/>
              <a:t>sacro</a:t>
            </a:r>
            <a:r>
              <a:rPr lang="it-IT" dirty="0" smtClean="0"/>
              <a:t>, il </a:t>
            </a:r>
            <a:r>
              <a:rPr lang="it-IT" b="1" dirty="0" smtClean="0"/>
              <a:t>religioso</a:t>
            </a:r>
            <a:r>
              <a:rPr lang="it-IT" dirty="0" smtClean="0"/>
              <a:t> e il </a:t>
            </a:r>
            <a:r>
              <a:rPr lang="it-IT" b="1" dirty="0" smtClean="0"/>
              <a:t>teologale</a:t>
            </a:r>
            <a:r>
              <a:rPr lang="it-IT" dirty="0" smtClean="0"/>
              <a:t>, cioè con le tre dimensioni che si possono dire di “</a:t>
            </a:r>
            <a:r>
              <a:rPr lang="it-IT" i="1" dirty="0" err="1" smtClean="0"/>
              <a:t>oltrepassamento</a:t>
            </a:r>
            <a:r>
              <a:rPr lang="it-IT" dirty="0" smtClean="0"/>
              <a:t>” della condizione umana, in ogni antropologia.</a:t>
            </a:r>
          </a:p>
          <a:p>
            <a:r>
              <a:rPr lang="it-IT" dirty="0" smtClean="0"/>
              <a:t>Ognuna di queste dimensioni, si può dire, è concettualmente “contenuta” nella successiva, proprio nell’ordine sopra proposto: il </a:t>
            </a:r>
            <a:r>
              <a:rPr lang="it-IT" b="1" dirty="0" smtClean="0"/>
              <a:t>sacro</a:t>
            </a:r>
            <a:r>
              <a:rPr lang="it-IT" dirty="0" smtClean="0"/>
              <a:t> come estensione che comprende il </a:t>
            </a:r>
            <a:r>
              <a:rPr lang="it-IT" b="1" dirty="0" smtClean="0"/>
              <a:t>religioso</a:t>
            </a:r>
            <a:r>
              <a:rPr lang="it-IT" dirty="0" smtClean="0"/>
              <a:t>, il </a:t>
            </a:r>
            <a:r>
              <a:rPr lang="it-IT" b="1" dirty="0" smtClean="0"/>
              <a:t>religioso</a:t>
            </a:r>
            <a:r>
              <a:rPr lang="it-IT" dirty="0" smtClean="0"/>
              <a:t> come estensione che comprende il </a:t>
            </a:r>
            <a:r>
              <a:rPr lang="it-IT" b="1" dirty="0" smtClean="0"/>
              <a:t>teologale</a:t>
            </a:r>
            <a:r>
              <a:rPr lang="it-IT" dirty="0" smtClean="0"/>
              <a:t>.</a:t>
            </a:r>
          </a:p>
          <a:p>
            <a:r>
              <a:rPr lang="it-IT" dirty="0" smtClean="0"/>
              <a:t>Ogni tempo e cultura si è affacciata in modi diversi al timore e tremore … del </a:t>
            </a:r>
            <a:r>
              <a:rPr lang="it-IT" b="1" dirty="0" smtClean="0"/>
              <a:t>sacro.</a:t>
            </a:r>
            <a:endParaRPr lang="it-IT"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a:t>
            </a:r>
            <a:r>
              <a:rPr lang="it-IT" b="1" i="1" dirty="0" smtClean="0"/>
              <a:t>finitudine</a:t>
            </a:r>
            <a:endParaRPr lang="it-IT" i="1" dirty="0"/>
          </a:p>
        </p:txBody>
      </p:sp>
      <p:sp>
        <p:nvSpPr>
          <p:cNvPr id="3" name="Segnaposto contenuto 2"/>
          <p:cNvSpPr>
            <a:spLocks noGrp="1"/>
          </p:cNvSpPr>
          <p:nvPr>
            <p:ph idx="1"/>
          </p:nvPr>
        </p:nvSpPr>
        <p:spPr/>
        <p:txBody>
          <a:bodyPr/>
          <a:lstStyle/>
          <a:p>
            <a:pPr lvl="1">
              <a:buNone/>
            </a:pPr>
            <a:r>
              <a:rPr lang="it-IT" dirty="0" smtClean="0"/>
              <a:t>- </a:t>
            </a:r>
            <a:r>
              <a:rPr lang="it-IT" i="1" dirty="0" err="1" smtClean="0"/>
              <a:t>samskāra</a:t>
            </a:r>
            <a:r>
              <a:rPr lang="it-IT" dirty="0" smtClean="0"/>
              <a:t>, cioè le forze interiori, la volontà individuale, le reazioni emotive, …;</a:t>
            </a:r>
          </a:p>
          <a:p>
            <a:pPr lvl="1">
              <a:buNone/>
            </a:pPr>
            <a:r>
              <a:rPr lang="it-IT" dirty="0" smtClean="0"/>
              <a:t>- </a:t>
            </a:r>
            <a:r>
              <a:rPr lang="it-IT" i="1" dirty="0" err="1" smtClean="0"/>
              <a:t>vijňāna</a:t>
            </a:r>
            <a:r>
              <a:rPr lang="it-IT" dirty="0" smtClean="0"/>
              <a:t>, le conoscenze delle cose  e del mondo.</a:t>
            </a:r>
          </a:p>
          <a:p>
            <a:pPr lvl="1"/>
            <a:endParaRPr lang="it-IT" dirty="0" smtClean="0"/>
          </a:p>
          <a:p>
            <a:pPr>
              <a:buNone/>
            </a:pPr>
            <a:r>
              <a:rPr lang="it-IT" b="1" dirty="0" smtClean="0"/>
              <a:t>Tutto ciò</a:t>
            </a:r>
            <a:r>
              <a:rPr lang="it-IT" dirty="0" smtClean="0"/>
              <a:t>, per il buddhismo </a:t>
            </a:r>
            <a:r>
              <a:rPr lang="it-IT" b="1" dirty="0" smtClean="0"/>
              <a:t>è destinato a finire</a:t>
            </a:r>
            <a:r>
              <a:rPr lang="it-IT" dirty="0" smtClean="0"/>
              <a:t>, e perciò l’uomo deve avere la consapevolezza delle finitudine, del </a:t>
            </a:r>
            <a:r>
              <a:rPr lang="it-IT" i="1" dirty="0" smtClean="0"/>
              <a:t>limite</a:t>
            </a:r>
            <a:r>
              <a:rPr lang="it-IT" dirty="0" smtClean="0"/>
              <a:t>, dell’</a:t>
            </a:r>
            <a:r>
              <a:rPr lang="it-IT" i="1" dirty="0" smtClean="0"/>
              <a:t>inconsistenza</a:t>
            </a:r>
            <a:r>
              <a:rPr lang="it-IT" dirty="0" smtClean="0"/>
              <a:t>, dell’</a:t>
            </a:r>
            <a:r>
              <a:rPr lang="it-IT" i="1" dirty="0" err="1" smtClean="0"/>
              <a:t>impermanenza</a:t>
            </a:r>
            <a:r>
              <a:rPr lang="it-IT" dirty="0" smtClean="0"/>
              <a:t>, e infine … della </a:t>
            </a:r>
            <a:r>
              <a:rPr lang="it-IT" i="1" dirty="0" smtClean="0"/>
              <a:t>futilità</a:t>
            </a:r>
            <a:r>
              <a:rPr lang="it-IT" dirty="0" smtClean="0"/>
              <a:t> e </a:t>
            </a:r>
            <a:r>
              <a:rPr lang="it-IT" i="1" dirty="0" smtClean="0"/>
              <a:t>irrazionalità</a:t>
            </a:r>
            <a:r>
              <a:rPr lang="it-IT" dirty="0" smtClean="0"/>
              <a:t> di </a:t>
            </a:r>
            <a:r>
              <a:rPr lang="it-IT" i="1" dirty="0" smtClean="0"/>
              <a:t>ogni superba e vanitosa ambizione di possesso</a:t>
            </a:r>
            <a:r>
              <a:rPr lang="it-IT" dirty="0" smtClean="0"/>
              <a:t>, e di </a:t>
            </a:r>
            <a:r>
              <a:rPr lang="it-IT" i="1" dirty="0" smtClean="0"/>
              <a:t>potere fine  a se stesso.</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Le </a:t>
            </a:r>
            <a:r>
              <a:rPr lang="it-IT" b="1" i="1" dirty="0" smtClean="0"/>
              <a:t>cause</a:t>
            </a:r>
            <a:r>
              <a:rPr lang="it-IT" b="1" dirty="0" smtClean="0"/>
              <a:t> del </a:t>
            </a:r>
            <a:r>
              <a:rPr lang="it-IT" b="1" i="1" dirty="0" smtClean="0"/>
              <a:t>dolore</a:t>
            </a:r>
            <a:endParaRPr lang="it-IT" i="1" dirty="0"/>
          </a:p>
        </p:txBody>
      </p:sp>
      <p:sp>
        <p:nvSpPr>
          <p:cNvPr id="3" name="Segnaposto contenuto 2"/>
          <p:cNvSpPr>
            <a:spLocks noGrp="1"/>
          </p:cNvSpPr>
          <p:nvPr>
            <p:ph idx="1"/>
          </p:nvPr>
        </p:nvSpPr>
        <p:spPr/>
        <p:txBody>
          <a:bodyPr>
            <a:normAutofit/>
          </a:bodyPr>
          <a:lstStyle/>
          <a:p>
            <a:r>
              <a:rPr lang="it-IT" dirty="0" smtClean="0"/>
              <a:t>Le </a:t>
            </a:r>
            <a:r>
              <a:rPr lang="it-IT" b="1" dirty="0" smtClean="0"/>
              <a:t>cause del dolore </a:t>
            </a:r>
            <a:r>
              <a:rPr lang="it-IT" dirty="0" smtClean="0"/>
              <a:t>sono la </a:t>
            </a:r>
            <a:r>
              <a:rPr lang="it-IT" i="1" dirty="0" smtClean="0"/>
              <a:t>sete</a:t>
            </a:r>
            <a:r>
              <a:rPr lang="it-IT" dirty="0" smtClean="0"/>
              <a:t> di tutte le cose: piacere [</a:t>
            </a:r>
            <a:r>
              <a:rPr lang="it-IT" i="1" dirty="0" err="1" smtClean="0"/>
              <a:t>kāma</a:t>
            </a:r>
            <a:r>
              <a:rPr lang="it-IT" dirty="0" smtClean="0"/>
              <a:t>], di esistere [</a:t>
            </a:r>
            <a:r>
              <a:rPr lang="it-IT" i="1" dirty="0" err="1" smtClean="0"/>
              <a:t>bhava</a:t>
            </a:r>
            <a:r>
              <a:rPr lang="it-IT" dirty="0" smtClean="0"/>
              <a:t>], di non-essere [</a:t>
            </a:r>
            <a:r>
              <a:rPr lang="it-IT" i="1" dirty="0" err="1" smtClean="0"/>
              <a:t>vibhava</a:t>
            </a:r>
            <a:r>
              <a:rPr lang="it-IT" dirty="0" smtClean="0"/>
              <a:t>]. Stupisce forse la “terza sete”, ma non più di tanto, perché vi può essere anche la brama superba dello scomparire, non accettando la condizione umana. In altre parole il </a:t>
            </a:r>
            <a:r>
              <a:rPr lang="it-IT" i="1" dirty="0" smtClean="0"/>
              <a:t>buddhismo</a:t>
            </a:r>
            <a:r>
              <a:rPr lang="it-IT" dirty="0" smtClean="0"/>
              <a:t> insegna l’accettazione dell’esistenza, contro ogni superbia individuale, </a:t>
            </a:r>
            <a:r>
              <a:rPr lang="it-IT" dirty="0" err="1" smtClean="0"/>
              <a:t>epperò</a:t>
            </a:r>
            <a:r>
              <a:rPr lang="it-IT" dirty="0" smtClean="0"/>
              <a:t> il dominio delle passioni. </a:t>
            </a:r>
          </a:p>
          <a:p>
            <a:r>
              <a:rPr lang="it-IT" dirty="0" smtClean="0"/>
              <a:t>Per il </a:t>
            </a:r>
            <a:r>
              <a:rPr lang="it-IT" i="1" dirty="0" smtClean="0"/>
              <a:t>Buddha</a:t>
            </a:r>
            <a:r>
              <a:rPr lang="it-IT" dirty="0" smtClean="0"/>
              <a:t> lo stesso </a:t>
            </a:r>
            <a:r>
              <a:rPr lang="it-IT" i="1" dirty="0" err="1" smtClean="0"/>
              <a:t>ātman</a:t>
            </a:r>
            <a:r>
              <a:rPr lang="it-IT" dirty="0" smtClean="0"/>
              <a:t>, l’io empirico che tendiamo tanto ad esaltare, non-esiste, è </a:t>
            </a:r>
            <a:r>
              <a:rPr lang="it-IT" b="1" i="1" dirty="0" err="1" smtClean="0"/>
              <a:t>an-attā</a:t>
            </a:r>
            <a:r>
              <a:rPr lang="it-IT" dirty="0" smtClean="0"/>
              <a:t>. </a:t>
            </a:r>
          </a:p>
          <a:p>
            <a:endParaRPr lang="it-IT"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“persona”</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La nozione di “</a:t>
            </a:r>
            <a:r>
              <a:rPr lang="it-IT" b="1" dirty="0" smtClean="0"/>
              <a:t>persona</a:t>
            </a:r>
            <a:r>
              <a:rPr lang="it-IT" dirty="0" smtClean="0"/>
              <a:t>” per il </a:t>
            </a:r>
            <a:r>
              <a:rPr lang="it-IT" i="1" dirty="0" smtClean="0"/>
              <a:t>buddhismo</a:t>
            </a:r>
            <a:r>
              <a:rPr lang="it-IT" dirty="0" smtClean="0"/>
              <a:t>, dunque, anche se declinata come </a:t>
            </a:r>
            <a:r>
              <a:rPr lang="it-IT" i="1" dirty="0" err="1" smtClean="0"/>
              <a:t>ātman</a:t>
            </a:r>
            <a:r>
              <a:rPr lang="it-IT" i="1" dirty="0" smtClean="0"/>
              <a:t>, </a:t>
            </a:r>
            <a:r>
              <a:rPr lang="it-IT" dirty="0" smtClean="0"/>
              <a:t>è soltanto una parola che dice  -sulle prime- inconsistenza ontologica, perché esiste soltanto il </a:t>
            </a:r>
            <a:r>
              <a:rPr lang="it-IT" i="1" dirty="0" smtClean="0"/>
              <a:t>dolore che nasce dalla “sete”</a:t>
            </a:r>
            <a:r>
              <a:rPr lang="it-IT" dirty="0" smtClean="0"/>
              <a:t>.</a:t>
            </a:r>
          </a:p>
          <a:p>
            <a:r>
              <a:rPr lang="it-IT" dirty="0" smtClean="0"/>
              <a:t>Possiamo notare, intanto, un sostanziale rovesciamento della nozione “</a:t>
            </a:r>
            <a:r>
              <a:rPr lang="it-IT" i="1" dirty="0" smtClean="0"/>
              <a:t>mediterranea</a:t>
            </a:r>
            <a:r>
              <a:rPr lang="it-IT" dirty="0" smtClean="0"/>
              <a:t>” di persona, la cui consistenza ontologica, da </a:t>
            </a:r>
            <a:r>
              <a:rPr lang="it-IT" dirty="0" err="1" smtClean="0"/>
              <a:t>Platone-Aristotele</a:t>
            </a:r>
            <a:r>
              <a:rPr lang="it-IT" dirty="0" smtClean="0"/>
              <a:t> e dagli antichi Padri della chiesa, è fuori discussione. Ecco però il passaggio successivo, decisivo …</a:t>
            </a:r>
          </a:p>
          <a:p>
            <a:r>
              <a:rPr lang="it-IT" dirty="0" smtClean="0"/>
              <a:t>… il </a:t>
            </a:r>
            <a:r>
              <a:rPr lang="it-IT" i="1" dirty="0" smtClean="0"/>
              <a:t>buddhismo</a:t>
            </a:r>
            <a:r>
              <a:rPr lang="it-IT" dirty="0" smtClean="0"/>
              <a:t> </a:t>
            </a:r>
            <a:r>
              <a:rPr lang="it-IT" b="1" dirty="0" smtClean="0"/>
              <a:t>non nega la persona </a:t>
            </a:r>
            <a:r>
              <a:rPr lang="it-IT" dirty="0" smtClean="0"/>
              <a:t>sotto il profilo </a:t>
            </a:r>
            <a:r>
              <a:rPr lang="it-IT" dirty="0" err="1" smtClean="0"/>
              <a:t>metafisico-ontologico</a:t>
            </a:r>
            <a:r>
              <a:rPr lang="it-IT" dirty="0" smtClean="0"/>
              <a:t>, perché si pone su un piano diverso, facendo un’</a:t>
            </a:r>
            <a:r>
              <a:rPr lang="it-IT" i="1" dirty="0" smtClean="0"/>
              <a:t>affermazione</a:t>
            </a:r>
            <a:r>
              <a:rPr lang="it-IT" dirty="0" smtClean="0"/>
              <a:t> semplicemente </a:t>
            </a:r>
            <a:r>
              <a:rPr lang="it-IT" i="1" dirty="0" smtClean="0"/>
              <a:t>spirituale</a:t>
            </a:r>
            <a:r>
              <a:rPr lang="it-IT" dirty="0" smtClean="0"/>
              <a:t>!</a:t>
            </a:r>
            <a:endParaRPr lang="it-IT"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t>
            </a:r>
            <a:r>
              <a:rPr lang="it-IT" b="1" i="1" dirty="0" err="1" smtClean="0"/>
              <a:t>impermanenza</a:t>
            </a:r>
            <a:r>
              <a:rPr lang="it-IT" b="1" dirty="0" smtClean="0"/>
              <a:t> …</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 la persona umana esiste, eccome!, ma è </a:t>
            </a:r>
            <a:r>
              <a:rPr lang="it-IT" i="1" dirty="0" err="1" smtClean="0"/>
              <a:t>impermanente</a:t>
            </a:r>
            <a:r>
              <a:rPr lang="it-IT" dirty="0" smtClean="0"/>
              <a:t>, </a:t>
            </a:r>
            <a:r>
              <a:rPr lang="it-IT" i="1" dirty="0" smtClean="0"/>
              <a:t>limitata</a:t>
            </a:r>
            <a:r>
              <a:rPr lang="it-IT" dirty="0" smtClean="0"/>
              <a:t>, alla fine </a:t>
            </a:r>
            <a:r>
              <a:rPr lang="it-IT" i="1" dirty="0" smtClean="0"/>
              <a:t>inconsistente</a:t>
            </a:r>
            <a:r>
              <a:rPr lang="it-IT" dirty="0" smtClean="0"/>
              <a:t>. Certamente anche nella cultura occidentale troviamo analogie, soprattutto in certe scuole filosofiche, come nella tradizione </a:t>
            </a:r>
            <a:r>
              <a:rPr lang="it-IT" i="1" dirty="0" smtClean="0"/>
              <a:t>scettica</a:t>
            </a:r>
            <a:r>
              <a:rPr lang="it-IT" dirty="0" smtClean="0"/>
              <a:t> o </a:t>
            </a:r>
            <a:r>
              <a:rPr lang="it-IT" i="1" dirty="0" smtClean="0"/>
              <a:t>cinica</a:t>
            </a:r>
            <a:r>
              <a:rPr lang="it-IT" dirty="0" smtClean="0"/>
              <a:t>, e anche in alcuni autori moderni e contemporanei di sensibilità empirista, presente soprattutto nell’area Anglosassone.</a:t>
            </a:r>
          </a:p>
          <a:p>
            <a:r>
              <a:rPr lang="it-IT" dirty="0" smtClean="0"/>
              <a:t>Se la “persona” è </a:t>
            </a:r>
            <a:r>
              <a:rPr lang="it-IT" i="1" dirty="0" err="1" smtClean="0"/>
              <a:t>impermanente</a:t>
            </a:r>
            <a:r>
              <a:rPr lang="it-IT" dirty="0" smtClean="0"/>
              <a:t>, non lo è comunque il suo </a:t>
            </a:r>
            <a:r>
              <a:rPr lang="it-IT" i="1" dirty="0" smtClean="0"/>
              <a:t>karma</a:t>
            </a:r>
            <a:r>
              <a:rPr lang="it-IT" dirty="0" smtClean="0"/>
              <a:t>, nozione induista presente anche nel buddhismo. Il </a:t>
            </a:r>
            <a:r>
              <a:rPr lang="it-IT" i="1" dirty="0" smtClean="0"/>
              <a:t>karma</a:t>
            </a:r>
            <a:r>
              <a:rPr lang="it-IT" dirty="0" smtClean="0"/>
              <a:t> persiste e opera nella </a:t>
            </a:r>
            <a:r>
              <a:rPr lang="it-IT" i="1" dirty="0" smtClean="0"/>
              <a:t>onnipotenza</a:t>
            </a:r>
            <a:r>
              <a:rPr lang="it-IT" dirty="0" smtClean="0"/>
              <a:t> </a:t>
            </a:r>
            <a:r>
              <a:rPr lang="it-IT" i="1" dirty="0" smtClean="0"/>
              <a:t>che ogni atto esprime</a:t>
            </a:r>
            <a:r>
              <a:rPr lang="it-IT" dirty="0" smtClean="0"/>
              <a:t>. Si può dire che </a:t>
            </a:r>
            <a:r>
              <a:rPr lang="it-IT" i="1" dirty="0" smtClean="0"/>
              <a:t>per il buddhismo l’atto prevale sul soggetto</a:t>
            </a:r>
            <a:r>
              <a:rPr lang="it-IT" dirty="0" smtClean="0"/>
              <a:t>, al contrario di quanto presente stabilmente da millenni nella nostra </a:t>
            </a:r>
            <a:r>
              <a:rPr lang="it-IT" i="1" dirty="0" smtClean="0"/>
              <a:t>forma mentis</a:t>
            </a:r>
            <a:r>
              <a:rPr lang="it-IT" dirty="0" smtClean="0"/>
              <a:t> di occidentali.</a:t>
            </a:r>
            <a:endParaRPr lang="it-IT"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smtClean="0"/>
              <a:t>karma</a:t>
            </a:r>
            <a:endParaRPr lang="it-IT" i="1" dirty="0"/>
          </a:p>
        </p:txBody>
      </p:sp>
      <p:sp>
        <p:nvSpPr>
          <p:cNvPr id="3" name="Segnaposto contenuto 2"/>
          <p:cNvSpPr>
            <a:spLocks noGrp="1"/>
          </p:cNvSpPr>
          <p:nvPr>
            <p:ph idx="1"/>
          </p:nvPr>
        </p:nvSpPr>
        <p:spPr/>
        <p:txBody>
          <a:bodyPr>
            <a:normAutofit fontScale="92500" lnSpcReduction="10000"/>
          </a:bodyPr>
          <a:lstStyle/>
          <a:p>
            <a:r>
              <a:rPr lang="it-IT" dirty="0" smtClean="0"/>
              <a:t>Ogni </a:t>
            </a:r>
            <a:r>
              <a:rPr lang="it-IT" i="1" dirty="0" smtClean="0"/>
              <a:t>volizione</a:t>
            </a:r>
            <a:r>
              <a:rPr lang="it-IT" dirty="0" smtClean="0"/>
              <a:t> che determina un </a:t>
            </a:r>
            <a:r>
              <a:rPr lang="it-IT" i="1" dirty="0" smtClean="0"/>
              <a:t>atto umano libero </a:t>
            </a:r>
            <a:r>
              <a:rPr lang="it-IT" dirty="0" smtClean="0"/>
              <a:t>lascia nel </a:t>
            </a:r>
            <a:r>
              <a:rPr lang="it-IT" i="1" dirty="0" smtClean="0"/>
              <a:t>mondo</a:t>
            </a:r>
            <a:r>
              <a:rPr lang="it-IT" dirty="0" smtClean="0"/>
              <a:t>, potremmo dire nell’</a:t>
            </a:r>
            <a:r>
              <a:rPr lang="it-IT" i="1" dirty="0" smtClean="0"/>
              <a:t>essere</a:t>
            </a:r>
            <a:r>
              <a:rPr lang="it-IT" dirty="0" smtClean="0"/>
              <a:t> </a:t>
            </a:r>
            <a:r>
              <a:rPr lang="it-IT" i="1" dirty="0" smtClean="0"/>
              <a:t>delle cose</a:t>
            </a:r>
            <a:r>
              <a:rPr lang="it-IT" dirty="0" smtClean="0"/>
              <a:t>, una </a:t>
            </a:r>
            <a:r>
              <a:rPr lang="it-IT" i="1" dirty="0" smtClean="0"/>
              <a:t>traccia indelebile </a:t>
            </a:r>
            <a:r>
              <a:rPr lang="it-IT" dirty="0" smtClean="0"/>
              <a:t>[con il linguaggio teologico della tradizione cristiana si direbbe: </a:t>
            </a:r>
            <a:r>
              <a:rPr lang="it-IT" i="1" dirty="0" smtClean="0"/>
              <a:t>sub specie </a:t>
            </a:r>
            <a:r>
              <a:rPr lang="it-IT" i="1" dirty="0" err="1" smtClean="0"/>
              <a:t>aeternitatis</a:t>
            </a:r>
            <a:r>
              <a:rPr lang="it-IT" i="1" dirty="0" smtClean="0"/>
              <a:t> </a:t>
            </a:r>
            <a:r>
              <a:rPr lang="it-IT" dirty="0" smtClean="0"/>
              <a:t>oppure </a:t>
            </a:r>
            <a:r>
              <a:rPr lang="it-IT" i="1" dirty="0" smtClean="0"/>
              <a:t>in mente Dei</a:t>
            </a:r>
            <a:r>
              <a:rPr lang="it-IT" dirty="0" smtClean="0"/>
              <a:t>].</a:t>
            </a:r>
          </a:p>
          <a:p>
            <a:r>
              <a:rPr lang="it-IT" dirty="0" smtClean="0"/>
              <a:t>Il </a:t>
            </a:r>
            <a:r>
              <a:rPr lang="it-IT" i="1" dirty="0" smtClean="0"/>
              <a:t>karma</a:t>
            </a:r>
            <a:r>
              <a:rPr lang="it-IT" dirty="0" smtClean="0"/>
              <a:t>, dunque, condiziona la </a:t>
            </a:r>
            <a:r>
              <a:rPr lang="it-IT" i="1" dirty="0" smtClean="0"/>
              <a:t>catena causale</a:t>
            </a:r>
            <a:r>
              <a:rPr lang="it-IT" dirty="0" smtClean="0"/>
              <a:t>, anche se segreta [da cui forse deriva la nostra esigenza argomentativa di introdurre il concetto di “caso”]; questa catena causale è in parte personale, determinata da atti liberi, e in molta parte impersonale, perché agiti da atti liberi o determinati dalla natura, che restano sconosciuti all’osservatore.</a:t>
            </a:r>
            <a:endParaRPr lang="it-I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a:t>
            </a:r>
            <a:r>
              <a:rPr lang="it-IT" b="1" i="1" dirty="0" smtClean="0"/>
              <a:t>causa</a:t>
            </a:r>
            <a:r>
              <a:rPr lang="it-IT" b="1" dirty="0" smtClean="0"/>
              <a:t> e l’</a:t>
            </a:r>
            <a:r>
              <a:rPr lang="it-IT" b="1" i="1" dirty="0" smtClean="0"/>
              <a:t>effetto</a:t>
            </a:r>
            <a:endParaRPr lang="it-IT" i="1" dirty="0"/>
          </a:p>
        </p:txBody>
      </p:sp>
      <p:sp>
        <p:nvSpPr>
          <p:cNvPr id="3" name="Segnaposto contenuto 2"/>
          <p:cNvSpPr>
            <a:spLocks noGrp="1"/>
          </p:cNvSpPr>
          <p:nvPr>
            <p:ph idx="1"/>
          </p:nvPr>
        </p:nvSpPr>
        <p:spPr/>
        <p:txBody>
          <a:bodyPr>
            <a:normAutofit fontScale="92500" lnSpcReduction="20000"/>
          </a:bodyPr>
          <a:lstStyle/>
          <a:p>
            <a:r>
              <a:rPr lang="it-IT" dirty="0" smtClean="0"/>
              <a:t>La causa del </a:t>
            </a:r>
            <a:r>
              <a:rPr lang="it-IT" i="1" dirty="0" smtClean="0"/>
              <a:t>dolore</a:t>
            </a:r>
            <a:r>
              <a:rPr lang="it-IT" dirty="0" smtClean="0"/>
              <a:t> è alla fine un “</a:t>
            </a:r>
            <a:r>
              <a:rPr lang="it-IT" i="1" dirty="0" smtClean="0"/>
              <a:t>circolo vizioso</a:t>
            </a:r>
            <a:r>
              <a:rPr lang="it-IT" dirty="0" smtClean="0"/>
              <a:t>”, un circolo prodotto da una catena di cause/effetti, dove però non avviene quello che noi occidentali pensiamo, almeno da prima di Hume, l’</a:t>
            </a:r>
            <a:r>
              <a:rPr lang="it-IT" i="1" dirty="0" smtClean="0"/>
              <a:t>hoc</a:t>
            </a:r>
            <a:r>
              <a:rPr lang="it-IT" dirty="0" smtClean="0"/>
              <a:t> </a:t>
            </a:r>
            <a:r>
              <a:rPr lang="it-IT" i="1" dirty="0" err="1" smtClean="0"/>
              <a:t>propter</a:t>
            </a:r>
            <a:r>
              <a:rPr lang="it-IT" i="1" dirty="0" smtClean="0"/>
              <a:t> hoc</a:t>
            </a:r>
            <a:r>
              <a:rPr lang="it-IT" dirty="0" smtClean="0"/>
              <a:t>: secondo il buddhismo causa ed effetto fanno parte di un unico atto dell’accadere delle cose, per cui se l’effetto rinvia alla causa, la causa stessa sarà stata effetto di una causa precedente, e così via …</a:t>
            </a:r>
          </a:p>
          <a:p>
            <a:r>
              <a:rPr lang="it-IT" dirty="0" smtClean="0"/>
              <a:t>… arduo, e non poco per noi questo modo di procedere della filosofia religiosa del buddhismo, per il quale tutto il cosmo e le vite di tutti sono concatenati in una infinita relazione che agisce nel tempo e nello spazio [R. </a:t>
            </a:r>
            <a:r>
              <a:rPr lang="it-IT" dirty="0" err="1" smtClean="0"/>
              <a:t>Panikkar</a:t>
            </a:r>
            <a:r>
              <a:rPr lang="it-IT" dirty="0" smtClean="0"/>
              <a:t>, </a:t>
            </a:r>
            <a:r>
              <a:rPr lang="it-IT" i="1" dirty="0" smtClean="0"/>
              <a:t>Il silenzio di Dio. La risposta del Buddha</a:t>
            </a:r>
            <a:r>
              <a:rPr lang="it-IT" dirty="0" smtClean="0"/>
              <a:t>, </a:t>
            </a:r>
            <a:r>
              <a:rPr lang="it-IT" dirty="0" err="1" smtClean="0"/>
              <a:t>Borla</a:t>
            </a:r>
            <a:r>
              <a:rPr lang="it-IT" dirty="0" smtClean="0"/>
              <a:t>, Roma 1985, pp. 48-60]. </a:t>
            </a:r>
            <a:endParaRPr lang="it-IT"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nirvā</a:t>
            </a:r>
            <a:r>
              <a:rPr lang="lv-LV" b="1" i="1" dirty="0" smtClean="0"/>
              <a:t>ņ</a:t>
            </a:r>
            <a:r>
              <a:rPr lang="it-IT" b="1" i="1" dirty="0" smtClean="0"/>
              <a:t>a </a:t>
            </a:r>
            <a:endParaRPr lang="it-IT" dirty="0"/>
          </a:p>
        </p:txBody>
      </p:sp>
      <p:sp>
        <p:nvSpPr>
          <p:cNvPr id="3" name="Segnaposto contenuto 2"/>
          <p:cNvSpPr>
            <a:spLocks noGrp="1"/>
          </p:cNvSpPr>
          <p:nvPr>
            <p:ph idx="1"/>
          </p:nvPr>
        </p:nvSpPr>
        <p:spPr/>
        <p:txBody>
          <a:bodyPr>
            <a:normAutofit fontScale="92500"/>
          </a:bodyPr>
          <a:lstStyle/>
          <a:p>
            <a:r>
              <a:rPr lang="it-IT" dirty="0" smtClean="0"/>
              <a:t>Vi è però una soluzione al </a:t>
            </a:r>
            <a:r>
              <a:rPr lang="it-IT" i="1" dirty="0" smtClean="0"/>
              <a:t>dolore</a:t>
            </a:r>
            <a:r>
              <a:rPr lang="it-IT" dirty="0" smtClean="0"/>
              <a:t>: il </a:t>
            </a:r>
            <a:r>
              <a:rPr lang="it-IT" i="1" dirty="0" smtClean="0"/>
              <a:t>karma</a:t>
            </a:r>
            <a:r>
              <a:rPr lang="it-IT" dirty="0" smtClean="0"/>
              <a:t> non può condizionare indefinitamente … l’uomo può liberarsene … cercando di raggiungere uno stato di imperturbabilità, una specie di </a:t>
            </a:r>
            <a:r>
              <a:rPr lang="it-IT" i="1" dirty="0" err="1" smtClean="0"/>
              <a:t>atarassía</a:t>
            </a:r>
            <a:r>
              <a:rPr lang="it-IT" dirty="0" smtClean="0"/>
              <a:t>, direbbe un filosofo stoico occidentale …</a:t>
            </a:r>
          </a:p>
          <a:p>
            <a:r>
              <a:rPr lang="it-IT" dirty="0" smtClean="0"/>
              <a:t>Questo stato è detto </a:t>
            </a:r>
            <a:r>
              <a:rPr lang="it-IT" b="1" i="1" dirty="0" err="1" smtClean="0"/>
              <a:t>nirvā</a:t>
            </a:r>
            <a:r>
              <a:rPr lang="lv-LV" b="1" i="1" dirty="0" smtClean="0"/>
              <a:t>ņ</a:t>
            </a:r>
            <a:r>
              <a:rPr lang="it-IT" b="1" i="1" dirty="0" smtClean="0"/>
              <a:t>a</a:t>
            </a:r>
            <a:r>
              <a:rPr lang="it-IT" dirty="0" smtClean="0"/>
              <a:t>, e può essere conseguito anche durante la vita terrena. Significa letteralmente “</a:t>
            </a:r>
            <a:r>
              <a:rPr lang="it-IT" i="1" dirty="0" smtClean="0"/>
              <a:t>spegnimento delle passioni, superamento dell’ansia e dell’angoscia, raggiungimento di uno stato indicibile</a:t>
            </a:r>
            <a:r>
              <a:rPr lang="it-IT" dirty="0" smtClean="0"/>
              <a:t>” [</a:t>
            </a:r>
            <a:r>
              <a:rPr lang="it-IT" i="1" dirty="0" err="1" smtClean="0"/>
              <a:t>Suttanipāta</a:t>
            </a:r>
            <a:r>
              <a:rPr lang="it-IT" dirty="0" smtClean="0"/>
              <a:t>].</a:t>
            </a:r>
          </a:p>
          <a:p>
            <a:r>
              <a:rPr lang="it-IT" dirty="0" smtClean="0"/>
              <a:t>L’uomo, quando raggiunge il</a:t>
            </a:r>
            <a:r>
              <a:rPr lang="it-IT" b="1" i="1" dirty="0" smtClean="0"/>
              <a:t> </a:t>
            </a:r>
            <a:r>
              <a:rPr lang="it-IT" b="1" i="1" dirty="0" err="1" smtClean="0"/>
              <a:t>nirvā</a:t>
            </a:r>
            <a:r>
              <a:rPr lang="lv-LV" b="1" i="1" dirty="0" smtClean="0"/>
              <a:t>ņ</a:t>
            </a:r>
            <a:r>
              <a:rPr lang="it-IT" b="1" i="1" dirty="0" smtClean="0"/>
              <a:t>a</a:t>
            </a:r>
            <a:r>
              <a:rPr lang="it-IT" i="1" dirty="0" smtClean="0"/>
              <a:t>, raggiunge la realtà vera, nel superamento dell’io individuale.</a:t>
            </a:r>
            <a:r>
              <a:rPr lang="it-IT" dirty="0" smtClean="0"/>
              <a:t> </a:t>
            </a:r>
            <a:endParaRPr lang="it-IT"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Lo </a:t>
            </a:r>
            <a:r>
              <a:rPr lang="it-IT" b="1" i="1" dirty="0" smtClean="0"/>
              <a:t>specchio</a:t>
            </a:r>
            <a:r>
              <a:rPr lang="it-IT" b="1" dirty="0" smtClean="0"/>
              <a:t> del “</a:t>
            </a:r>
            <a:r>
              <a:rPr lang="it-IT" b="1" i="1" dirty="0" smtClean="0"/>
              <a:t>reale”</a:t>
            </a:r>
            <a:endParaRPr lang="it-IT" i="1" dirty="0"/>
          </a:p>
        </p:txBody>
      </p:sp>
      <p:sp>
        <p:nvSpPr>
          <p:cNvPr id="3" name="Segnaposto contenuto 2"/>
          <p:cNvSpPr>
            <a:spLocks noGrp="1"/>
          </p:cNvSpPr>
          <p:nvPr>
            <p:ph idx="1"/>
          </p:nvPr>
        </p:nvSpPr>
        <p:spPr/>
        <p:txBody>
          <a:bodyPr>
            <a:normAutofit lnSpcReduction="10000"/>
          </a:bodyPr>
          <a:lstStyle/>
          <a:p>
            <a:r>
              <a:rPr lang="it-IT" dirty="0" smtClean="0"/>
              <a:t>Negli </a:t>
            </a:r>
            <a:r>
              <a:rPr lang="it-IT" i="1" dirty="0" err="1" smtClean="0"/>
              <a:t>Udāna</a:t>
            </a:r>
            <a:r>
              <a:rPr lang="it-IT" dirty="0" smtClean="0"/>
              <a:t>, 8, 1, 3, vi è un testo che riportiamo: “[…] </a:t>
            </a:r>
            <a:r>
              <a:rPr lang="it-IT" i="1" dirty="0" smtClean="0"/>
              <a:t>vi è, o monaci, il non-nato, il non-fatto, il </a:t>
            </a:r>
            <a:r>
              <a:rPr lang="it-IT" i="1" dirty="0" err="1" smtClean="0"/>
              <a:t>non-composto</a:t>
            </a:r>
            <a:r>
              <a:rPr lang="it-IT" i="1" dirty="0" smtClean="0"/>
              <a:t>. Monaci, se questo non-nato, non-divenuto, non-fatto, non-composto non fossero, non si conoscerebbe modo di sfuggire a questo nato, divenuto, fatto, composto. Perciò, o monaci -dato che vi è un </a:t>
            </a:r>
            <a:r>
              <a:rPr lang="it-IT" i="1" dirty="0" err="1" smtClean="0"/>
              <a:t>non-nato</a:t>
            </a:r>
            <a:r>
              <a:rPr lang="it-IT" dirty="0" smtClean="0"/>
              <a:t>[…]- </a:t>
            </a:r>
            <a:r>
              <a:rPr lang="it-IT" i="1" dirty="0" smtClean="0"/>
              <a:t>si conosce rifugio da questo nato, divenuto, fatto, composto</a:t>
            </a:r>
            <a:r>
              <a:rPr lang="it-IT" dirty="0" smtClean="0"/>
              <a:t>”. </a:t>
            </a:r>
          </a:p>
          <a:p>
            <a:r>
              <a:rPr lang="it-IT" dirty="0" smtClean="0"/>
              <a:t>Che dire di queste misteriose parole?</a:t>
            </a:r>
          </a:p>
          <a:p>
            <a:r>
              <a:rPr lang="it-IT" dirty="0" smtClean="0"/>
              <a:t>E allora, vediamo come il </a:t>
            </a:r>
            <a:r>
              <a:rPr lang="it-IT" i="1" dirty="0" smtClean="0"/>
              <a:t>Buddhismo</a:t>
            </a:r>
            <a:r>
              <a:rPr lang="it-IT" dirty="0" smtClean="0"/>
              <a:t> guida i suoi fedeli …</a:t>
            </a:r>
            <a:endParaRPr lang="it-IT"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L’ottuplice </a:t>
            </a:r>
            <a:r>
              <a:rPr lang="it-IT" b="1" i="1" dirty="0" smtClean="0"/>
              <a:t>sentiero</a:t>
            </a:r>
            <a:endParaRPr lang="it-IT" i="1" dirty="0"/>
          </a:p>
        </p:txBody>
      </p:sp>
      <p:sp>
        <p:nvSpPr>
          <p:cNvPr id="3" name="Segnaposto contenuto 2"/>
          <p:cNvSpPr>
            <a:spLocks noGrp="1"/>
          </p:cNvSpPr>
          <p:nvPr>
            <p:ph idx="1"/>
          </p:nvPr>
        </p:nvSpPr>
        <p:spPr/>
        <p:txBody>
          <a:bodyPr>
            <a:normAutofit lnSpcReduction="10000"/>
          </a:bodyPr>
          <a:lstStyle/>
          <a:p>
            <a:r>
              <a:rPr lang="it-IT" dirty="0" smtClean="0"/>
              <a:t>Vi è un </a:t>
            </a:r>
            <a:r>
              <a:rPr lang="it-IT" b="1" dirty="0" smtClean="0"/>
              <a:t>ottuplice sentiero </a:t>
            </a:r>
            <a:r>
              <a:rPr lang="it-IT" dirty="0" smtClean="0"/>
              <a:t>per chi vuole progredire verso la saggezza: 1. la </a:t>
            </a:r>
            <a:r>
              <a:rPr lang="it-IT" i="1" dirty="0" smtClean="0"/>
              <a:t>retta fede </a:t>
            </a:r>
            <a:r>
              <a:rPr lang="it-IT" dirty="0" smtClean="0"/>
              <a:t>o </a:t>
            </a:r>
            <a:r>
              <a:rPr lang="it-IT" i="1" dirty="0" smtClean="0"/>
              <a:t>visione</a:t>
            </a:r>
            <a:r>
              <a:rPr lang="it-IT" dirty="0" smtClean="0"/>
              <a:t>, che è un rendersi-conto; 2. il </a:t>
            </a:r>
            <a:r>
              <a:rPr lang="it-IT" i="1" dirty="0" smtClean="0"/>
              <a:t>retto proposito </a:t>
            </a:r>
            <a:r>
              <a:rPr lang="it-IT" dirty="0" smtClean="0"/>
              <a:t>di entrare nel distacco dai beni materiali; 3. la </a:t>
            </a:r>
            <a:r>
              <a:rPr lang="it-IT" i="1" dirty="0" smtClean="0"/>
              <a:t>retta parola </a:t>
            </a:r>
            <a:r>
              <a:rPr lang="it-IT" dirty="0" smtClean="0"/>
              <a:t>nell’evitare la menzogna perseguendo la verità; 4. la </a:t>
            </a:r>
            <a:r>
              <a:rPr lang="it-IT" i="1" dirty="0" smtClean="0"/>
              <a:t>retta azione</a:t>
            </a:r>
            <a:r>
              <a:rPr lang="it-IT" dirty="0" smtClean="0"/>
              <a:t>, evitando di fare danno alle altre creature; 5. il </a:t>
            </a:r>
            <a:r>
              <a:rPr lang="it-IT" i="1" dirty="0" smtClean="0"/>
              <a:t>retto sistema di vita</a:t>
            </a:r>
            <a:r>
              <a:rPr lang="it-IT" dirty="0" smtClean="0"/>
              <a:t>, evitando l’inganno agli altri; 6. il </a:t>
            </a:r>
            <a:r>
              <a:rPr lang="it-IT" i="1" dirty="0" smtClean="0"/>
              <a:t>retto sforzo</a:t>
            </a:r>
            <a:r>
              <a:rPr lang="it-IT" dirty="0" smtClean="0"/>
              <a:t>, teso come ascesi spirituale del pensiero; 7. la </a:t>
            </a:r>
            <a:r>
              <a:rPr lang="it-IT" i="1" dirty="0" smtClean="0"/>
              <a:t>retta attenzione</a:t>
            </a:r>
            <a:r>
              <a:rPr lang="it-IT" dirty="0" smtClean="0"/>
              <a:t>, che è la meditazione; 8. la </a:t>
            </a:r>
            <a:r>
              <a:rPr lang="it-IT" i="1" dirty="0" smtClean="0"/>
              <a:t>retta concentrazione </a:t>
            </a:r>
            <a:r>
              <a:rPr lang="it-IT" dirty="0" smtClean="0"/>
              <a:t>per il distacco dalle meschinità, dalla superbia del proprio “io”, dalla ricerca del piacere … e dei vantaggi individuali.</a:t>
            </a:r>
          </a:p>
          <a:p>
            <a:pPr>
              <a:buNone/>
            </a:pPr>
            <a:endParaRPr lang="it-IT"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5400" b="1" dirty="0" smtClean="0"/>
              <a:t>Il </a:t>
            </a:r>
            <a:r>
              <a:rPr lang="it-IT" sz="5400" b="1" i="1" dirty="0" smtClean="0"/>
              <a:t>Giudaismo</a:t>
            </a:r>
            <a:endParaRPr lang="it-IT" sz="5400" b="1" i="1" dirty="0"/>
          </a:p>
        </p:txBody>
      </p:sp>
      <p:sp>
        <p:nvSpPr>
          <p:cNvPr id="3" name="Segnaposto contenuto 2"/>
          <p:cNvSpPr>
            <a:spLocks noGrp="1"/>
          </p:cNvSpPr>
          <p:nvPr>
            <p:ph idx="1"/>
          </p:nvPr>
        </p:nvSpPr>
        <p:spPr/>
        <p:txBody>
          <a:bodyPr>
            <a:normAutofit lnSpcReduction="10000"/>
          </a:bodyPr>
          <a:lstStyle/>
          <a:p>
            <a:r>
              <a:rPr lang="it-IT" dirty="0" smtClean="0"/>
              <a:t>La domanda che ci si deve immediatamente fare è questa: il </a:t>
            </a:r>
            <a:r>
              <a:rPr lang="it-IT" b="1" dirty="0" smtClean="0"/>
              <a:t>Giudaismo</a:t>
            </a:r>
            <a:r>
              <a:rPr lang="it-IT" dirty="0" smtClean="0"/>
              <a:t>, radice e tronco da cui è sorto il </a:t>
            </a:r>
            <a:r>
              <a:rPr lang="it-IT" b="1" dirty="0" smtClean="0"/>
              <a:t>Cristianesimo</a:t>
            </a:r>
            <a:r>
              <a:rPr lang="it-IT" dirty="0" smtClean="0"/>
              <a:t> e successivamente, anche se in parte l’</a:t>
            </a:r>
            <a:r>
              <a:rPr lang="it-IT" b="1" dirty="0" smtClean="0"/>
              <a:t>Islam</a:t>
            </a:r>
            <a:r>
              <a:rPr lang="it-IT" dirty="0" smtClean="0"/>
              <a:t>, è una </a:t>
            </a:r>
            <a:r>
              <a:rPr lang="it-IT" i="1" dirty="0" smtClean="0"/>
              <a:t>religione</a:t>
            </a:r>
            <a:r>
              <a:rPr lang="it-IT" dirty="0" smtClean="0"/>
              <a:t> o una </a:t>
            </a:r>
            <a:r>
              <a:rPr lang="it-IT" i="1" dirty="0" smtClean="0"/>
              <a:t>cultura etnica</a:t>
            </a:r>
            <a:r>
              <a:rPr lang="it-IT" dirty="0" smtClean="0"/>
              <a:t>, o addirittura un </a:t>
            </a:r>
            <a:r>
              <a:rPr lang="it-IT" i="1" dirty="0" smtClean="0"/>
              <a:t>popolo</a:t>
            </a:r>
            <a:r>
              <a:rPr lang="it-IT" dirty="0" smtClean="0"/>
              <a:t>?</a:t>
            </a:r>
          </a:p>
          <a:p>
            <a:r>
              <a:rPr lang="it-IT" dirty="0" smtClean="0"/>
              <a:t>Si può dire che è l’una e l’altro, in una commistione unica e sorprendente!</a:t>
            </a:r>
          </a:p>
          <a:p>
            <a:pPr>
              <a:buNone/>
            </a:pPr>
            <a:endParaRPr lang="it-IT" dirty="0" smtClean="0"/>
          </a:p>
          <a:p>
            <a:r>
              <a:rPr lang="it-IT" b="1" dirty="0" smtClean="0"/>
              <a:t>Nel Giudaismo il Popolo è legato a Dio da un’Alleanza</a:t>
            </a:r>
            <a:r>
              <a:rPr lang="it-IT" dirty="0" smtClean="0"/>
              <a:t>, e quindi il popolo è un “soggetto </a:t>
            </a:r>
            <a:r>
              <a:rPr lang="it-IT" i="1" dirty="0" smtClean="0"/>
              <a:t>sacer</a:t>
            </a:r>
            <a:r>
              <a:rPr lang="it-IT" dirty="0" smtClean="0"/>
              <a:t>-dotale”.</a:t>
            </a:r>
          </a:p>
          <a:p>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Del “</a:t>
            </a:r>
            <a:r>
              <a:rPr lang="it-IT" b="1" i="1" dirty="0" smtClean="0"/>
              <a:t>sacro</a:t>
            </a:r>
            <a:r>
              <a:rPr lang="it-IT" b="1" dirty="0" smtClean="0"/>
              <a:t>”</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Innanzitutto, entrando nel merito, si tratta di chiarire brevemente l’etimologia e i campi semantici del termine “</a:t>
            </a:r>
            <a:r>
              <a:rPr lang="it-IT" i="1" dirty="0" smtClean="0"/>
              <a:t>Sacro</a:t>
            </a:r>
            <a:r>
              <a:rPr lang="it-IT" dirty="0" smtClean="0"/>
              <a:t>”, soprattutto delle aree linguistiche </a:t>
            </a:r>
            <a:r>
              <a:rPr lang="it-IT" dirty="0" err="1" smtClean="0"/>
              <a:t>greco-latine</a:t>
            </a:r>
            <a:r>
              <a:rPr lang="it-IT" dirty="0" smtClean="0"/>
              <a:t> e italiana. Lo </a:t>
            </a:r>
            <a:r>
              <a:rPr lang="it-IT" b="1" i="1" dirty="0" err="1" smtClean="0"/>
              <a:t>ιερός</a:t>
            </a:r>
            <a:r>
              <a:rPr lang="it-IT" dirty="0" smtClean="0"/>
              <a:t> [forte, potente, vigoroso, sacro] e il </a:t>
            </a:r>
            <a:r>
              <a:rPr lang="it-IT" i="1" dirty="0" err="1" smtClean="0"/>
              <a:t>sacer</a:t>
            </a:r>
            <a:r>
              <a:rPr lang="it-IT" dirty="0" smtClean="0"/>
              <a:t>; l’</a:t>
            </a:r>
            <a:r>
              <a:rPr lang="it-IT" b="1" i="1" dirty="0" err="1" smtClean="0"/>
              <a:t>άγιος</a:t>
            </a:r>
            <a:r>
              <a:rPr lang="it-IT" dirty="0" smtClean="0"/>
              <a:t> e il </a:t>
            </a:r>
            <a:r>
              <a:rPr lang="it-IT" i="1" dirty="0" err="1" smtClean="0"/>
              <a:t>sanctum</a:t>
            </a:r>
            <a:r>
              <a:rPr lang="it-IT" dirty="0" smtClean="0"/>
              <a:t>, il sacro e il santo [come sancito, separato, etc.], il sacro e l’esecrando, il sacro e il pro-fano, ciò che sta di fronte al </a:t>
            </a:r>
            <a:r>
              <a:rPr lang="it-IT" i="1" dirty="0" err="1" smtClean="0"/>
              <a:t>fanum</a:t>
            </a:r>
            <a:r>
              <a:rPr lang="it-IT" dirty="0" smtClean="0"/>
              <a:t>, al tempio, </a:t>
            </a:r>
            <a:r>
              <a:rPr lang="it-IT" i="1" dirty="0" err="1" smtClean="0"/>
              <a:t>Das</a:t>
            </a:r>
            <a:r>
              <a:rPr lang="it-IT" i="1" dirty="0" smtClean="0"/>
              <a:t> </a:t>
            </a:r>
            <a:r>
              <a:rPr lang="it-IT" i="1" dirty="0" err="1" smtClean="0"/>
              <a:t>Heilige</a:t>
            </a:r>
            <a:r>
              <a:rPr lang="it-IT" dirty="0" smtClean="0"/>
              <a:t>, </a:t>
            </a:r>
            <a:r>
              <a:rPr lang="it-IT" dirty="0" err="1" smtClean="0"/>
              <a:t>etc</a:t>
            </a:r>
            <a:r>
              <a:rPr lang="it-IT" dirty="0" smtClean="0"/>
              <a:t>..</a:t>
            </a:r>
          </a:p>
          <a:p>
            <a:r>
              <a:rPr lang="it-IT" dirty="0" smtClean="0"/>
              <a:t>Il </a:t>
            </a:r>
            <a:r>
              <a:rPr lang="it-IT" i="1" dirty="0" smtClean="0"/>
              <a:t>sacro</a:t>
            </a:r>
            <a:r>
              <a:rPr lang="it-IT" dirty="0" smtClean="0"/>
              <a:t> è </a:t>
            </a:r>
            <a:r>
              <a:rPr lang="it-IT" i="1" dirty="0" smtClean="0"/>
              <a:t>aggettivo</a:t>
            </a:r>
            <a:r>
              <a:rPr lang="it-IT" dirty="0" smtClean="0"/>
              <a:t> e </a:t>
            </a:r>
            <a:r>
              <a:rPr lang="it-IT" i="1" dirty="0" smtClean="0"/>
              <a:t>sostantivo</a:t>
            </a:r>
            <a:r>
              <a:rPr lang="it-IT" dirty="0" smtClean="0"/>
              <a:t> nel contempo, è una amplissima </a:t>
            </a:r>
            <a:r>
              <a:rPr lang="it-IT" i="1" dirty="0" smtClean="0"/>
              <a:t>polisemia</a:t>
            </a:r>
            <a:r>
              <a:rPr lang="it-IT" dirty="0" smtClean="0"/>
              <a:t>.</a:t>
            </a:r>
          </a:p>
          <a:p>
            <a:r>
              <a:rPr lang="it-IT" dirty="0" smtClean="0"/>
              <a:t>Il senso comune della realtà prevede/contempla l’esperienza del sacro, che è, contrariamente all’opacità delle esperienze quotidiane, </a:t>
            </a:r>
            <a:r>
              <a:rPr lang="it-IT" i="1" dirty="0" smtClean="0"/>
              <a:t>un’esperienza assoluta di realtà</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Storia</a:t>
            </a:r>
            <a:r>
              <a:rPr lang="it-IT" b="1" dirty="0" smtClean="0"/>
              <a:t> e la </a:t>
            </a:r>
            <a:r>
              <a:rPr lang="it-IT" b="1" i="1" dirty="0" smtClean="0"/>
              <a:t>Legge</a:t>
            </a:r>
            <a:endParaRPr lang="it-IT" b="1" i="1" dirty="0"/>
          </a:p>
        </p:txBody>
      </p:sp>
      <p:sp>
        <p:nvSpPr>
          <p:cNvPr id="3" name="Segnaposto contenuto 2"/>
          <p:cNvSpPr>
            <a:spLocks noGrp="1"/>
          </p:cNvSpPr>
          <p:nvPr>
            <p:ph idx="1"/>
          </p:nvPr>
        </p:nvSpPr>
        <p:spPr/>
        <p:txBody>
          <a:bodyPr>
            <a:normAutofit fontScale="92500"/>
          </a:bodyPr>
          <a:lstStyle/>
          <a:p>
            <a:r>
              <a:rPr lang="it-IT" dirty="0" smtClean="0"/>
              <a:t>Per il </a:t>
            </a:r>
            <a:r>
              <a:rPr lang="it-IT" i="1" dirty="0" smtClean="0"/>
              <a:t>Giudaismo</a:t>
            </a:r>
            <a:r>
              <a:rPr lang="it-IT" dirty="0" smtClean="0"/>
              <a:t> il </a:t>
            </a:r>
            <a:r>
              <a:rPr lang="it-IT" b="1" i="1" dirty="0" smtClean="0"/>
              <a:t>futuro</a:t>
            </a:r>
            <a:r>
              <a:rPr lang="it-IT" dirty="0" smtClean="0"/>
              <a:t> è carico di tutto il </a:t>
            </a:r>
            <a:r>
              <a:rPr lang="it-IT" b="1" i="1" dirty="0" smtClean="0"/>
              <a:t>passato</a:t>
            </a:r>
            <a:r>
              <a:rPr lang="it-IT" dirty="0" smtClean="0"/>
              <a:t> e del </a:t>
            </a:r>
            <a:r>
              <a:rPr lang="it-IT" b="1" i="1" dirty="0" smtClean="0"/>
              <a:t>presente</a:t>
            </a:r>
            <a:r>
              <a:rPr lang="it-IT" dirty="0" smtClean="0"/>
              <a:t>, perché l’umanità sta dentro una storia lineare e progressiva (quanta differenza con le grandi religioni orientali!) … e il popolo ebraico è primariamente all’interno di un’Alleanza con il </a:t>
            </a:r>
            <a:r>
              <a:rPr lang="it-IT" b="1" dirty="0" smtClean="0"/>
              <a:t>Dio-Signore</a:t>
            </a:r>
            <a:r>
              <a:rPr lang="it-IT" dirty="0" smtClean="0"/>
              <a:t> [</a:t>
            </a:r>
            <a:r>
              <a:rPr lang="it-IT" b="1" dirty="0" err="1" smtClean="0"/>
              <a:t>Jahwe</a:t>
            </a:r>
            <a:r>
              <a:rPr lang="it-IT" dirty="0" smtClean="0"/>
              <a:t>], fin dai tempi  di Noè e poi dell’Esodo, quando Mosè ricevette da Dio stesso le Tavole della </a:t>
            </a:r>
            <a:r>
              <a:rPr lang="it-IT" b="1" dirty="0" smtClean="0"/>
              <a:t>Legge</a:t>
            </a:r>
            <a:r>
              <a:rPr lang="it-IT" dirty="0" smtClean="0"/>
              <a:t>.</a:t>
            </a:r>
          </a:p>
          <a:p>
            <a:pPr>
              <a:buNone/>
            </a:pPr>
            <a:endParaRPr lang="it-IT" dirty="0" smtClean="0"/>
          </a:p>
          <a:p>
            <a:r>
              <a:rPr lang="it-IT" dirty="0" smtClean="0"/>
              <a:t>Vi è dunque una </a:t>
            </a:r>
            <a:r>
              <a:rPr lang="it-IT" b="1" dirty="0" smtClean="0"/>
              <a:t>Legge</a:t>
            </a:r>
            <a:r>
              <a:rPr lang="it-IT" dirty="0" smtClean="0"/>
              <a:t> da osservare, così come è sintetizzata nei 10 Comandamenti e nel </a:t>
            </a:r>
            <a:r>
              <a:rPr lang="it-IT" b="1" dirty="0" smtClean="0"/>
              <a:t>Libro</a:t>
            </a:r>
            <a:r>
              <a:rPr lang="it-IT" dirty="0" smtClean="0"/>
              <a:t>, la </a:t>
            </a:r>
            <a:r>
              <a:rPr lang="it-IT" b="1" dirty="0" smtClean="0"/>
              <a:t>Torah </a:t>
            </a:r>
            <a:r>
              <a:rPr lang="it-IT" dirty="0" smtClean="0"/>
              <a:t>o</a:t>
            </a:r>
            <a:r>
              <a:rPr lang="it-IT" b="1" dirty="0" smtClean="0"/>
              <a:t> Pentateuco,</a:t>
            </a:r>
            <a:r>
              <a:rPr lang="it-IT" dirty="0" smtClean="0"/>
              <a:t> e poi la </a:t>
            </a:r>
            <a:r>
              <a:rPr lang="it-IT" b="1" dirty="0" smtClean="0"/>
              <a:t>Bibbia</a:t>
            </a:r>
            <a:r>
              <a:rPr lang="it-IT" dirty="0" smtClean="0"/>
              <a:t>.</a:t>
            </a:r>
            <a:endParaRPr lang="it-IT"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 vari </a:t>
            </a:r>
            <a:r>
              <a:rPr lang="it-IT" b="1" i="1" dirty="0" smtClean="0"/>
              <a:t>giudaismi</a:t>
            </a:r>
            <a:r>
              <a:rPr lang="it-IT" b="1" dirty="0" smtClean="0"/>
              <a:t> e la </a:t>
            </a:r>
            <a:r>
              <a:rPr lang="it-IT" b="1" i="1" dirty="0" smtClean="0"/>
              <a:t>fede storica</a:t>
            </a:r>
            <a:endParaRPr lang="it-IT" b="1" i="1" dirty="0"/>
          </a:p>
        </p:txBody>
      </p:sp>
      <p:sp>
        <p:nvSpPr>
          <p:cNvPr id="3" name="Segnaposto contenuto 2"/>
          <p:cNvSpPr>
            <a:spLocks noGrp="1"/>
          </p:cNvSpPr>
          <p:nvPr>
            <p:ph idx="1"/>
          </p:nvPr>
        </p:nvSpPr>
        <p:spPr/>
        <p:txBody>
          <a:bodyPr>
            <a:normAutofit fontScale="92500" lnSpcReduction="10000"/>
          </a:bodyPr>
          <a:lstStyle/>
          <a:p>
            <a:r>
              <a:rPr lang="it-IT" dirty="0" smtClean="0"/>
              <a:t>La tradizione ebraica si esprime in varie “declinazioni”, che vanno dall’ortodossia più estrema, a posizioni più liberali e progressiste.</a:t>
            </a:r>
          </a:p>
          <a:p>
            <a:r>
              <a:rPr lang="it-IT" dirty="0" smtClean="0"/>
              <a:t>Se andiamo a bene vedere, lo stesso Israele odierno è l’unica nazione e paese del Vicino oriente governato democraticamente , con una presenza laburista molto forte e l’esperienza dei </a:t>
            </a:r>
            <a:r>
              <a:rPr lang="it-IT" i="1" dirty="0" err="1" smtClean="0"/>
              <a:t>Kibbutzim</a:t>
            </a:r>
            <a:r>
              <a:rPr lang="it-IT" dirty="0" smtClean="0"/>
              <a:t>, indubbiamente di tipo socialista partecipativo e umanitario.</a:t>
            </a:r>
          </a:p>
          <a:p>
            <a:r>
              <a:rPr lang="it-IT" dirty="0" smtClean="0"/>
              <a:t>E speriamo che la “Primavera araba” si inserisca, anche se con le difficoltà a tutti note, in un contesto di dialogo evolutivo  con Israele,e  venga meno la nefasta dizione di “</a:t>
            </a:r>
            <a:r>
              <a:rPr lang="it-IT" i="1" dirty="0" smtClean="0"/>
              <a:t>entità sionista</a:t>
            </a:r>
            <a:r>
              <a:rPr lang="it-IT" dirty="0" smtClean="0"/>
              <a:t>”.</a:t>
            </a:r>
            <a:endParaRPr lang="it-IT"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centralità di </a:t>
            </a:r>
            <a:r>
              <a:rPr lang="it-IT" b="1" i="1" dirty="0" smtClean="0"/>
              <a:t>Dio</a:t>
            </a:r>
            <a:endParaRPr lang="it-IT" b="1" i="1" dirty="0"/>
          </a:p>
        </p:txBody>
      </p:sp>
      <p:sp>
        <p:nvSpPr>
          <p:cNvPr id="3" name="Segnaposto contenuto 2"/>
          <p:cNvSpPr>
            <a:spLocks noGrp="1"/>
          </p:cNvSpPr>
          <p:nvPr>
            <p:ph idx="1"/>
          </p:nvPr>
        </p:nvSpPr>
        <p:spPr/>
        <p:txBody>
          <a:bodyPr>
            <a:normAutofit fontScale="92500" lnSpcReduction="10000"/>
          </a:bodyPr>
          <a:lstStyle/>
          <a:p>
            <a:r>
              <a:rPr lang="it-IT" b="1" dirty="0" smtClean="0"/>
              <a:t>Dio </a:t>
            </a:r>
            <a:r>
              <a:rPr lang="it-IT" dirty="0" smtClean="0"/>
              <a:t>il </a:t>
            </a:r>
            <a:r>
              <a:rPr lang="it-IT" b="1" dirty="0" smtClean="0"/>
              <a:t>Signore </a:t>
            </a:r>
            <a:r>
              <a:rPr lang="it-IT" dirty="0" smtClean="0"/>
              <a:t>è al centro della tradizione giudaica. Il tetragramma </a:t>
            </a:r>
            <a:r>
              <a:rPr lang="it-IT" b="1" dirty="0" smtClean="0"/>
              <a:t>JHWH</a:t>
            </a:r>
            <a:r>
              <a:rPr lang="it-IT" dirty="0" smtClean="0"/>
              <a:t> accompagna questo popolo da tremila anni, un Dio che non si può nemmeno nominare, lasciando alla filosofia e alla teologia dogmatica il compito di “</a:t>
            </a:r>
            <a:r>
              <a:rPr lang="it-IT" i="1" dirty="0" err="1" smtClean="0"/>
              <a:t>studiarLo</a:t>
            </a:r>
            <a:r>
              <a:rPr lang="it-IT" dirty="0" smtClean="0"/>
              <a:t>” … nella sua </a:t>
            </a:r>
            <a:r>
              <a:rPr lang="it-IT" b="1" dirty="0" smtClean="0"/>
              <a:t>unicità</a:t>
            </a:r>
            <a:r>
              <a:rPr lang="it-IT" dirty="0" smtClean="0"/>
              <a:t> e </a:t>
            </a:r>
            <a:r>
              <a:rPr lang="it-IT" b="1" dirty="0" smtClean="0"/>
              <a:t>centralità</a:t>
            </a:r>
            <a:r>
              <a:rPr lang="it-IT" dirty="0" smtClean="0"/>
              <a:t>.</a:t>
            </a:r>
          </a:p>
          <a:p>
            <a:r>
              <a:rPr lang="it-IT" dirty="0" smtClean="0"/>
              <a:t>Dio cerca la compagnia e l’amicizia dell’uomo, in ciò marcando una enorme differenza con l’Islam e una vicinanza notevole con il Cristianesimo, che pone come dogma centrale la mediazione dell’umano-divino in Gesù Cristo.</a:t>
            </a:r>
          </a:p>
          <a:p>
            <a:r>
              <a:rPr lang="it-IT" dirty="0" smtClean="0"/>
              <a:t>Dio fa il più grande regalo all’uomo con la </a:t>
            </a:r>
            <a:r>
              <a:rPr lang="it-IT" b="1" dirty="0" smtClean="0"/>
              <a:t>Torah</a:t>
            </a:r>
            <a:r>
              <a:rPr lang="it-IT" dirty="0" smtClean="0"/>
              <a:t>, il libro che è parola di Dio.</a:t>
            </a:r>
            <a:endParaRPr lang="it-IT"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uomo</a:t>
            </a:r>
            <a:endParaRPr lang="it-IT" b="1" i="1" dirty="0"/>
          </a:p>
        </p:txBody>
      </p:sp>
      <p:sp>
        <p:nvSpPr>
          <p:cNvPr id="3" name="Segnaposto contenuto 2"/>
          <p:cNvSpPr>
            <a:spLocks noGrp="1"/>
          </p:cNvSpPr>
          <p:nvPr>
            <p:ph idx="1"/>
          </p:nvPr>
        </p:nvSpPr>
        <p:spPr/>
        <p:txBody>
          <a:bodyPr>
            <a:normAutofit fontScale="92500"/>
          </a:bodyPr>
          <a:lstStyle/>
          <a:p>
            <a:r>
              <a:rPr lang="it-IT" b="1" dirty="0" smtClean="0"/>
              <a:t>Il</a:t>
            </a:r>
            <a:r>
              <a:rPr lang="it-IT" dirty="0" smtClean="0"/>
              <a:t> </a:t>
            </a:r>
            <a:r>
              <a:rPr lang="it-IT" b="1" dirty="0" smtClean="0"/>
              <a:t>giudaismo concepisce l’uomo in modo fondamentalmente positivo</a:t>
            </a:r>
            <a:r>
              <a:rPr lang="it-IT" dirty="0" smtClean="0"/>
              <a:t>: lo stesso peccato originale ha causato solo la sua </a:t>
            </a:r>
            <a:r>
              <a:rPr lang="it-IT" i="1" dirty="0" smtClean="0"/>
              <a:t>limitatezza</a:t>
            </a:r>
            <a:r>
              <a:rPr lang="it-IT" dirty="0" smtClean="0"/>
              <a:t> e </a:t>
            </a:r>
            <a:r>
              <a:rPr lang="it-IT" i="1" dirty="0" smtClean="0"/>
              <a:t>mortalità</a:t>
            </a:r>
            <a:r>
              <a:rPr lang="it-IT" dirty="0" smtClean="0"/>
              <a:t>, non gli ha tolto la capacità di discernere il </a:t>
            </a:r>
            <a:r>
              <a:rPr lang="it-IT" b="1" dirty="0" smtClean="0"/>
              <a:t>bene</a:t>
            </a:r>
            <a:r>
              <a:rPr lang="it-IT" dirty="0" smtClean="0"/>
              <a:t> e il </a:t>
            </a:r>
            <a:r>
              <a:rPr lang="it-IT" b="1" dirty="0" smtClean="0"/>
              <a:t>male</a:t>
            </a:r>
            <a:r>
              <a:rPr lang="it-IT" dirty="0" smtClean="0"/>
              <a:t>.</a:t>
            </a:r>
          </a:p>
          <a:p>
            <a:r>
              <a:rPr lang="it-IT" dirty="0" smtClean="0"/>
              <a:t>L’uomo è dunque creatura di Dio, fatto a </a:t>
            </a:r>
            <a:r>
              <a:rPr lang="it-IT" b="1" dirty="0" smtClean="0"/>
              <a:t>immagine</a:t>
            </a:r>
            <a:r>
              <a:rPr lang="it-IT" dirty="0" smtClean="0"/>
              <a:t> e … </a:t>
            </a:r>
            <a:r>
              <a:rPr lang="it-IT" b="1" dirty="0" smtClean="0"/>
              <a:t>somiglianza</a:t>
            </a:r>
            <a:r>
              <a:rPr lang="it-IT" dirty="0" smtClean="0"/>
              <a:t> [</a:t>
            </a:r>
            <a:r>
              <a:rPr lang="it-IT" i="1" dirty="0" smtClean="0"/>
              <a:t>Genesi</a:t>
            </a:r>
            <a:r>
              <a:rPr lang="it-IT" dirty="0" smtClean="0"/>
              <a:t> 1, 27].</a:t>
            </a:r>
          </a:p>
          <a:p>
            <a:r>
              <a:rPr lang="it-IT" dirty="0" smtClean="0"/>
              <a:t>Il giudaismo, a differenza del cristianesimo, non ha subito influenze significative dalla filosofia greca, per cui l’uomo è concepito in modo fortemente “</a:t>
            </a:r>
            <a:r>
              <a:rPr lang="it-IT" i="1" dirty="0" smtClean="0"/>
              <a:t>unitario</a:t>
            </a:r>
            <a:r>
              <a:rPr lang="it-IT" dirty="0" smtClean="0"/>
              <a:t>”, laddove </a:t>
            </a:r>
            <a:r>
              <a:rPr lang="it-IT" b="1" dirty="0" smtClean="0"/>
              <a:t>corpo</a:t>
            </a:r>
            <a:r>
              <a:rPr lang="it-IT" dirty="0" smtClean="0"/>
              <a:t>, </a:t>
            </a:r>
            <a:r>
              <a:rPr lang="it-IT" b="1" dirty="0" smtClean="0"/>
              <a:t>anima</a:t>
            </a:r>
            <a:r>
              <a:rPr lang="it-IT" dirty="0" smtClean="0"/>
              <a:t> e </a:t>
            </a:r>
            <a:r>
              <a:rPr lang="it-IT" b="1" dirty="0" smtClean="0"/>
              <a:t>spirito</a:t>
            </a:r>
            <a:r>
              <a:rPr lang="it-IT" dirty="0" smtClean="0"/>
              <a:t> sono solo tre “nomi” diversi per dire “</a:t>
            </a:r>
            <a:r>
              <a:rPr lang="it-IT" b="1" dirty="0" smtClean="0"/>
              <a:t>persona</a:t>
            </a:r>
            <a:r>
              <a:rPr lang="it-IT" dirty="0" smtClean="0"/>
              <a:t>”.</a:t>
            </a:r>
            <a:endParaRPr lang="it-IT"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a:t>
            </a:r>
            <a:r>
              <a:rPr lang="it-IT" b="1" i="1" dirty="0" smtClean="0"/>
              <a:t> Tradizione</a:t>
            </a:r>
            <a:endParaRPr lang="it-IT" b="1" i="1" dirty="0"/>
          </a:p>
        </p:txBody>
      </p:sp>
      <p:sp>
        <p:nvSpPr>
          <p:cNvPr id="3" name="Segnaposto contenuto 2"/>
          <p:cNvSpPr>
            <a:spLocks noGrp="1"/>
          </p:cNvSpPr>
          <p:nvPr>
            <p:ph idx="1"/>
          </p:nvPr>
        </p:nvSpPr>
        <p:spPr/>
        <p:txBody>
          <a:bodyPr>
            <a:normAutofit fontScale="92500" lnSpcReduction="20000"/>
          </a:bodyPr>
          <a:lstStyle/>
          <a:p>
            <a:r>
              <a:rPr lang="it-IT" dirty="0" smtClean="0"/>
              <a:t>I due maggiori gruppi religiosi del giudaismo dei tempi di Gesù erano i </a:t>
            </a:r>
            <a:r>
              <a:rPr lang="it-IT" b="1" dirty="0" smtClean="0"/>
              <a:t>Farisei</a:t>
            </a:r>
            <a:r>
              <a:rPr lang="it-IT" dirty="0" smtClean="0"/>
              <a:t>, molto presenti tra il popolo, osservanti ligi della Legge di Dio: costoro credono nella resurrezione dei morti e nell’immortalità dell’anima, e i </a:t>
            </a:r>
            <a:r>
              <a:rPr lang="it-IT" b="1" dirty="0" smtClean="0"/>
              <a:t>Sadducei</a:t>
            </a:r>
            <a:r>
              <a:rPr lang="it-IT" dirty="0" smtClean="0"/>
              <a:t> , più legati alle classi superiori, che invece la escludono.</a:t>
            </a:r>
          </a:p>
          <a:p>
            <a:r>
              <a:rPr lang="it-IT" dirty="0" smtClean="0"/>
              <a:t>Nel corso dei secoli la </a:t>
            </a:r>
            <a:r>
              <a:rPr lang="it-IT" b="1" dirty="0" smtClean="0"/>
              <a:t>Tradizione</a:t>
            </a:r>
            <a:r>
              <a:rPr lang="it-IT" dirty="0" smtClean="0"/>
              <a:t> giudaica, soprattutto dopo la </a:t>
            </a:r>
            <a:r>
              <a:rPr lang="it-IT" b="1" i="1" dirty="0" smtClean="0"/>
              <a:t>diaspora</a:t>
            </a:r>
            <a:r>
              <a:rPr lang="it-IT" dirty="0" smtClean="0"/>
              <a:t>, dopo il 70 e il 135 d. C., si è espressa in grandi testi, come il </a:t>
            </a:r>
            <a:r>
              <a:rPr lang="it-IT" b="1" dirty="0" smtClean="0"/>
              <a:t>Talmud</a:t>
            </a:r>
            <a:r>
              <a:rPr lang="it-IT" dirty="0" smtClean="0"/>
              <a:t>, cioè la “</a:t>
            </a:r>
            <a:r>
              <a:rPr lang="it-IT" b="1" i="1" dirty="0" smtClean="0"/>
              <a:t>Via da seguire</a:t>
            </a:r>
            <a:r>
              <a:rPr lang="it-IT" dirty="0" smtClean="0"/>
              <a:t>” e i suoi commenti, declinati nella </a:t>
            </a:r>
            <a:r>
              <a:rPr lang="it-IT" b="1" i="1" dirty="0" err="1" smtClean="0"/>
              <a:t>Mishnah</a:t>
            </a:r>
            <a:r>
              <a:rPr lang="it-IT" dirty="0" smtClean="0"/>
              <a:t>, cioè l’</a:t>
            </a:r>
            <a:r>
              <a:rPr lang="it-IT" b="1" i="1" dirty="0" smtClean="0"/>
              <a:t>insegnamento</a:t>
            </a:r>
            <a:r>
              <a:rPr lang="it-IT" dirty="0" smtClean="0"/>
              <a:t> </a:t>
            </a:r>
            <a:r>
              <a:rPr lang="it-IT" b="1" i="1" dirty="0" smtClean="0"/>
              <a:t>da ripetere </a:t>
            </a:r>
            <a:r>
              <a:rPr lang="it-IT" dirty="0" smtClean="0"/>
              <a:t>sempre.</a:t>
            </a:r>
          </a:p>
          <a:p>
            <a:r>
              <a:rPr lang="it-IT" dirty="0" smtClean="0"/>
              <a:t>Dal XII/XIII sec. d. C. si sviluppò anche la </a:t>
            </a:r>
            <a:r>
              <a:rPr lang="it-IT" b="1" dirty="0" err="1" smtClean="0"/>
              <a:t>Kabbala</a:t>
            </a:r>
            <a:r>
              <a:rPr lang="it-IT" dirty="0" smtClean="0"/>
              <a:t>, tradizione esegetica di tipo </a:t>
            </a:r>
            <a:r>
              <a:rPr lang="it-IT" i="1" dirty="0" smtClean="0"/>
              <a:t>esoterico</a:t>
            </a:r>
            <a:r>
              <a:rPr lang="it-IT" dirty="0" smtClean="0"/>
              <a:t> e </a:t>
            </a:r>
            <a:r>
              <a:rPr lang="it-IT" i="1" dirty="0" err="1" smtClean="0"/>
              <a:t>aritmologico</a:t>
            </a:r>
            <a:r>
              <a:rPr lang="it-IT" dirty="0" smtClean="0"/>
              <a:t> .</a:t>
            </a:r>
          </a:p>
          <a:p>
            <a:endParaRPr lang="it-IT"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preghiera</a:t>
            </a:r>
            <a:r>
              <a:rPr lang="it-IT" b="1" dirty="0" smtClean="0"/>
              <a:t> e il </a:t>
            </a:r>
            <a:r>
              <a:rPr lang="it-IT" b="1" i="1" dirty="0" smtClean="0"/>
              <a:t>Sabato</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La </a:t>
            </a:r>
            <a:r>
              <a:rPr lang="it-IT" b="1" dirty="0" smtClean="0"/>
              <a:t>preghiera</a:t>
            </a:r>
            <a:r>
              <a:rPr lang="it-IT" dirty="0" smtClean="0"/>
              <a:t> è un momento fondamentale della religione giudaica: essa è quotidiana, settimanale con il grande giorno del </a:t>
            </a:r>
            <a:r>
              <a:rPr lang="it-IT" b="1" dirty="0" smtClean="0"/>
              <a:t>Sabato</a:t>
            </a:r>
            <a:r>
              <a:rPr lang="it-IT" dirty="0" smtClean="0"/>
              <a:t>, e annuale, nelle festività che la Bibbia stessa comanda.</a:t>
            </a:r>
          </a:p>
          <a:p>
            <a:r>
              <a:rPr lang="it-IT" dirty="0" smtClean="0"/>
              <a:t>La preghiera è innanzitutto “</a:t>
            </a:r>
            <a:r>
              <a:rPr lang="it-IT" b="1" dirty="0" smtClean="0"/>
              <a:t>memoriale dell’Esodo</a:t>
            </a:r>
            <a:r>
              <a:rPr lang="it-IT" dirty="0" smtClean="0"/>
              <a:t>”, e poi invocazione a Dio, lode, istanza dell’uomo che, fidente, si rivolge al Signore Altissimo. </a:t>
            </a:r>
          </a:p>
          <a:p>
            <a:r>
              <a:rPr lang="it-IT" dirty="0" smtClean="0"/>
              <a:t>Il </a:t>
            </a:r>
            <a:r>
              <a:rPr lang="it-IT" b="1" dirty="0" smtClean="0"/>
              <a:t>Sabato</a:t>
            </a:r>
            <a:r>
              <a:rPr lang="it-IT" dirty="0" smtClean="0"/>
              <a:t> è una vera imitazione del “</a:t>
            </a:r>
            <a:r>
              <a:rPr lang="it-IT" i="1" dirty="0" smtClean="0"/>
              <a:t>riposo di Dio</a:t>
            </a:r>
            <a:r>
              <a:rPr lang="it-IT" dirty="0" smtClean="0"/>
              <a:t>” nel settimo giorno della creazione, mentre le feste annuali sono legate, come in altre culture, al ciclo delle stagioni.</a:t>
            </a:r>
            <a:endParaRPr lang="it-IT"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t>Il </a:t>
            </a:r>
            <a:r>
              <a:rPr lang="it-IT" sz="6000" b="1" i="1" dirty="0" smtClean="0"/>
              <a:t>Cristianesimo</a:t>
            </a:r>
            <a:endParaRPr lang="it-IT" sz="6000" b="1" i="1" dirty="0"/>
          </a:p>
        </p:txBody>
      </p:sp>
      <p:sp>
        <p:nvSpPr>
          <p:cNvPr id="3" name="Segnaposto contenuto 2"/>
          <p:cNvSpPr>
            <a:spLocks noGrp="1"/>
          </p:cNvSpPr>
          <p:nvPr>
            <p:ph idx="1"/>
          </p:nvPr>
        </p:nvSpPr>
        <p:spPr/>
        <p:txBody>
          <a:bodyPr>
            <a:normAutofit fontScale="77500" lnSpcReduction="20000"/>
          </a:bodyPr>
          <a:lstStyle/>
          <a:p>
            <a:r>
              <a:rPr lang="it-IT" dirty="0" smtClean="0"/>
              <a:t>Si tratta del credo religioso più diffuso al mondo, presente in tutti i continenti, ma specialmente a partire dal plesso Mediterraneo e settentrionale del pianeta, dove paradossalmente da qualche decennio, o secolo, è entrato in una grave crisi. Un grande sviluppo, invece si registra in Asia e nel sud del mondo, sia nella confessione cattolica, ma forse ancora di più in quelle riformate.</a:t>
            </a:r>
          </a:p>
          <a:p>
            <a:r>
              <a:rPr lang="it-IT" dirty="0" smtClean="0"/>
              <a:t>Come si sa, l’origine è ascritta all’</a:t>
            </a:r>
            <a:r>
              <a:rPr lang="it-IT" i="1" dirty="0" smtClean="0"/>
              <a:t>Evangelo</a:t>
            </a:r>
            <a:r>
              <a:rPr lang="it-IT" dirty="0" smtClean="0"/>
              <a:t> di Gesù di </a:t>
            </a:r>
            <a:r>
              <a:rPr lang="it-IT" dirty="0" err="1" smtClean="0"/>
              <a:t>Nazaret</a:t>
            </a:r>
            <a:r>
              <a:rPr lang="it-IT" dirty="0" smtClean="0"/>
              <a:t>, detto il Cristo, così come è narrato in varie versioni, canoniche e apocrife, e come è presentato nelle </a:t>
            </a:r>
            <a:r>
              <a:rPr lang="it-IT" i="1" dirty="0" smtClean="0"/>
              <a:t>Lettere cattoliche</a:t>
            </a:r>
            <a:r>
              <a:rPr lang="it-IT" dirty="0" smtClean="0"/>
              <a:t>, tra le quali spiccano quelle di Paolo.</a:t>
            </a:r>
          </a:p>
          <a:p>
            <a:r>
              <a:rPr lang="it-IT" dirty="0" smtClean="0"/>
              <a:t>Il Cristianesimo accoglie poi, fin dalle sue origini, almeno dal II-III secolo anche le scritture dell’</a:t>
            </a:r>
            <a:r>
              <a:rPr lang="it-IT" i="1" dirty="0" smtClean="0"/>
              <a:t>Antico Testamento</a:t>
            </a:r>
            <a:r>
              <a:rPr lang="it-IT" dirty="0" smtClean="0"/>
              <a:t>, mutuate quasi concordemente dal Giudaismo, che insieme con gli scritti sopra citati costituiscono la Bibbia cristiana. </a:t>
            </a:r>
          </a:p>
          <a:p>
            <a:r>
              <a:rPr lang="it-IT" dirty="0" smtClean="0"/>
              <a:t>Vi sono alcune differenze nei Canoni biblici accettati dalle Chiese Cattolica e Ortodossa e dalle Chiese riformate.</a:t>
            </a:r>
            <a:endParaRPr lang="it-IT"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Dottrina cristiana </a:t>
            </a:r>
            <a:r>
              <a:rPr lang="it-IT" b="1" dirty="0" smtClean="0"/>
              <a:t>I</a:t>
            </a:r>
            <a:endParaRPr lang="it-IT" dirty="0"/>
          </a:p>
        </p:txBody>
      </p:sp>
      <p:sp>
        <p:nvSpPr>
          <p:cNvPr id="3" name="Segnaposto contenuto 2"/>
          <p:cNvSpPr>
            <a:spLocks noGrp="1"/>
          </p:cNvSpPr>
          <p:nvPr>
            <p:ph idx="1"/>
          </p:nvPr>
        </p:nvSpPr>
        <p:spPr/>
        <p:txBody>
          <a:bodyPr>
            <a:normAutofit fontScale="92500"/>
          </a:bodyPr>
          <a:lstStyle/>
          <a:p>
            <a:r>
              <a:rPr lang="it-IT" dirty="0" smtClean="0"/>
              <a:t>Trattare del Cristianesimo in ambiente storicamente cristiano-cattolico potrebbe sembrare molto facile, tanto da suggerire di “saltare” letteralmente molti passaggi teorici, che si riterrebbe di dare per scontati.</a:t>
            </a:r>
          </a:p>
          <a:p>
            <a:r>
              <a:rPr lang="it-IT" dirty="0" smtClean="0"/>
              <a:t>Grave errore! Infatti la conoscenza media attuale della dottrina cristiana e della sua antropologia, al di fuori di quel circa 36% di credenti-praticanti [dati Italia]  è molto bassa, perlopiù “orecchiata” dai mezzi di comunicazione  o memorizzata da lontani catechismi infantili.</a:t>
            </a:r>
          </a:p>
          <a:p>
            <a:r>
              <a:rPr lang="it-IT" dirty="0" smtClean="0"/>
              <a:t>Perciò, se pure nei limiti di questi incontri, qualcosa qui ricorderemo … </a:t>
            </a:r>
          </a:p>
          <a:p>
            <a:pPr>
              <a:buNone/>
            </a:pPr>
            <a:endParaRPr lang="it-IT"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Dottrina cristiana </a:t>
            </a:r>
            <a:r>
              <a:rPr lang="it-IT" b="1" dirty="0" smtClean="0"/>
              <a:t>II</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 è basata su un “</a:t>
            </a:r>
            <a:r>
              <a:rPr lang="it-IT" b="1" dirty="0" smtClean="0"/>
              <a:t>monoteismo dinamico</a:t>
            </a:r>
            <a:r>
              <a:rPr lang="it-IT" dirty="0" smtClean="0"/>
              <a:t>”, e comporta </a:t>
            </a:r>
            <a:r>
              <a:rPr lang="it-IT" b="1" dirty="0" smtClean="0"/>
              <a:t>due dogmi essenziali e imprescindibili</a:t>
            </a:r>
            <a:r>
              <a:rPr lang="it-IT" dirty="0" smtClean="0"/>
              <a:t>:</a:t>
            </a:r>
          </a:p>
          <a:p>
            <a:pPr marL="514350" indent="-514350">
              <a:buAutoNum type="alphaLcParenR"/>
            </a:pPr>
            <a:r>
              <a:rPr lang="it-IT" dirty="0" smtClean="0"/>
              <a:t>la </a:t>
            </a:r>
            <a:r>
              <a:rPr lang="it-IT" b="1" i="1" dirty="0" err="1" smtClean="0"/>
              <a:t>Trinitarietà</a:t>
            </a:r>
            <a:r>
              <a:rPr lang="it-IT" dirty="0" smtClean="0"/>
              <a:t> </a:t>
            </a:r>
            <a:r>
              <a:rPr lang="it-IT" b="1" dirty="0" smtClean="0"/>
              <a:t>di Dio</a:t>
            </a:r>
            <a:r>
              <a:rPr lang="it-IT" dirty="0" smtClean="0"/>
              <a:t>, che, pur rimanendo unico </a:t>
            </a:r>
            <a:r>
              <a:rPr lang="it-IT" i="1" dirty="0" smtClean="0"/>
              <a:t>si dinamizza nelle relazioni</a:t>
            </a:r>
            <a:r>
              <a:rPr lang="it-IT" dirty="0" smtClean="0"/>
              <a:t> tra il </a:t>
            </a:r>
            <a:r>
              <a:rPr lang="it-IT" b="1" dirty="0" smtClean="0"/>
              <a:t>Padre</a:t>
            </a:r>
            <a:r>
              <a:rPr lang="it-IT" dirty="0" smtClean="0"/>
              <a:t>, il </a:t>
            </a:r>
            <a:r>
              <a:rPr lang="it-IT" b="1" dirty="0" smtClean="0"/>
              <a:t>Figlio</a:t>
            </a:r>
            <a:r>
              <a:rPr lang="it-IT" dirty="0" smtClean="0"/>
              <a:t> generato, non-creato, e lo </a:t>
            </a:r>
            <a:r>
              <a:rPr lang="it-IT" b="1" dirty="0" smtClean="0"/>
              <a:t>Spirito</a:t>
            </a:r>
            <a:r>
              <a:rPr lang="it-IT" dirty="0" smtClean="0"/>
              <a:t>, che è </a:t>
            </a:r>
            <a:r>
              <a:rPr lang="it-IT" i="1" dirty="0" smtClean="0"/>
              <a:t>Dio stesso</a:t>
            </a:r>
            <a:r>
              <a:rPr lang="it-IT" dirty="0" smtClean="0"/>
              <a:t>, procedendo dal </a:t>
            </a:r>
            <a:r>
              <a:rPr lang="it-IT" i="1" dirty="0" smtClean="0"/>
              <a:t>Padre</a:t>
            </a:r>
            <a:r>
              <a:rPr lang="it-IT" dirty="0" smtClean="0"/>
              <a:t> e dal </a:t>
            </a:r>
            <a:r>
              <a:rPr lang="it-IT" i="1" dirty="0" smtClean="0"/>
              <a:t>Figlio</a:t>
            </a:r>
            <a:r>
              <a:rPr lang="it-IT" dirty="0" smtClean="0"/>
              <a:t> [</a:t>
            </a:r>
            <a:r>
              <a:rPr lang="it-IT" i="1" dirty="0" smtClean="0"/>
              <a:t>Credo </a:t>
            </a:r>
            <a:r>
              <a:rPr lang="it-IT" i="1" dirty="0" err="1" smtClean="0"/>
              <a:t>Niceno-Costantinopolitano</a:t>
            </a:r>
            <a:r>
              <a:rPr lang="it-IT" dirty="0" smtClean="0"/>
              <a:t>, 325-381 d. C.];</a:t>
            </a:r>
          </a:p>
          <a:p>
            <a:pPr marL="514350" indent="-514350">
              <a:buAutoNum type="alphaLcParenR"/>
            </a:pPr>
            <a:r>
              <a:rPr lang="it-IT" dirty="0" smtClean="0"/>
              <a:t>la </a:t>
            </a:r>
            <a:r>
              <a:rPr lang="it-IT" b="1" i="1" dirty="0" smtClean="0"/>
              <a:t>doppia Natura</a:t>
            </a:r>
            <a:r>
              <a:rPr lang="it-IT" dirty="0" smtClean="0"/>
              <a:t>, </a:t>
            </a:r>
            <a:r>
              <a:rPr lang="it-IT" b="1" i="1" dirty="0" smtClean="0"/>
              <a:t>umano-divina</a:t>
            </a:r>
            <a:r>
              <a:rPr lang="it-IT" dirty="0" smtClean="0"/>
              <a:t> nell’</a:t>
            </a:r>
            <a:r>
              <a:rPr lang="it-IT" b="1" i="1" dirty="0" smtClean="0"/>
              <a:t>unica</a:t>
            </a:r>
            <a:r>
              <a:rPr lang="it-IT" dirty="0" smtClean="0"/>
              <a:t> </a:t>
            </a:r>
            <a:r>
              <a:rPr lang="it-IT" b="1" i="1" dirty="0" smtClean="0"/>
              <a:t>Persona</a:t>
            </a:r>
            <a:r>
              <a:rPr lang="it-IT" dirty="0" smtClean="0"/>
              <a:t> di </a:t>
            </a:r>
            <a:r>
              <a:rPr lang="it-IT" dirty="0" err="1" smtClean="0"/>
              <a:t>Cristo-Gesù</a:t>
            </a:r>
            <a:r>
              <a:rPr lang="it-IT" dirty="0" smtClean="0"/>
              <a:t>. Il dibattito in merito occupò almeno i primi cinque secoli dell’era cristiana, fino al Concilio di </a:t>
            </a:r>
            <a:r>
              <a:rPr lang="it-IT" dirty="0" err="1" smtClean="0"/>
              <a:t>Calcedonia</a:t>
            </a:r>
            <a:r>
              <a:rPr lang="it-IT" dirty="0" smtClean="0"/>
              <a:t> del 451 d. C., e lasciò strascichi robusti fino ai nostri tempi, soprattutto sul dogma relativo alla figura di Gesù Cristo.</a:t>
            </a:r>
            <a:endParaRPr lang="it-IT"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L’essere </a:t>
            </a:r>
            <a:r>
              <a:rPr lang="it-IT" b="1" i="1" dirty="0" smtClean="0"/>
              <a:t>umano </a:t>
            </a:r>
            <a:endParaRPr lang="it-IT" b="1" i="1" dirty="0"/>
          </a:p>
        </p:txBody>
      </p:sp>
      <p:sp>
        <p:nvSpPr>
          <p:cNvPr id="3" name="Segnaposto contenuto 2"/>
          <p:cNvSpPr>
            <a:spLocks noGrp="1"/>
          </p:cNvSpPr>
          <p:nvPr>
            <p:ph idx="1"/>
          </p:nvPr>
        </p:nvSpPr>
        <p:spPr/>
        <p:txBody>
          <a:bodyPr>
            <a:normAutofit fontScale="92500"/>
          </a:bodyPr>
          <a:lstStyle/>
          <a:p>
            <a:r>
              <a:rPr lang="it-IT" dirty="0" smtClean="0"/>
              <a:t>Creato da Dio nell’anima spirituale, l’</a:t>
            </a:r>
            <a:r>
              <a:rPr lang="it-IT" b="1" dirty="0" smtClean="0"/>
              <a:t>uomo</a:t>
            </a:r>
            <a:r>
              <a:rPr lang="it-IT" dirty="0" smtClean="0"/>
              <a:t> è libero di comportarsi come gli consente la sua </a:t>
            </a:r>
            <a:r>
              <a:rPr lang="it-IT" i="1" dirty="0" smtClean="0"/>
              <a:t>struttura auto-consapevole </a:t>
            </a:r>
            <a:r>
              <a:rPr lang="it-IT" dirty="0" smtClean="0"/>
              <a:t>e </a:t>
            </a:r>
            <a:r>
              <a:rPr lang="it-IT" i="1" dirty="0" smtClean="0"/>
              <a:t>provvista di senso morale</a:t>
            </a:r>
            <a:r>
              <a:rPr lang="it-IT" dirty="0" smtClean="0"/>
              <a:t>.</a:t>
            </a:r>
          </a:p>
          <a:p>
            <a:r>
              <a:rPr lang="it-IT" dirty="0" smtClean="0"/>
              <a:t>L’antropologia cristiana è un’antropologia mediterranea, </a:t>
            </a:r>
            <a:r>
              <a:rPr lang="it-IT" dirty="0" err="1" smtClean="0"/>
              <a:t>greco-latina</a:t>
            </a:r>
            <a:r>
              <a:rPr lang="it-IT" dirty="0" smtClean="0"/>
              <a:t> e biblica, mutuata essenzialmente dal </a:t>
            </a:r>
            <a:r>
              <a:rPr lang="it-IT" i="1" dirty="0" smtClean="0"/>
              <a:t>Nuovo Testamento</a:t>
            </a:r>
            <a:r>
              <a:rPr lang="it-IT" dirty="0" smtClean="0"/>
              <a:t>, dalle </a:t>
            </a:r>
            <a:r>
              <a:rPr lang="it-IT" i="1" dirty="0" smtClean="0"/>
              <a:t>Lettere</a:t>
            </a:r>
            <a:r>
              <a:rPr lang="it-IT" dirty="0" smtClean="0"/>
              <a:t> di Paolo, dal </a:t>
            </a:r>
            <a:r>
              <a:rPr lang="it-IT" i="1" dirty="0" smtClean="0"/>
              <a:t>platonismo</a:t>
            </a:r>
            <a:r>
              <a:rPr lang="it-IT" dirty="0" smtClean="0"/>
              <a:t>, per il tramite di s. Agostino e di s. Anselmo, e dall’</a:t>
            </a:r>
            <a:r>
              <a:rPr lang="it-IT" i="1" dirty="0" smtClean="0"/>
              <a:t>aristotelismo</a:t>
            </a:r>
            <a:r>
              <a:rPr lang="it-IT" dirty="0" smtClean="0"/>
              <a:t>, soprattutto con s. Tommaso d’Aquino. </a:t>
            </a:r>
          </a:p>
          <a:p>
            <a:r>
              <a:rPr lang="it-IT" dirty="0" smtClean="0"/>
              <a:t>Soprattutto Agostino e Tommaso sono considerati i fondatori dell’antropologia cristiana, che si caratterizza come sintesi delle due grandi tradizioni.</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Bibliografia essenziale sul “</a:t>
            </a:r>
            <a:r>
              <a:rPr lang="it-IT" b="1" i="1" dirty="0" smtClean="0"/>
              <a:t>sacro</a:t>
            </a:r>
            <a:r>
              <a:rPr lang="it-IT" b="1" dirty="0" smtClean="0"/>
              <a:t>” </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All’interno della questione del Sacro, si propone una ipotesi di lettura della </a:t>
            </a:r>
            <a:r>
              <a:rPr lang="it-IT" b="1" dirty="0" smtClean="0"/>
              <a:t>fenomenologia del Sacro</a:t>
            </a:r>
            <a:r>
              <a:rPr lang="it-IT" dirty="0" smtClean="0"/>
              <a:t>, nel senso del “</a:t>
            </a:r>
            <a:r>
              <a:rPr lang="it-IT" i="1" dirty="0" smtClean="0"/>
              <a:t>come il Sacro appare</a:t>
            </a:r>
            <a:r>
              <a:rPr lang="it-IT" dirty="0" smtClean="0"/>
              <a:t>” </a:t>
            </a:r>
            <a:r>
              <a:rPr lang="it-IT" i="1" dirty="0" smtClean="0"/>
              <a:t>e si configura</a:t>
            </a:r>
            <a:r>
              <a:rPr lang="it-IT" dirty="0" smtClean="0"/>
              <a:t>, in particolare nelle riflessioni e ricerche di Rudolf Otto. </a:t>
            </a:r>
          </a:p>
          <a:p>
            <a:r>
              <a:rPr lang="it-IT" dirty="0" smtClean="0"/>
              <a:t>Ci riferiremo innanzitutto al volume di R. Otto </a:t>
            </a:r>
            <a:r>
              <a:rPr lang="it-IT" i="1" dirty="0" smtClean="0"/>
              <a:t>Il sacro. L’irrazionale nell’idea del divino, e la sua relazione al razionale,</a:t>
            </a:r>
            <a:r>
              <a:rPr lang="it-IT" dirty="0" smtClean="0"/>
              <a:t> [</a:t>
            </a:r>
            <a:r>
              <a:rPr lang="it-IT" i="1" dirty="0" err="1" smtClean="0"/>
              <a:t>Das</a:t>
            </a:r>
            <a:r>
              <a:rPr lang="it-IT" i="1" dirty="0" smtClean="0"/>
              <a:t> </a:t>
            </a:r>
            <a:r>
              <a:rPr lang="it-IT" i="1" dirty="0" err="1" smtClean="0"/>
              <a:t>Heilige</a:t>
            </a:r>
            <a:r>
              <a:rPr lang="it-IT" i="1" dirty="0" smtClean="0"/>
              <a:t>. </a:t>
            </a:r>
            <a:r>
              <a:rPr lang="de-DE" i="1" dirty="0" smtClean="0"/>
              <a:t>Über das </a:t>
            </a:r>
            <a:r>
              <a:rPr lang="de-DE" i="1" dirty="0" err="1" smtClean="0"/>
              <a:t>Irrazionale</a:t>
            </a:r>
            <a:r>
              <a:rPr lang="de-DE" i="1" dirty="0" smtClean="0"/>
              <a:t> in der Idee des </a:t>
            </a:r>
            <a:r>
              <a:rPr lang="de-DE" i="1" dirty="0" err="1" smtClean="0"/>
              <a:t>Gottlichen</a:t>
            </a:r>
            <a:r>
              <a:rPr lang="de-DE" i="1" dirty="0" smtClean="0"/>
              <a:t> und sein </a:t>
            </a:r>
            <a:r>
              <a:rPr lang="de-DE" i="1" dirty="0" err="1" smtClean="0"/>
              <a:t>Verhaltnis</a:t>
            </a:r>
            <a:r>
              <a:rPr lang="de-DE" i="1" dirty="0" smtClean="0"/>
              <a:t> zum </a:t>
            </a:r>
            <a:r>
              <a:rPr lang="de-DE" i="1" dirty="0" err="1" smtClean="0"/>
              <a:t>Razionalem</a:t>
            </a:r>
            <a:r>
              <a:rPr lang="de-DE" i="1" dirty="0" smtClean="0"/>
              <a:t>, </a:t>
            </a:r>
            <a:r>
              <a:rPr lang="de-DE" dirty="0" smtClean="0"/>
              <a:t>Breslau 1917, II </a:t>
            </a:r>
            <a:r>
              <a:rPr lang="de-DE" dirty="0" err="1" smtClean="0"/>
              <a:t>ed</a:t>
            </a:r>
            <a:r>
              <a:rPr lang="de-DE" dirty="0" smtClean="0"/>
              <a:t>. </a:t>
            </a:r>
            <a:r>
              <a:rPr lang="de-DE" dirty="0" err="1" smtClean="0"/>
              <a:t>rivista</a:t>
            </a:r>
            <a:r>
              <a:rPr lang="de-DE" dirty="0" smtClean="0"/>
              <a:t> </a:t>
            </a:r>
            <a:r>
              <a:rPr lang="de-DE" dirty="0" err="1" smtClean="0"/>
              <a:t>dall’autore</a:t>
            </a:r>
            <a:r>
              <a:rPr lang="de-DE" dirty="0" smtClean="0"/>
              <a:t> </a:t>
            </a:r>
            <a:r>
              <a:rPr lang="de-DE" dirty="0" err="1" smtClean="0"/>
              <a:t>nel</a:t>
            </a:r>
            <a:r>
              <a:rPr lang="de-DE" dirty="0" smtClean="0"/>
              <a:t> 1936], trad. it. di Ernesto </a:t>
            </a:r>
            <a:r>
              <a:rPr lang="de-DE" dirty="0" err="1" smtClean="0"/>
              <a:t>Bonaiuti</a:t>
            </a:r>
            <a:r>
              <a:rPr lang="de-DE" dirty="0" smtClean="0"/>
              <a:t>, </a:t>
            </a:r>
            <a:r>
              <a:rPr lang="de-DE" dirty="0" err="1" smtClean="0"/>
              <a:t>ed</a:t>
            </a:r>
            <a:r>
              <a:rPr lang="de-DE" dirty="0" smtClean="0"/>
              <a:t>. </a:t>
            </a:r>
            <a:r>
              <a:rPr lang="de-DE" dirty="0" err="1" smtClean="0"/>
              <a:t>Zanichelli</a:t>
            </a:r>
            <a:r>
              <a:rPr lang="de-DE" dirty="0" smtClean="0"/>
              <a:t>, Bologna 1926, </a:t>
            </a:r>
            <a:r>
              <a:rPr lang="de-DE" dirty="0" err="1" smtClean="0"/>
              <a:t>Feltrinelli</a:t>
            </a:r>
            <a:r>
              <a:rPr lang="de-DE" dirty="0" smtClean="0"/>
              <a:t>, Milano 1966 e 1984.</a:t>
            </a:r>
            <a:endParaRPr lang="it-IT" dirty="0" smtClean="0"/>
          </a:p>
          <a:p>
            <a:r>
              <a:rPr lang="it-IT" dirty="0" smtClean="0"/>
              <a:t>Per concentrare l’attenzione sulla fenomenologia, saranno presi in considerazione, in particolare i capp. I – </a:t>
            </a:r>
            <a:r>
              <a:rPr lang="it-IT" dirty="0" err="1" smtClean="0"/>
              <a:t>VII</a:t>
            </a:r>
            <a:r>
              <a:rPr lang="it-IT" dirty="0" smtClean="0"/>
              <a:t> e </a:t>
            </a:r>
            <a:r>
              <a:rPr lang="it-IT" dirty="0" err="1" smtClean="0"/>
              <a:t>XX</a:t>
            </a:r>
            <a:r>
              <a:rPr lang="it-IT" dirty="0" smtClean="0"/>
              <a:t>.</a:t>
            </a:r>
          </a:p>
          <a:p>
            <a:r>
              <a:rPr lang="it-IT" dirty="0" smtClean="0"/>
              <a:t>A latere sarà fornita una bibliografia completa su tutti i temi qui trattati.</a:t>
            </a:r>
          </a:p>
          <a:p>
            <a:pPr>
              <a:buNone/>
            </a:pPr>
            <a:endParaRPr lang="it-IT"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La </a:t>
            </a:r>
            <a:r>
              <a:rPr lang="it-IT" sz="3600" b="1" i="1" dirty="0" smtClean="0"/>
              <a:t>fenomenologia</a:t>
            </a:r>
            <a:r>
              <a:rPr lang="it-IT" sz="3600" b="1" dirty="0" smtClean="0"/>
              <a:t> e il </a:t>
            </a:r>
            <a:r>
              <a:rPr lang="it-IT" sz="3600" b="1" i="1" dirty="0" smtClean="0"/>
              <a:t>trascendentalismo</a:t>
            </a:r>
            <a:endParaRPr lang="it-IT" sz="3600" b="1" i="1" dirty="0"/>
          </a:p>
        </p:txBody>
      </p:sp>
      <p:sp>
        <p:nvSpPr>
          <p:cNvPr id="3" name="Segnaposto contenuto 2"/>
          <p:cNvSpPr>
            <a:spLocks noGrp="1"/>
          </p:cNvSpPr>
          <p:nvPr>
            <p:ph idx="1"/>
          </p:nvPr>
        </p:nvSpPr>
        <p:spPr/>
        <p:txBody>
          <a:bodyPr>
            <a:normAutofit fontScale="92500"/>
          </a:bodyPr>
          <a:lstStyle/>
          <a:p>
            <a:r>
              <a:rPr lang="it-IT" dirty="0" smtClean="0"/>
              <a:t>Per comprendere l’antropologia cristiana, a parer mio, occorrono due approcci: a) quello </a:t>
            </a:r>
            <a:r>
              <a:rPr lang="it-IT" i="1" dirty="0" smtClean="0"/>
              <a:t>fenomenologico</a:t>
            </a:r>
            <a:r>
              <a:rPr lang="it-IT" dirty="0" smtClean="0"/>
              <a:t> e b) quello </a:t>
            </a:r>
            <a:r>
              <a:rPr lang="it-IT" i="1" dirty="0" smtClean="0"/>
              <a:t>trascendentale</a:t>
            </a:r>
            <a:r>
              <a:rPr lang="it-IT" dirty="0" smtClean="0"/>
              <a:t>.  </a:t>
            </a:r>
          </a:p>
          <a:p>
            <a:r>
              <a:rPr lang="it-IT" dirty="0" smtClean="0"/>
              <a:t>Ambedue le visuali sono richieste, perché la prima cerca di </a:t>
            </a:r>
            <a:r>
              <a:rPr lang="it-IT" i="1" dirty="0" smtClean="0"/>
              <a:t>raccogliere i dati </a:t>
            </a:r>
            <a:r>
              <a:rPr lang="it-IT" dirty="0" smtClean="0"/>
              <a:t>del comportamento e dell’agire umano, la seconda cerca di </a:t>
            </a:r>
            <a:r>
              <a:rPr lang="it-IT" i="1" dirty="0" smtClean="0"/>
              <a:t>fornire delle spiegazioni </a:t>
            </a:r>
            <a:r>
              <a:rPr lang="it-IT" dirty="0" smtClean="0"/>
              <a:t>che hanno a che fare con una visione essenzialmente teleologica del cristianesimo stesso, e quindi della vita delle persone.</a:t>
            </a:r>
          </a:p>
          <a:p>
            <a:r>
              <a:rPr lang="it-IT" dirty="0" smtClean="0"/>
              <a:t>Occorre, però, prima partire da due nozioni sinottiche: a) la </a:t>
            </a:r>
            <a:r>
              <a:rPr lang="it-IT" i="1" dirty="0" smtClean="0"/>
              <a:t>struttura della persona </a:t>
            </a:r>
            <a:r>
              <a:rPr lang="it-IT" dirty="0" smtClean="0"/>
              <a:t>e, b) la </a:t>
            </a:r>
            <a:r>
              <a:rPr lang="it-IT" i="1" dirty="0" smtClean="0"/>
              <a:t>struttura della personalità</a:t>
            </a:r>
            <a:r>
              <a:rPr lang="it-IT" dirty="0" smtClean="0"/>
              <a:t>.</a:t>
            </a:r>
            <a:endParaRPr lang="it-IT"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struttura della persona</a:t>
            </a:r>
            <a:endParaRPr lang="it-IT" b="1" i="1" dirty="0"/>
          </a:p>
        </p:txBody>
      </p:sp>
      <p:sp>
        <p:nvSpPr>
          <p:cNvPr id="3" name="Segnaposto contenuto 2"/>
          <p:cNvSpPr>
            <a:spLocks noGrp="1"/>
          </p:cNvSpPr>
          <p:nvPr>
            <p:ph idx="1"/>
          </p:nvPr>
        </p:nvSpPr>
        <p:spPr/>
        <p:txBody>
          <a:bodyPr/>
          <a:lstStyle/>
          <a:p>
            <a:r>
              <a:rPr lang="it-IT" b="1" dirty="0" smtClean="0"/>
              <a:t>Fisicità</a:t>
            </a:r>
            <a:r>
              <a:rPr lang="it-IT" dirty="0" smtClean="0"/>
              <a:t> (interfecondità)</a:t>
            </a:r>
          </a:p>
          <a:p>
            <a:r>
              <a:rPr lang="it-IT" b="1" dirty="0" smtClean="0"/>
              <a:t>Psichismo</a:t>
            </a:r>
            <a:r>
              <a:rPr lang="it-IT" dirty="0" smtClean="0"/>
              <a:t> (organismo psichico, passioni, emozioni, etc.)</a:t>
            </a:r>
          </a:p>
          <a:p>
            <a:r>
              <a:rPr lang="it-IT" b="1" dirty="0" smtClean="0"/>
              <a:t>Spiritualità</a:t>
            </a:r>
            <a:r>
              <a:rPr lang="it-IT" dirty="0" smtClean="0"/>
              <a:t> (senso del sacro, religiosità, fedi, etc.)</a:t>
            </a:r>
          </a:p>
          <a:p>
            <a:endParaRPr lang="it-IT" dirty="0" smtClean="0"/>
          </a:p>
          <a:p>
            <a:pPr>
              <a:buNone/>
            </a:pPr>
            <a:r>
              <a:rPr lang="it-IT" dirty="0" smtClean="0"/>
              <a:t>Questa suddivisione permette di dare ragione del </a:t>
            </a:r>
            <a:r>
              <a:rPr lang="it-IT" b="1" dirty="0" smtClean="0"/>
              <a:t>principio di uguaglianza </a:t>
            </a:r>
            <a:r>
              <a:rPr lang="it-IT" dirty="0" smtClean="0"/>
              <a:t>tra tutti gli uomini, poiché a ogni latitudine, tempo e in ogni cultura l’uomo “</a:t>
            </a:r>
            <a:r>
              <a:rPr lang="it-IT" i="1" dirty="0" smtClean="0"/>
              <a:t>è fatto così</a:t>
            </a:r>
            <a:r>
              <a:rPr lang="it-IT" dirty="0" smtClean="0"/>
              <a:t>”. </a:t>
            </a:r>
          </a:p>
          <a:p>
            <a:pPr>
              <a:buNone/>
            </a:pP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 e dunque</a:t>
            </a:r>
            <a:endParaRPr lang="it-IT" b="1" dirty="0"/>
          </a:p>
        </p:txBody>
      </p:sp>
      <p:sp>
        <p:nvSpPr>
          <p:cNvPr id="3" name="Segnaposto contenuto 2"/>
          <p:cNvSpPr>
            <a:spLocks noGrp="1"/>
          </p:cNvSpPr>
          <p:nvPr>
            <p:ph idx="1"/>
          </p:nvPr>
        </p:nvSpPr>
        <p:spPr/>
        <p:txBody>
          <a:bodyPr/>
          <a:lstStyle/>
          <a:p>
            <a:r>
              <a:rPr lang="it-IT" b="1" dirty="0" smtClean="0"/>
              <a:t>Questa tabella dimostra con evidenza l’uguaglianza strutturale</a:t>
            </a:r>
            <a:r>
              <a:rPr lang="it-IT" dirty="0" smtClean="0"/>
              <a:t>, che la Scrittura dice fatta a “</a:t>
            </a:r>
            <a:r>
              <a:rPr lang="it-IT" i="1" dirty="0" err="1" smtClean="0"/>
              <a:t>tzelèm</a:t>
            </a:r>
            <a:r>
              <a:rPr lang="it-IT" i="1" dirty="0" smtClean="0"/>
              <a:t> - </a:t>
            </a:r>
            <a:r>
              <a:rPr lang="it-IT" i="1" dirty="0" err="1" smtClean="0"/>
              <a:t>demùt</a:t>
            </a:r>
            <a:r>
              <a:rPr lang="it-IT" dirty="0" smtClean="0"/>
              <a:t>”, cioè a </a:t>
            </a:r>
            <a:r>
              <a:rPr lang="it-IT" i="1" dirty="0" smtClean="0"/>
              <a:t>immagine</a:t>
            </a:r>
            <a:r>
              <a:rPr lang="it-IT" dirty="0" smtClean="0"/>
              <a:t> e </a:t>
            </a:r>
            <a:r>
              <a:rPr lang="it-IT" i="1" dirty="0" smtClean="0"/>
              <a:t>somiglianza</a:t>
            </a:r>
            <a:r>
              <a:rPr lang="it-IT" dirty="0" smtClean="0"/>
              <a:t> di Dio [</a:t>
            </a:r>
            <a:r>
              <a:rPr lang="it-IT" i="1" dirty="0" err="1" smtClean="0"/>
              <a:t>Gen</a:t>
            </a:r>
            <a:r>
              <a:rPr lang="it-IT" i="1" dirty="0" smtClean="0"/>
              <a:t> 1, 27</a:t>
            </a:r>
            <a:r>
              <a:rPr lang="it-IT" dirty="0" smtClean="0"/>
              <a:t>], dice dunque </a:t>
            </a:r>
            <a:r>
              <a:rPr lang="it-IT" b="1" i="1" dirty="0" smtClean="0"/>
              <a:t>pari dignità </a:t>
            </a:r>
            <a:r>
              <a:rPr lang="it-IT" dirty="0" smtClean="0"/>
              <a:t>tra tutti gli uomini, e </a:t>
            </a:r>
            <a:r>
              <a:rPr lang="it-IT" i="1" dirty="0" smtClean="0"/>
              <a:t>pari</a:t>
            </a:r>
            <a:r>
              <a:rPr lang="it-IT" dirty="0" smtClean="0"/>
              <a:t> </a:t>
            </a:r>
            <a:r>
              <a:rPr lang="it-IT" i="1" dirty="0" smtClean="0"/>
              <a:t>valore ontologico</a:t>
            </a:r>
            <a:r>
              <a:rPr lang="it-IT" dirty="0" smtClean="0"/>
              <a:t>, cioè relativo all’</a:t>
            </a:r>
            <a:r>
              <a:rPr lang="it-IT" b="1" dirty="0" smtClean="0"/>
              <a:t>Essere</a:t>
            </a:r>
            <a:r>
              <a:rPr lang="it-IT" dirty="0" smtClean="0"/>
              <a:t> …</a:t>
            </a:r>
          </a:p>
          <a:p>
            <a:pPr>
              <a:buNone/>
            </a:pPr>
            <a:endParaRPr lang="it-IT" dirty="0" smtClean="0"/>
          </a:p>
          <a:p>
            <a:r>
              <a:rPr lang="it-IT" dirty="0" smtClean="0"/>
              <a:t>… e come peraltro confermano le epistemologie scientifiche contemporanee.</a:t>
            </a:r>
          </a:p>
          <a:p>
            <a:pPr>
              <a:buNone/>
            </a:pPr>
            <a:endParaRPr lang="it-IT"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struttura della personalità</a:t>
            </a:r>
            <a:endParaRPr lang="it-IT" b="1" i="1" dirty="0"/>
          </a:p>
        </p:txBody>
      </p:sp>
      <p:sp>
        <p:nvSpPr>
          <p:cNvPr id="3" name="Segnaposto contenuto 2"/>
          <p:cNvSpPr>
            <a:spLocks noGrp="1"/>
          </p:cNvSpPr>
          <p:nvPr>
            <p:ph idx="1"/>
          </p:nvPr>
        </p:nvSpPr>
        <p:spPr/>
        <p:txBody>
          <a:bodyPr>
            <a:normAutofit lnSpcReduction="10000"/>
          </a:bodyPr>
          <a:lstStyle/>
          <a:p>
            <a:r>
              <a:rPr lang="it-IT" b="1" dirty="0" smtClean="0"/>
              <a:t>Genetica</a:t>
            </a:r>
            <a:r>
              <a:rPr lang="it-IT" dirty="0" smtClean="0"/>
              <a:t> (cromosomica e mitocondriale)</a:t>
            </a:r>
          </a:p>
          <a:p>
            <a:r>
              <a:rPr lang="it-IT" b="1" dirty="0" smtClean="0"/>
              <a:t>Ambiente</a:t>
            </a:r>
            <a:r>
              <a:rPr lang="it-IT" dirty="0" smtClean="0"/>
              <a:t> (familiare, sociale, culturale)</a:t>
            </a:r>
          </a:p>
          <a:p>
            <a:r>
              <a:rPr lang="it-IT" b="1" dirty="0" smtClean="0"/>
              <a:t>Educazione</a:t>
            </a:r>
            <a:r>
              <a:rPr lang="it-IT" dirty="0" smtClean="0">
                <a:solidFill>
                  <a:srgbClr val="FF0000"/>
                </a:solidFill>
              </a:rPr>
              <a:t> </a:t>
            </a:r>
            <a:r>
              <a:rPr lang="it-IT" dirty="0" smtClean="0"/>
              <a:t>(formazione, crescita della dimensione  psicologico - affettiva, etc.).</a:t>
            </a:r>
          </a:p>
          <a:p>
            <a:pPr>
              <a:buNone/>
            </a:pPr>
            <a:r>
              <a:rPr lang="it-IT" b="1" dirty="0" smtClean="0"/>
              <a:t> </a:t>
            </a:r>
          </a:p>
          <a:p>
            <a:pPr>
              <a:buNone/>
            </a:pPr>
            <a:r>
              <a:rPr lang="it-IT" dirty="0" smtClean="0"/>
              <a:t>Quest’</a:t>
            </a:r>
            <a:r>
              <a:rPr lang="it-IT" b="1" dirty="0" smtClean="0"/>
              <a:t>altra struttura, </a:t>
            </a:r>
            <a:r>
              <a:rPr lang="it-IT" dirty="0" smtClean="0"/>
              <a:t>dimensione, punto di approccio, dice </a:t>
            </a:r>
            <a:r>
              <a:rPr lang="it-IT" b="1" dirty="0" smtClean="0"/>
              <a:t>l’irriducibile differenza di ciascuno rispetto a ciascun altro</a:t>
            </a:r>
            <a:r>
              <a:rPr lang="it-IT" dirty="0" smtClean="0"/>
              <a:t>, perfino nei gemelli monozigoti, spiegando così la plausibilità razionale  e morale di ruoli, funzioni, carriere, vite diverse, ma tutte improntate dalla </a:t>
            </a:r>
            <a:r>
              <a:rPr lang="it-IT" b="1" dirty="0" smtClean="0"/>
              <a:t>medesima dignità del valore.</a:t>
            </a:r>
          </a:p>
          <a:p>
            <a:endParaRPr lang="it-IT" dirty="0" smtClean="0"/>
          </a:p>
          <a:p>
            <a:endParaRPr lang="it-IT" dirty="0" smtClean="0"/>
          </a:p>
          <a:p>
            <a:endParaRPr lang="it-IT" dirty="0" smtClean="0"/>
          </a:p>
          <a:p>
            <a:endParaRPr lang="it-IT" dirty="0" smtClean="0"/>
          </a:p>
          <a:p>
            <a:pPr>
              <a:buNone/>
            </a:pPr>
            <a:endParaRPr lang="it-IT" dirty="0" smtClean="0"/>
          </a:p>
          <a:p>
            <a:pPr>
              <a:buNone/>
            </a:pP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Due stati d’animo</a:t>
            </a:r>
            <a:endParaRPr lang="it-IT" b="1" dirty="0"/>
          </a:p>
        </p:txBody>
      </p:sp>
      <p:sp>
        <p:nvSpPr>
          <p:cNvPr id="3" name="Segnaposto contenuto 2"/>
          <p:cNvSpPr>
            <a:spLocks noGrp="1"/>
          </p:cNvSpPr>
          <p:nvPr>
            <p:ph idx="1"/>
          </p:nvPr>
        </p:nvSpPr>
        <p:spPr/>
        <p:txBody>
          <a:bodyPr>
            <a:normAutofit fontScale="92500"/>
          </a:bodyPr>
          <a:lstStyle/>
          <a:p>
            <a:r>
              <a:rPr lang="it-IT" dirty="0" smtClean="0"/>
              <a:t>… entrambi da evitare per capire l’antropologia cristiana: a) di quello di chi non vuole ammettere che l’uomo sia sostanzialmente diverso dagli [altri?] animali e che, perciò, rifiuta di riconoscere che l’uomo costituisca un problema metafisico autentico; b) di chi troppo facilmente accetta l’esistenza di un elemento metafisico nell’uomo, come se la sua esistenza fosse immediatamente evidente …</a:t>
            </a:r>
          </a:p>
          <a:p>
            <a:r>
              <a:rPr lang="it-IT" dirty="0" smtClean="0"/>
              <a:t>Occorre dunque un atteggiamento equilibrato, sola condizione per una corretta ricerca di carattere filosofico.  </a:t>
            </a:r>
          </a:p>
          <a:p>
            <a:r>
              <a:rPr lang="it-IT" dirty="0" smtClean="0"/>
              <a:t>Il modo migliore di approcciare questo argomento è forse applicare una specie di </a:t>
            </a:r>
            <a:r>
              <a:rPr lang="it-IT" i="1" dirty="0" err="1" smtClean="0"/>
              <a:t>epoché</a:t>
            </a:r>
            <a:r>
              <a:rPr lang="it-IT" dirty="0" smtClean="0"/>
              <a:t> di stampo </a:t>
            </a:r>
            <a:r>
              <a:rPr lang="it-IT" dirty="0" err="1" smtClean="0"/>
              <a:t>husserliano</a:t>
            </a:r>
            <a:r>
              <a:rPr lang="it-IT" dirty="0" smtClean="0"/>
              <a:t>.</a:t>
            </a:r>
            <a:endParaRPr lang="it-IT"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dimensione </a:t>
            </a:r>
            <a:r>
              <a:rPr lang="it-IT" b="1" i="1" dirty="0" smtClean="0"/>
              <a:t>corporea </a:t>
            </a:r>
            <a:r>
              <a:rPr lang="it-IT" b="1" dirty="0" smtClean="0"/>
              <a:t>e</a:t>
            </a:r>
            <a:r>
              <a:rPr lang="it-IT" b="1" i="1" dirty="0" smtClean="0"/>
              <a:t> psichica</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È indubbio che l’uomo possiede delle caratteristiche </a:t>
            </a:r>
            <a:r>
              <a:rPr lang="it-IT" i="1" dirty="0" smtClean="0"/>
              <a:t>fisiche</a:t>
            </a:r>
            <a:r>
              <a:rPr lang="it-IT" dirty="0" smtClean="0"/>
              <a:t> e </a:t>
            </a:r>
            <a:r>
              <a:rPr lang="it-IT" i="1" dirty="0" smtClean="0"/>
              <a:t>psichiche</a:t>
            </a:r>
            <a:r>
              <a:rPr lang="it-IT" dirty="0" smtClean="0"/>
              <a:t> date, e aggiungiamo pure, dopo il nostro preludio sul tema del </a:t>
            </a:r>
            <a:r>
              <a:rPr lang="it-IT" i="1" dirty="0" smtClean="0"/>
              <a:t>sacro</a:t>
            </a:r>
            <a:r>
              <a:rPr lang="it-IT" dirty="0" smtClean="0"/>
              <a:t>, anche </a:t>
            </a:r>
            <a:r>
              <a:rPr lang="it-IT" i="1" dirty="0" smtClean="0"/>
              <a:t>spirituali</a:t>
            </a:r>
            <a:r>
              <a:rPr lang="it-IT" dirty="0" smtClean="0"/>
              <a:t>.</a:t>
            </a:r>
          </a:p>
          <a:p>
            <a:r>
              <a:rPr lang="it-IT" dirty="0" smtClean="0"/>
              <a:t>Con il corpo e la psiche l’uomo si nutre, si riproduce, apprende, comunica, si diverte, diventa … socievole, e perciò il corpo ha una funzione che potremmo dire </a:t>
            </a:r>
            <a:r>
              <a:rPr lang="it-IT" i="1" dirty="0" err="1" smtClean="0"/>
              <a:t>mondanizzante</a:t>
            </a:r>
            <a:r>
              <a:rPr lang="it-IT" dirty="0" smtClean="0"/>
              <a:t>, ma ha anche una funzione </a:t>
            </a:r>
            <a:r>
              <a:rPr lang="it-IT" i="1" dirty="0" smtClean="0"/>
              <a:t>epistemologica</a:t>
            </a:r>
            <a:r>
              <a:rPr lang="it-IT" dirty="0" smtClean="0"/>
              <a:t>, conoscitiva; sviluppa una funzione </a:t>
            </a:r>
            <a:r>
              <a:rPr lang="it-IT" i="1" dirty="0" smtClean="0"/>
              <a:t>economica</a:t>
            </a:r>
            <a:r>
              <a:rPr lang="it-IT" dirty="0" smtClean="0"/>
              <a:t>, di possesso;  perfino una funzione </a:t>
            </a:r>
            <a:r>
              <a:rPr lang="it-IT" i="1" dirty="0" smtClean="0"/>
              <a:t>ascetica</a:t>
            </a:r>
            <a:endParaRPr lang="it-IT" dirty="0" smtClean="0"/>
          </a:p>
          <a:p>
            <a:r>
              <a:rPr lang="it-IT" dirty="0" smtClean="0"/>
              <a:t>… il corpo/psiche diventa quindi una sorta di </a:t>
            </a:r>
            <a:r>
              <a:rPr lang="it-IT" i="1" dirty="0" smtClean="0"/>
              <a:t>epifania dello spirito</a:t>
            </a:r>
            <a:r>
              <a:rPr lang="it-IT" dirty="0" smtClean="0"/>
              <a:t> …</a:t>
            </a:r>
            <a:endParaRPr lang="it-IT"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vita </a:t>
            </a:r>
            <a:r>
              <a:rPr lang="it-IT" b="1" i="1" dirty="0" smtClean="0"/>
              <a:t>umana</a:t>
            </a:r>
            <a:endParaRPr lang="it-IT" b="1" i="1" dirty="0"/>
          </a:p>
        </p:txBody>
      </p:sp>
      <p:sp>
        <p:nvSpPr>
          <p:cNvPr id="3" name="Segnaposto contenuto 2"/>
          <p:cNvSpPr>
            <a:spLocks noGrp="1"/>
          </p:cNvSpPr>
          <p:nvPr>
            <p:ph idx="1"/>
          </p:nvPr>
        </p:nvSpPr>
        <p:spPr/>
        <p:txBody>
          <a:bodyPr>
            <a:normAutofit fontScale="92500" lnSpcReduction="10000"/>
          </a:bodyPr>
          <a:lstStyle/>
          <a:p>
            <a:r>
              <a:rPr lang="it-IT" i="1" dirty="0" smtClean="0"/>
              <a:t>La vita non è una macchina </a:t>
            </a:r>
            <a:r>
              <a:rPr lang="it-IT" dirty="0" smtClean="0"/>
              <a:t>progettata e costruita secondo schemi complicati, ma alla fine spiegabili e comprensibili nella loro totalità; la vita possiede le caratteristiche della complessità, e quindi di una possibilità di comprensione sempre limitata e sempre in divenire: basti pensare ai progressi della ricerca biologica e medica, che non conoscono soste e rinviano sempre ad ulteriori traguardi di conoscenza …</a:t>
            </a:r>
          </a:p>
          <a:p>
            <a:r>
              <a:rPr lang="it-IT" dirty="0" smtClean="0"/>
              <a:t>La </a:t>
            </a:r>
            <a:r>
              <a:rPr lang="it-IT" i="1" dirty="0" smtClean="0"/>
              <a:t>vita</a:t>
            </a:r>
            <a:r>
              <a:rPr lang="it-IT" dirty="0" smtClean="0"/>
              <a:t> è dunque qualcosa di diverso dalla concezione meccanicistica, è </a:t>
            </a:r>
            <a:r>
              <a:rPr lang="it-IT" i="1" dirty="0" smtClean="0"/>
              <a:t>flusso</a:t>
            </a:r>
            <a:r>
              <a:rPr lang="it-IT" dirty="0" smtClean="0"/>
              <a:t>, è </a:t>
            </a:r>
            <a:r>
              <a:rPr lang="it-IT" i="1" dirty="0" smtClean="0"/>
              <a:t>impeto</a:t>
            </a:r>
            <a:r>
              <a:rPr lang="it-IT" dirty="0" smtClean="0"/>
              <a:t>, è </a:t>
            </a:r>
            <a:r>
              <a:rPr lang="it-IT" i="1" dirty="0" smtClean="0"/>
              <a:t>tendenza</a:t>
            </a:r>
            <a:r>
              <a:rPr lang="it-IT" dirty="0" smtClean="0"/>
              <a:t>, è </a:t>
            </a:r>
            <a:r>
              <a:rPr lang="it-IT" i="1" dirty="0" smtClean="0"/>
              <a:t>eros</a:t>
            </a:r>
            <a:r>
              <a:rPr lang="it-IT" dirty="0" smtClean="0"/>
              <a:t> … è  </a:t>
            </a:r>
            <a:r>
              <a:rPr lang="it-IT" i="1" dirty="0" smtClean="0"/>
              <a:t>movimento immanente </a:t>
            </a:r>
            <a:r>
              <a:rPr lang="it-IT" dirty="0" smtClean="0"/>
              <a:t>… è </a:t>
            </a:r>
            <a:r>
              <a:rPr lang="it-IT" b="1" dirty="0" smtClean="0"/>
              <a:t>finalità</a:t>
            </a:r>
            <a:r>
              <a:rPr lang="it-IT" dirty="0" smtClean="0"/>
              <a:t>. E qui siamo in uno dei punti caratterizzanti dell’antropologia cristiana.</a:t>
            </a:r>
            <a:endParaRPr lang="it-IT"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conoscenza</a:t>
            </a:r>
            <a:endParaRPr lang="it-IT" b="1" i="1" dirty="0"/>
          </a:p>
        </p:txBody>
      </p:sp>
      <p:sp>
        <p:nvSpPr>
          <p:cNvPr id="3" name="Segnaposto contenuto 2"/>
          <p:cNvSpPr>
            <a:spLocks noGrp="1"/>
          </p:cNvSpPr>
          <p:nvPr>
            <p:ph idx="1"/>
          </p:nvPr>
        </p:nvSpPr>
        <p:spPr/>
        <p:txBody>
          <a:bodyPr/>
          <a:lstStyle/>
          <a:p>
            <a:r>
              <a:rPr lang="it-IT" dirty="0" smtClean="0"/>
              <a:t>Sia la conoscenza </a:t>
            </a:r>
            <a:r>
              <a:rPr lang="it-IT" i="1" dirty="0" smtClean="0"/>
              <a:t>sensitiva</a:t>
            </a:r>
            <a:r>
              <a:rPr lang="it-IT" dirty="0" smtClean="0"/>
              <a:t>, sia quella </a:t>
            </a:r>
            <a:r>
              <a:rPr lang="it-IT" i="1" dirty="0" smtClean="0"/>
              <a:t>intellettiva</a:t>
            </a:r>
            <a:r>
              <a:rPr lang="it-IT" dirty="0" smtClean="0"/>
              <a:t> compongono il flusso della conoscenza che l’uomo sviluppa verso se stesso [</a:t>
            </a:r>
            <a:r>
              <a:rPr lang="it-IT" i="1" dirty="0" smtClean="0"/>
              <a:t>autoconoscenza</a:t>
            </a:r>
            <a:r>
              <a:rPr lang="it-IT" dirty="0" smtClean="0"/>
              <a:t>] e il mondo.</a:t>
            </a:r>
          </a:p>
          <a:p>
            <a:r>
              <a:rPr lang="it-IT" dirty="0" smtClean="0"/>
              <a:t>L’uomo, inoltre, possiede una conoscenza immaginativa e un’attività estetica. </a:t>
            </a:r>
          </a:p>
          <a:p>
            <a:r>
              <a:rPr lang="it-IT" dirty="0" smtClean="0"/>
              <a:t>La conoscenza possiede alcune caratteristiche fondamentali: a) il suo </a:t>
            </a:r>
            <a:r>
              <a:rPr lang="it-IT" i="1" dirty="0" smtClean="0"/>
              <a:t>rapporto</a:t>
            </a:r>
            <a:r>
              <a:rPr lang="it-IT" dirty="0" smtClean="0"/>
              <a:t> con il mondo [</a:t>
            </a:r>
            <a:r>
              <a:rPr lang="it-IT" i="1" dirty="0" err="1" smtClean="0"/>
              <a:t>Weltlichkeit</a:t>
            </a:r>
            <a:r>
              <a:rPr lang="it-IT" dirty="0" smtClean="0"/>
              <a:t>]; b) la </a:t>
            </a:r>
            <a:r>
              <a:rPr lang="it-IT" i="1" dirty="0" err="1" smtClean="0"/>
              <a:t>prospetticità</a:t>
            </a:r>
            <a:r>
              <a:rPr lang="it-IT" dirty="0" smtClean="0"/>
              <a:t> individuale  e personale [</a:t>
            </a:r>
            <a:r>
              <a:rPr lang="it-IT" i="1" dirty="0" smtClean="0"/>
              <a:t>soggettività</a:t>
            </a:r>
            <a:r>
              <a:rPr lang="it-IT" dirty="0" smtClean="0"/>
              <a:t>]; l’</a:t>
            </a:r>
            <a:r>
              <a:rPr lang="it-IT" i="1" dirty="0" smtClean="0"/>
              <a:t>intenzionalità</a:t>
            </a:r>
            <a:r>
              <a:rPr lang="it-IT" dirty="0" smtClean="0"/>
              <a:t>; la </a:t>
            </a:r>
            <a:r>
              <a:rPr lang="it-IT" i="1" dirty="0" smtClean="0"/>
              <a:t>storicità</a:t>
            </a:r>
            <a:r>
              <a:rPr lang="it-IT" dirty="0" smtClean="0"/>
              <a:t>.</a:t>
            </a:r>
            <a:endParaRPr lang="it-IT"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volontà</a:t>
            </a:r>
            <a:r>
              <a:rPr lang="it-IT" b="1" dirty="0" smtClean="0"/>
              <a:t> e la </a:t>
            </a:r>
            <a:r>
              <a:rPr lang="it-IT" b="1" i="1" dirty="0" smtClean="0"/>
              <a:t>libertà </a:t>
            </a:r>
            <a:endParaRPr lang="it-IT" b="1" i="1" dirty="0"/>
          </a:p>
        </p:txBody>
      </p:sp>
      <p:sp>
        <p:nvSpPr>
          <p:cNvPr id="3" name="Segnaposto contenuto 2"/>
          <p:cNvSpPr>
            <a:spLocks noGrp="1"/>
          </p:cNvSpPr>
          <p:nvPr>
            <p:ph idx="1"/>
          </p:nvPr>
        </p:nvSpPr>
        <p:spPr/>
        <p:txBody>
          <a:bodyPr>
            <a:normAutofit fontScale="92500"/>
          </a:bodyPr>
          <a:lstStyle/>
          <a:p>
            <a:r>
              <a:rPr lang="it-IT" dirty="0" smtClean="0"/>
              <a:t>Nella </a:t>
            </a:r>
            <a:r>
              <a:rPr lang="it-IT" i="1" dirty="0" smtClean="0"/>
              <a:t>tradizione</a:t>
            </a:r>
            <a:r>
              <a:rPr lang="it-IT" dirty="0" smtClean="0"/>
              <a:t> antropologica cristiana, la </a:t>
            </a:r>
            <a:r>
              <a:rPr lang="it-IT" b="1" i="1" dirty="0" smtClean="0"/>
              <a:t>volontà</a:t>
            </a:r>
            <a:r>
              <a:rPr lang="it-IT" dirty="0" smtClean="0"/>
              <a:t> è considerata, insieme con l’</a:t>
            </a:r>
            <a:r>
              <a:rPr lang="it-IT" b="1" i="1" dirty="0" smtClean="0"/>
              <a:t>intelletto</a:t>
            </a:r>
            <a:r>
              <a:rPr lang="it-IT" dirty="0" smtClean="0"/>
              <a:t> una delle due facoltà spirituali dell’uomo.</a:t>
            </a:r>
          </a:p>
          <a:p>
            <a:r>
              <a:rPr lang="it-IT" dirty="0" smtClean="0"/>
              <a:t>Essa è costitutiva dell’essere umano, e lo rende capace di scelte libere, sempre nella misura della relatività esistenziale.</a:t>
            </a:r>
          </a:p>
          <a:p>
            <a:r>
              <a:rPr lang="it-IT" dirty="0" smtClean="0"/>
              <a:t>È declinata in modo diverso in ambito </a:t>
            </a:r>
            <a:r>
              <a:rPr lang="it-IT" i="1" dirty="0" smtClean="0"/>
              <a:t>cattolico/ortodosso</a:t>
            </a:r>
            <a:r>
              <a:rPr lang="it-IT" dirty="0" smtClean="0"/>
              <a:t> e in ambito </a:t>
            </a:r>
            <a:r>
              <a:rPr lang="it-IT" i="1" dirty="0" smtClean="0"/>
              <a:t>riformato</a:t>
            </a:r>
            <a:r>
              <a:rPr lang="it-IT" dirty="0" smtClean="0"/>
              <a:t>, dove viene considerata maggiormente condizionata da Dio stesso: nel luteranesimo, in particolare, vige la credenza in elementi molto forti di </a:t>
            </a:r>
            <a:r>
              <a:rPr lang="it-IT" i="1" dirty="0" smtClean="0"/>
              <a:t>pre-destinazione delle anime </a:t>
            </a:r>
            <a:r>
              <a:rPr lang="it-IT" dirty="0" smtClean="0"/>
              <a:t>[derivante dal “primo” Agostino].</a:t>
            </a:r>
            <a:endParaRPr lang="it-IT"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 limiti della </a:t>
            </a:r>
            <a:r>
              <a:rPr lang="it-IT" b="1" i="1" dirty="0" smtClean="0"/>
              <a:t>libertà</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Le </a:t>
            </a:r>
            <a:r>
              <a:rPr lang="it-IT" b="1" i="1" dirty="0" smtClean="0"/>
              <a:t>passioni</a:t>
            </a:r>
            <a:r>
              <a:rPr lang="it-IT" dirty="0" smtClean="0"/>
              <a:t> umane costituiscono i limiti della </a:t>
            </a:r>
            <a:r>
              <a:rPr lang="it-IT" i="1" dirty="0" smtClean="0"/>
              <a:t>libertà</a:t>
            </a:r>
            <a:r>
              <a:rPr lang="it-IT" dirty="0" smtClean="0"/>
              <a:t>.</a:t>
            </a:r>
          </a:p>
          <a:p>
            <a:r>
              <a:rPr lang="it-IT" dirty="0" smtClean="0"/>
              <a:t>Variamente declinate nella tradizione, è accettata una classificazione classica, che le vede elencate a sei coppie contrapposte, più una, l’</a:t>
            </a:r>
            <a:r>
              <a:rPr lang="it-IT" b="1" i="1" dirty="0" smtClean="0"/>
              <a:t>ira</a:t>
            </a:r>
            <a:r>
              <a:rPr lang="it-IT" dirty="0" smtClean="0"/>
              <a:t>. Esse sono: </a:t>
            </a:r>
          </a:p>
          <a:p>
            <a:pPr>
              <a:buNone/>
            </a:pPr>
            <a:r>
              <a:rPr lang="it-IT" b="1" i="1" dirty="0" smtClean="0"/>
              <a:t>amore/odio</a:t>
            </a:r>
            <a:r>
              <a:rPr lang="it-IT" dirty="0" smtClean="0"/>
              <a:t>; </a:t>
            </a:r>
          </a:p>
          <a:p>
            <a:pPr>
              <a:buNone/>
            </a:pPr>
            <a:r>
              <a:rPr lang="it-IT" b="1" i="1" dirty="0" smtClean="0"/>
              <a:t>piacere/dolore</a:t>
            </a:r>
            <a:r>
              <a:rPr lang="it-IT" dirty="0" smtClean="0"/>
              <a:t>; </a:t>
            </a:r>
          </a:p>
          <a:p>
            <a:pPr>
              <a:buNone/>
            </a:pPr>
            <a:r>
              <a:rPr lang="it-IT" b="1" i="1" dirty="0" smtClean="0"/>
              <a:t>desiderio/fuga</a:t>
            </a:r>
            <a:r>
              <a:rPr lang="it-IT" dirty="0" smtClean="0"/>
              <a:t>; </a:t>
            </a:r>
          </a:p>
          <a:p>
            <a:pPr>
              <a:buNone/>
            </a:pPr>
            <a:r>
              <a:rPr lang="it-IT" b="1" i="1" dirty="0" smtClean="0"/>
              <a:t>coraggio/paura</a:t>
            </a:r>
            <a:r>
              <a:rPr lang="it-IT" dirty="0" smtClean="0"/>
              <a:t>;</a:t>
            </a:r>
          </a:p>
          <a:p>
            <a:pPr>
              <a:buNone/>
            </a:pPr>
            <a:r>
              <a:rPr lang="it-IT" b="1" i="1" dirty="0" smtClean="0"/>
              <a:t>speranza/disperazione;</a:t>
            </a:r>
          </a:p>
          <a:p>
            <a:pPr>
              <a:buNone/>
            </a:pPr>
            <a:r>
              <a:rPr lang="it-IT" b="1" i="1" dirty="0" smtClean="0"/>
              <a:t>gioia/tristezza.</a:t>
            </a:r>
          </a:p>
          <a:p>
            <a:pPr>
              <a:buNone/>
            </a:pP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i="1" dirty="0" smtClean="0"/>
              <a:t>Sacro</a:t>
            </a:r>
            <a:r>
              <a:rPr lang="it-IT" b="1" dirty="0" smtClean="0"/>
              <a:t> come </a:t>
            </a:r>
            <a:r>
              <a:rPr lang="it-IT" b="1" i="1" dirty="0" smtClean="0"/>
              <a:t>Esperienza assoluta dell’Essere</a:t>
            </a:r>
            <a:endParaRPr lang="it-IT" b="1" i="1" dirty="0"/>
          </a:p>
        </p:txBody>
      </p:sp>
      <p:sp>
        <p:nvSpPr>
          <p:cNvPr id="3" name="Segnaposto contenuto 2"/>
          <p:cNvSpPr>
            <a:spLocks noGrp="1"/>
          </p:cNvSpPr>
          <p:nvPr>
            <p:ph idx="1"/>
          </p:nvPr>
        </p:nvSpPr>
        <p:spPr/>
        <p:txBody>
          <a:bodyPr>
            <a:normAutofit fontScale="92500"/>
          </a:bodyPr>
          <a:lstStyle/>
          <a:p>
            <a:r>
              <a:rPr lang="it-IT" dirty="0" smtClean="0"/>
              <a:t>R. Otto indaga l’essenza autonoma del fatto religioso sia sulla base dell’osservazione della coscienza religiosa individuale, sia circa l’imporsi oggettivo e irresistibile del suo manifestarsi come </a:t>
            </a:r>
            <a:r>
              <a:rPr lang="it-IT" b="1" i="1" dirty="0" smtClean="0"/>
              <a:t>Esperienza assoluta dell’Essere</a:t>
            </a:r>
            <a:r>
              <a:rPr lang="it-IT" dirty="0" smtClean="0"/>
              <a:t>.</a:t>
            </a:r>
          </a:p>
          <a:p>
            <a:r>
              <a:rPr lang="it-IT" dirty="0" smtClean="0"/>
              <a:t>Per lui il manifestarsi del sacro è un “ritorno alle cose stesse” nella loro datità originaria, secondo i principi fenomenologici espressi da </a:t>
            </a:r>
            <a:r>
              <a:rPr lang="it-IT" dirty="0" err="1" smtClean="0"/>
              <a:t>Husserl</a:t>
            </a:r>
            <a:r>
              <a:rPr lang="it-IT" dirty="0" smtClean="0"/>
              <a:t>, cui il nostro faceva in parte riferimento. </a:t>
            </a:r>
          </a:p>
          <a:p>
            <a:r>
              <a:rPr lang="it-IT" dirty="0" smtClean="0"/>
              <a:t>Per Otto la religione comincia con se stessa, cosicché bisogna indagare su ciò che ne costituisce l’intima essenza, cioè la </a:t>
            </a:r>
            <a:r>
              <a:rPr lang="it-IT" b="1" i="1" dirty="0" smtClean="0"/>
              <a:t>Categoria del Sacro</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i="1" dirty="0" smtClean="0"/>
              <a:t>linguaggio</a:t>
            </a:r>
            <a:r>
              <a:rPr lang="it-IT" b="1" dirty="0" smtClean="0"/>
              <a:t>, la </a:t>
            </a:r>
            <a:r>
              <a:rPr lang="it-IT" b="1" i="1" dirty="0" smtClean="0"/>
              <a:t>società</a:t>
            </a:r>
            <a:r>
              <a:rPr lang="it-IT" b="1" dirty="0" smtClean="0"/>
              <a:t>, la </a:t>
            </a:r>
            <a:r>
              <a:rPr lang="it-IT" b="1" i="1" dirty="0" smtClean="0"/>
              <a:t>cultura</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Infine, per la tradizione antropologica cristiana, il </a:t>
            </a:r>
            <a:r>
              <a:rPr lang="it-IT" b="1" i="1" dirty="0" smtClean="0"/>
              <a:t>linguaggio</a:t>
            </a:r>
            <a:r>
              <a:rPr lang="it-IT" dirty="0" smtClean="0"/>
              <a:t> è il fondamento che caratterizza l’essere umano, e lo eleva al di sopra di tutti gli altri esseri viventi, essendo autocoscientemente libero, e moralmente sensibile: cosicché egli possiede una specie di mandato sul mondo, che egli deve difendere e rispettare.</a:t>
            </a:r>
          </a:p>
          <a:p>
            <a:r>
              <a:rPr lang="it-IT" dirty="0" smtClean="0"/>
              <a:t>A tela scopo l’uomo si è organizzato nel tempo, in </a:t>
            </a:r>
            <a:r>
              <a:rPr lang="it-IT" b="1" i="1" dirty="0" smtClean="0"/>
              <a:t>società</a:t>
            </a:r>
            <a:r>
              <a:rPr lang="it-IT" dirty="0" smtClean="0"/>
              <a:t>, fondando città e istituendo la </a:t>
            </a:r>
            <a:r>
              <a:rPr lang="it-IT" b="1" i="1" dirty="0" smtClean="0"/>
              <a:t>politica</a:t>
            </a:r>
            <a:r>
              <a:rPr lang="it-IT" dirty="0" smtClean="0"/>
              <a:t>, sviluppando </a:t>
            </a:r>
            <a:r>
              <a:rPr lang="it-IT" b="1" i="1" dirty="0" smtClean="0"/>
              <a:t>cultura</a:t>
            </a:r>
            <a:r>
              <a:rPr lang="it-IT" dirty="0" smtClean="0"/>
              <a:t> e </a:t>
            </a:r>
            <a:r>
              <a:rPr lang="it-IT" b="1" i="1" dirty="0" smtClean="0"/>
              <a:t>lavorando</a:t>
            </a:r>
            <a:r>
              <a:rPr lang="it-IT" dirty="0" smtClean="0"/>
              <a:t> per trasformare il mondo in cui vive.</a:t>
            </a:r>
            <a:endParaRPr lang="it-IT"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t>L’</a:t>
            </a:r>
            <a:r>
              <a:rPr lang="it-IT" sz="6000" b="1" i="1" dirty="0" smtClean="0"/>
              <a:t>Islam</a:t>
            </a:r>
            <a:endParaRPr lang="it-IT" sz="6000" b="1" i="1" dirty="0"/>
          </a:p>
        </p:txBody>
      </p:sp>
      <p:sp>
        <p:nvSpPr>
          <p:cNvPr id="3" name="Segnaposto contenuto 2"/>
          <p:cNvSpPr>
            <a:spLocks noGrp="1"/>
          </p:cNvSpPr>
          <p:nvPr>
            <p:ph idx="1"/>
          </p:nvPr>
        </p:nvSpPr>
        <p:spPr/>
        <p:txBody>
          <a:bodyPr>
            <a:normAutofit fontScale="92500"/>
          </a:bodyPr>
          <a:lstStyle/>
          <a:p>
            <a:r>
              <a:rPr lang="it-IT" b="1" dirty="0" smtClean="0"/>
              <a:t>Islam</a:t>
            </a:r>
            <a:r>
              <a:rPr lang="it-IT" dirty="0" smtClean="0"/>
              <a:t> significa “</a:t>
            </a:r>
            <a:r>
              <a:rPr lang="it-IT" i="1" dirty="0" smtClean="0"/>
              <a:t>abbandono/abbandonarsi a Dio</a:t>
            </a:r>
            <a:r>
              <a:rPr lang="it-IT" dirty="0" smtClean="0"/>
              <a:t>”.</a:t>
            </a:r>
          </a:p>
          <a:p>
            <a:r>
              <a:rPr lang="it-IT" dirty="0" smtClean="0"/>
              <a:t>Conosciamo le origini storico-teologiche di questa grande dottrina religiosa che interessa molto più di un miliardo di persone.</a:t>
            </a:r>
          </a:p>
          <a:p>
            <a:r>
              <a:rPr lang="it-IT" dirty="0" smtClean="0"/>
              <a:t>Essa sorge in un ambiente molto duro e ostile, il deserto, e tiene conto della concretezza necessaria per una vita capace di svolgersi in quelle condizioni estreme.</a:t>
            </a:r>
          </a:p>
          <a:p>
            <a:r>
              <a:rPr lang="it-IT" dirty="0" smtClean="0"/>
              <a:t>L’Islam non possiede -nel suo estrinsecarsi teoretico- le sottigliezze del </a:t>
            </a:r>
            <a:r>
              <a:rPr lang="it-IT" i="1" dirty="0" smtClean="0"/>
              <a:t>rabbinismo talmudico </a:t>
            </a:r>
            <a:r>
              <a:rPr lang="it-IT" dirty="0" smtClean="0"/>
              <a:t>o della </a:t>
            </a:r>
            <a:r>
              <a:rPr lang="it-IT" i="1" dirty="0" smtClean="0"/>
              <a:t>teologia cristiana</a:t>
            </a:r>
            <a:r>
              <a:rPr lang="it-IT" dirty="0" smtClean="0"/>
              <a:t>. Praticità e rifiuto delle astrazioni ne sono caratteristiche fondanti.</a:t>
            </a:r>
            <a:endParaRPr lang="it-IT"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i="1" dirty="0" smtClean="0"/>
              <a:t>Mohamed </a:t>
            </a:r>
            <a:endParaRPr lang="it-IT" b="1" i="1" dirty="0"/>
          </a:p>
        </p:txBody>
      </p:sp>
      <p:sp>
        <p:nvSpPr>
          <p:cNvPr id="3" name="Segnaposto contenuto 2"/>
          <p:cNvSpPr>
            <a:spLocks noGrp="1"/>
          </p:cNvSpPr>
          <p:nvPr>
            <p:ph idx="1"/>
          </p:nvPr>
        </p:nvSpPr>
        <p:spPr/>
        <p:txBody>
          <a:bodyPr/>
          <a:lstStyle/>
          <a:p>
            <a:r>
              <a:rPr lang="it-IT" dirty="0" smtClean="0"/>
              <a:t>Il mondo nel quale nasce l’Islam è un mondo fatto di silenzi e di grandi distanze, nel quale è importante ciò che si ode, l’ascolto, il “detto”.</a:t>
            </a:r>
          </a:p>
          <a:p>
            <a:r>
              <a:rPr lang="it-IT" dirty="0" smtClean="0"/>
              <a:t>Gli adepti dell’Islam sono persone concrete e amanti dei fatti, mentre si spostano con le loro carovane lungo i sentieri del deserto.</a:t>
            </a:r>
          </a:p>
          <a:p>
            <a:r>
              <a:rPr lang="it-IT" dirty="0" smtClean="0"/>
              <a:t>La vicenda ha origine nell’ambiente aspro della penisola arabica attorno ai primi del VII secolo d. C.. </a:t>
            </a:r>
            <a:r>
              <a:rPr lang="it-IT" b="1" dirty="0" smtClean="0"/>
              <a:t>Mohamed</a:t>
            </a:r>
            <a:r>
              <a:rPr lang="it-IT" dirty="0" smtClean="0"/>
              <a:t> è un  carovaniere come tanti, ma è anche un uomo molto religioso e mistico …</a:t>
            </a:r>
          </a:p>
          <a:p>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Allah-Dio </a:t>
            </a:r>
            <a:endParaRPr lang="it-IT" i="1" dirty="0"/>
          </a:p>
        </p:txBody>
      </p:sp>
      <p:sp>
        <p:nvSpPr>
          <p:cNvPr id="3" name="Segnaposto contenuto 2"/>
          <p:cNvSpPr>
            <a:spLocks noGrp="1"/>
          </p:cNvSpPr>
          <p:nvPr>
            <p:ph idx="1"/>
          </p:nvPr>
        </p:nvSpPr>
        <p:spPr/>
        <p:txBody>
          <a:bodyPr>
            <a:normAutofit fontScale="77500" lnSpcReduction="20000"/>
          </a:bodyPr>
          <a:lstStyle/>
          <a:p>
            <a:r>
              <a:rPr lang="it-IT" dirty="0" smtClean="0"/>
              <a:t>Il credo musulmano si forma in pochi decenni, costola robusta della tradizione monoteista già presente e operante tutto intorno: gli </a:t>
            </a:r>
            <a:r>
              <a:rPr lang="it-IT" i="1" dirty="0" smtClean="0"/>
              <a:t>ebrei</a:t>
            </a:r>
            <a:r>
              <a:rPr lang="it-IT" dirty="0" smtClean="0"/>
              <a:t> sono presenti a Mecca e a </a:t>
            </a:r>
            <a:r>
              <a:rPr lang="it-IT" dirty="0" err="1" smtClean="0"/>
              <a:t>Yathrib</a:t>
            </a:r>
            <a:r>
              <a:rPr lang="it-IT" dirty="0" smtClean="0"/>
              <a:t>, o Medina; </a:t>
            </a:r>
            <a:r>
              <a:rPr lang="it-IT" i="1" dirty="0" smtClean="0"/>
              <a:t>cristiane</a:t>
            </a:r>
            <a:r>
              <a:rPr lang="it-IT" dirty="0" smtClean="0"/>
              <a:t> sono popolazioni che vivono a nord e a sud dell’Arabia: lo sono gli </a:t>
            </a:r>
            <a:r>
              <a:rPr lang="it-IT" i="1" dirty="0" smtClean="0"/>
              <a:t>etiopici</a:t>
            </a:r>
            <a:r>
              <a:rPr lang="it-IT" dirty="0" smtClean="0"/>
              <a:t> e gli abitanti dei </a:t>
            </a:r>
            <a:r>
              <a:rPr lang="it-IT" i="1" dirty="0" smtClean="0"/>
              <a:t>regni bizantini</a:t>
            </a:r>
            <a:r>
              <a:rPr lang="it-IT" dirty="0" smtClean="0"/>
              <a:t>; sono cristiani i </a:t>
            </a:r>
            <a:r>
              <a:rPr lang="it-IT" i="1" dirty="0" smtClean="0"/>
              <a:t>monaci itineranti </a:t>
            </a:r>
            <a:r>
              <a:rPr lang="it-IT" dirty="0" smtClean="0"/>
              <a:t>del deserto, sono </a:t>
            </a:r>
            <a:r>
              <a:rPr lang="it-IT" i="1" dirty="0" smtClean="0"/>
              <a:t>monofisiti</a:t>
            </a:r>
            <a:r>
              <a:rPr lang="it-IT" dirty="0" smtClean="0"/>
              <a:t>, </a:t>
            </a:r>
            <a:r>
              <a:rPr lang="it-IT" i="1" dirty="0" smtClean="0"/>
              <a:t>nestoriani</a:t>
            </a:r>
            <a:r>
              <a:rPr lang="it-IT" dirty="0" smtClean="0"/>
              <a:t>, </a:t>
            </a:r>
            <a:r>
              <a:rPr lang="it-IT" i="1" dirty="0" err="1" smtClean="0"/>
              <a:t>ebioniti</a:t>
            </a:r>
            <a:r>
              <a:rPr lang="it-IT" dirty="0" smtClean="0"/>
              <a:t> …</a:t>
            </a:r>
          </a:p>
          <a:p>
            <a:r>
              <a:rPr lang="it-IT" dirty="0" smtClean="0"/>
              <a:t>Certamente </a:t>
            </a:r>
            <a:r>
              <a:rPr lang="it-IT" i="1" dirty="0" smtClean="0"/>
              <a:t>Mohamed</a:t>
            </a:r>
            <a:r>
              <a:rPr lang="it-IT" dirty="0" smtClean="0"/>
              <a:t> incontra alcuni di questi, certamente discute con loro dell’unico “Dio”, che egli chiama </a:t>
            </a:r>
            <a:r>
              <a:rPr lang="it-IT" b="1" i="1" dirty="0" smtClean="0"/>
              <a:t>Allah</a:t>
            </a:r>
            <a:r>
              <a:rPr lang="it-IT" dirty="0" smtClean="0"/>
              <a:t>, ma che “assomiglia” in modo vigoroso al Dio dell’Antico Testamento e al Signore Padre del Cristo.</a:t>
            </a:r>
          </a:p>
          <a:p>
            <a:r>
              <a:rPr lang="it-IT" i="1" dirty="0" smtClean="0"/>
              <a:t>Mohamed</a:t>
            </a:r>
            <a:r>
              <a:rPr lang="it-IT" dirty="0" smtClean="0"/>
              <a:t> discute forse anche di “cristologia” dissentendo sulla natura divina di </a:t>
            </a:r>
            <a:r>
              <a:rPr lang="it-IT" i="1" dirty="0" smtClean="0"/>
              <a:t>Gesù</a:t>
            </a:r>
            <a:r>
              <a:rPr lang="it-IT" dirty="0" smtClean="0"/>
              <a:t>, già evidenziata e sancita dal “credo di </a:t>
            </a:r>
            <a:r>
              <a:rPr lang="it-IT" i="1" dirty="0" err="1" smtClean="0"/>
              <a:t>Calcedonia</a:t>
            </a:r>
            <a:r>
              <a:rPr lang="it-IT" dirty="0" smtClean="0"/>
              <a:t>” del 451. Per </a:t>
            </a:r>
            <a:r>
              <a:rPr lang="it-IT" i="1" dirty="0" smtClean="0"/>
              <a:t>Mohamed</a:t>
            </a:r>
            <a:r>
              <a:rPr lang="it-IT" dirty="0" smtClean="0"/>
              <a:t> la natura di </a:t>
            </a:r>
            <a:r>
              <a:rPr lang="it-IT" i="1" dirty="0" smtClean="0"/>
              <a:t>Gesù</a:t>
            </a:r>
            <a:r>
              <a:rPr lang="it-IT" dirty="0" smtClean="0"/>
              <a:t> non è </a:t>
            </a:r>
            <a:r>
              <a:rPr lang="el-GR" i="1" dirty="0" smtClean="0"/>
              <a:t>α̕τρέπτος</a:t>
            </a:r>
            <a:r>
              <a:rPr lang="it-IT" dirty="0" smtClean="0"/>
              <a:t>, </a:t>
            </a:r>
            <a:r>
              <a:rPr lang="el-GR" i="1" dirty="0" smtClean="0"/>
              <a:t>α̕διαι̃ρητος</a:t>
            </a:r>
            <a:r>
              <a:rPr lang="it-IT" dirty="0" smtClean="0"/>
              <a:t>, </a:t>
            </a:r>
            <a:r>
              <a:rPr lang="el-GR" i="1" dirty="0" smtClean="0"/>
              <a:t>α̕χορίστος</a:t>
            </a:r>
            <a:r>
              <a:rPr lang="it-IT" dirty="0" smtClean="0"/>
              <a:t>, </a:t>
            </a:r>
            <a:r>
              <a:rPr lang="el-GR" i="1" dirty="0" smtClean="0"/>
              <a:t>α̕συγγχύτος</a:t>
            </a:r>
            <a:r>
              <a:rPr lang="it-IT" i="1" dirty="0" smtClean="0"/>
              <a:t> </a:t>
            </a:r>
            <a:r>
              <a:rPr lang="it-IT" dirty="0" smtClean="0"/>
              <a:t>, cioè non è duplice, ma indivisa, indistinta e di due generi, l’umano e il divino, perché </a:t>
            </a:r>
            <a:r>
              <a:rPr lang="it-IT" i="1" dirty="0" smtClean="0"/>
              <a:t>Gesù</a:t>
            </a:r>
            <a:r>
              <a:rPr lang="it-IT" dirty="0" smtClean="0"/>
              <a:t> è “solo” il più grande dei profeti, </a:t>
            </a:r>
            <a:r>
              <a:rPr lang="it-IT" i="1" dirty="0" err="1" smtClean="0"/>
              <a:t>nabijm</a:t>
            </a:r>
            <a:r>
              <a:rPr lang="it-IT" dirty="0" smtClean="0"/>
              <a:t>, prima della venuta e dell’annuncio di Gabriele a Mohamed.  La rivelazione della Parola è in corso. </a:t>
            </a:r>
            <a:endParaRPr lang="it-IT"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Qur</a:t>
            </a:r>
            <a:r>
              <a:rPr lang="it-IT" b="1" i="1" dirty="0" smtClean="0"/>
              <a:t>’</a:t>
            </a:r>
            <a:r>
              <a:rPr lang="it-IT" b="1" i="1" dirty="0" err="1" smtClean="0"/>
              <a:t>an</a:t>
            </a:r>
            <a:r>
              <a:rPr lang="it-IT" b="1" i="1"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Il “</a:t>
            </a:r>
            <a:r>
              <a:rPr lang="it-IT" b="1" i="1" dirty="0" err="1" smtClean="0"/>
              <a:t>Qur</a:t>
            </a:r>
            <a:r>
              <a:rPr lang="it-IT" b="1" i="1" dirty="0" smtClean="0"/>
              <a:t>’</a:t>
            </a:r>
            <a:r>
              <a:rPr lang="it-IT" b="1" i="1" dirty="0" err="1" smtClean="0"/>
              <a:t>an</a:t>
            </a:r>
            <a:r>
              <a:rPr lang="it-IT" dirty="0" smtClean="0"/>
              <a:t>” ora parla. </a:t>
            </a:r>
          </a:p>
          <a:p>
            <a:r>
              <a:rPr lang="it-IT" dirty="0" smtClean="0"/>
              <a:t>Il </a:t>
            </a:r>
            <a:r>
              <a:rPr lang="it-IT" i="1" dirty="0" smtClean="0"/>
              <a:t>Corano</a:t>
            </a:r>
            <a:r>
              <a:rPr lang="it-IT" dirty="0" smtClean="0"/>
              <a:t>, che è la “</a:t>
            </a:r>
            <a:r>
              <a:rPr lang="it-IT" i="1" dirty="0" smtClean="0"/>
              <a:t>proclamazione</a:t>
            </a:r>
            <a:r>
              <a:rPr lang="it-IT" dirty="0" smtClean="0"/>
              <a:t>” della </a:t>
            </a:r>
            <a:r>
              <a:rPr lang="it-IT" i="1" dirty="0" smtClean="0"/>
              <a:t>Volontà</a:t>
            </a:r>
            <a:r>
              <a:rPr lang="it-IT" dirty="0" smtClean="0"/>
              <a:t> e della </a:t>
            </a:r>
            <a:r>
              <a:rPr lang="it-IT" i="1" dirty="0" smtClean="0"/>
              <a:t>Verità</a:t>
            </a:r>
            <a:r>
              <a:rPr lang="it-IT" dirty="0" smtClean="0"/>
              <a:t> di Dio, parla dicendo quello che i fedeli devono fare per essere tali.</a:t>
            </a:r>
          </a:p>
          <a:p>
            <a:r>
              <a:rPr lang="it-IT" dirty="0" smtClean="0"/>
              <a:t>La fede nel Corano è il rispetto della </a:t>
            </a:r>
            <a:r>
              <a:rPr lang="it-IT" b="1" i="1" dirty="0" err="1" smtClean="0"/>
              <a:t>Shahada</a:t>
            </a:r>
            <a:r>
              <a:rPr lang="it-IT" dirty="0" smtClean="0"/>
              <a:t>, professione del monoteismo di Dio, unica possibilità di salvazione dell’anima. Essa non è basata sui desideri dell’uomo, ma solo sulla Parola di Dio stesso. La </a:t>
            </a:r>
            <a:r>
              <a:rPr lang="it-IT" b="1" i="1" dirty="0" smtClean="0"/>
              <a:t>Sharia</a:t>
            </a:r>
            <a:r>
              <a:rPr lang="it-IT" dirty="0" smtClean="0"/>
              <a:t> ne costituisce l’applicazione politico-legale.</a:t>
            </a:r>
          </a:p>
          <a:p>
            <a:pPr>
              <a:buNone/>
            </a:pPr>
            <a:endParaRPr lang="it-IT" dirty="0" smtClean="0"/>
          </a:p>
          <a:p>
            <a:r>
              <a:rPr lang="it-IT" dirty="0" smtClean="0"/>
              <a:t>Ma l’</a:t>
            </a:r>
            <a:r>
              <a:rPr lang="it-IT" b="1" i="1" dirty="0" smtClean="0"/>
              <a:t>uomo</a:t>
            </a:r>
            <a:r>
              <a:rPr lang="it-IT" dirty="0" smtClean="0"/>
              <a:t>, per l’Islam che cos’è?</a:t>
            </a:r>
            <a:endParaRPr lang="it-IT"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L’azione </a:t>
            </a:r>
            <a:r>
              <a:rPr lang="it-IT" b="1" i="1" dirty="0" smtClean="0"/>
              <a:t>divina</a:t>
            </a:r>
            <a:endParaRPr lang="it-IT" i="1" dirty="0"/>
          </a:p>
        </p:txBody>
      </p:sp>
      <p:sp>
        <p:nvSpPr>
          <p:cNvPr id="3" name="Segnaposto contenuto 2"/>
          <p:cNvSpPr>
            <a:spLocks noGrp="1"/>
          </p:cNvSpPr>
          <p:nvPr>
            <p:ph idx="1"/>
          </p:nvPr>
        </p:nvSpPr>
        <p:spPr/>
        <p:txBody>
          <a:bodyPr>
            <a:normAutofit lnSpcReduction="10000"/>
          </a:bodyPr>
          <a:lstStyle/>
          <a:p>
            <a:r>
              <a:rPr lang="it-IT" dirty="0" smtClean="0"/>
              <a:t>Intanto l’uomo deve sapere che …</a:t>
            </a:r>
          </a:p>
          <a:p>
            <a:r>
              <a:rPr lang="it-IT" dirty="0" smtClean="0"/>
              <a:t>“</a:t>
            </a:r>
            <a:r>
              <a:rPr lang="it-IT" i="1" dirty="0" smtClean="0"/>
              <a:t>Nella creazione dei cieli e della terra, nell’alternarsi del giorno e della notte, nella nave che solca i mari carica di ciò che è utile agli uomini, nell’acqua che Allah fa scendere dal cielo, rivivificando la terra morta e disseminandovi animai di ogni tipo, nel mutare dei venti e delle nuvole costrette a restare tra il cielo e la terra, in tutto ciò vi sono segni per la gente dotata di intelletto</a:t>
            </a:r>
            <a:r>
              <a:rPr lang="it-IT" dirty="0" smtClean="0"/>
              <a:t>”. [</a:t>
            </a:r>
            <a:r>
              <a:rPr lang="it-IT" i="1" dirty="0" err="1" smtClean="0"/>
              <a:t>Cor</a:t>
            </a:r>
            <a:r>
              <a:rPr lang="it-IT" dirty="0" smtClean="0"/>
              <a:t>, </a:t>
            </a:r>
            <a:r>
              <a:rPr lang="it-IT" dirty="0" err="1" smtClean="0"/>
              <a:t>Sura</a:t>
            </a:r>
            <a:r>
              <a:rPr lang="it-IT" dirty="0" smtClean="0"/>
              <a:t> 2, 164]</a:t>
            </a:r>
          </a:p>
          <a:p>
            <a:r>
              <a:rPr lang="it-IT" dirty="0" smtClean="0"/>
              <a:t>… un esempio classico di come il </a:t>
            </a:r>
            <a:r>
              <a:rPr lang="it-IT" i="1" dirty="0" smtClean="0"/>
              <a:t>Corano</a:t>
            </a:r>
            <a:r>
              <a:rPr lang="it-IT" dirty="0" smtClean="0"/>
              <a:t> pone la questione della fede … echi biblici di </a:t>
            </a:r>
            <a:r>
              <a:rPr lang="it-IT" i="1" dirty="0" smtClean="0"/>
              <a:t>Sapienza</a:t>
            </a:r>
            <a:r>
              <a:rPr lang="it-IT" dirty="0" smtClean="0"/>
              <a:t> 13, 1-9?</a:t>
            </a:r>
            <a:endParaRPr lang="it-IT"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L’uomo </a:t>
            </a:r>
            <a:r>
              <a:rPr lang="it-IT" b="1" i="1" dirty="0" err="1" smtClean="0"/>
              <a:t>teomorfico</a:t>
            </a:r>
            <a:endParaRPr lang="it-IT" i="1" dirty="0"/>
          </a:p>
        </p:txBody>
      </p:sp>
      <p:sp>
        <p:nvSpPr>
          <p:cNvPr id="3" name="Segnaposto contenuto 2"/>
          <p:cNvSpPr>
            <a:spLocks noGrp="1"/>
          </p:cNvSpPr>
          <p:nvPr>
            <p:ph idx="1"/>
          </p:nvPr>
        </p:nvSpPr>
        <p:spPr/>
        <p:txBody>
          <a:bodyPr>
            <a:normAutofit/>
          </a:bodyPr>
          <a:lstStyle/>
          <a:p>
            <a:r>
              <a:rPr lang="it-IT" dirty="0" smtClean="0"/>
              <a:t>E dunque l’uomo è innanzitutto un “</a:t>
            </a:r>
            <a:r>
              <a:rPr lang="it-IT" i="1" dirty="0" smtClean="0"/>
              <a:t>essere intelligente che crede in Dio”</a:t>
            </a:r>
            <a:r>
              <a:rPr lang="it-IT" dirty="0" smtClean="0"/>
              <a:t>, un fedele …</a:t>
            </a:r>
          </a:p>
          <a:p>
            <a:r>
              <a:rPr lang="it-IT" dirty="0" smtClean="0"/>
              <a:t>… anzi, in lui vi è una specie di </a:t>
            </a:r>
            <a:r>
              <a:rPr lang="it-IT" i="1" dirty="0" err="1" smtClean="0"/>
              <a:t>teomorfismo</a:t>
            </a:r>
            <a:r>
              <a:rPr lang="it-IT" dirty="0" smtClean="0"/>
              <a:t>, una divinizzazione progressiva … mentre recita: </a:t>
            </a:r>
            <a:r>
              <a:rPr lang="it-IT" i="1" dirty="0" smtClean="0"/>
              <a:t>La </a:t>
            </a:r>
            <a:r>
              <a:rPr lang="it-IT" i="1" dirty="0" err="1" smtClean="0"/>
              <a:t>ilaha</a:t>
            </a:r>
            <a:r>
              <a:rPr lang="it-IT" i="1" dirty="0" smtClean="0"/>
              <a:t> </a:t>
            </a:r>
            <a:r>
              <a:rPr lang="it-IT" i="1" dirty="0" err="1" smtClean="0"/>
              <a:t>illa</a:t>
            </a:r>
            <a:r>
              <a:rPr lang="it-IT" i="1" dirty="0" smtClean="0"/>
              <a:t> Allah, </a:t>
            </a:r>
            <a:r>
              <a:rPr lang="it-IT" i="1" dirty="0" err="1" smtClean="0"/>
              <a:t>wa</a:t>
            </a:r>
            <a:r>
              <a:rPr lang="it-IT" i="1" dirty="0" smtClean="0"/>
              <a:t> </a:t>
            </a:r>
            <a:r>
              <a:rPr lang="it-IT" i="1" dirty="0" err="1" smtClean="0"/>
              <a:t>Muhamaddam</a:t>
            </a:r>
            <a:r>
              <a:rPr lang="it-IT" i="1" dirty="0" smtClean="0"/>
              <a:t> </a:t>
            </a:r>
            <a:r>
              <a:rPr lang="it-IT" i="1" dirty="0" err="1" smtClean="0"/>
              <a:t>rasul</a:t>
            </a:r>
            <a:r>
              <a:rPr lang="it-IT" i="1" dirty="0" smtClean="0"/>
              <a:t> Allah</a:t>
            </a:r>
            <a:r>
              <a:rPr lang="it-IT" dirty="0" smtClean="0"/>
              <a:t>, cioè  “non c’è dio se non il Dio e Mohammed è il suo profeta”. E poi </a:t>
            </a:r>
            <a:r>
              <a:rPr lang="it-IT" i="1" dirty="0" err="1" smtClean="0"/>
              <a:t>Allahu</a:t>
            </a:r>
            <a:r>
              <a:rPr lang="it-IT" i="1" dirty="0" smtClean="0"/>
              <a:t> </a:t>
            </a:r>
            <a:r>
              <a:rPr lang="it-IT" i="1" dirty="0" err="1" smtClean="0"/>
              <a:t>akbar</a:t>
            </a:r>
            <a:r>
              <a:rPr lang="it-IT" dirty="0" smtClean="0"/>
              <a:t>, “Dio è il più grande”, e infine, </a:t>
            </a:r>
            <a:r>
              <a:rPr lang="it-IT" i="1" dirty="0" err="1" smtClean="0"/>
              <a:t>Insha</a:t>
            </a:r>
            <a:r>
              <a:rPr lang="it-IT" i="1" dirty="0" smtClean="0"/>
              <a:t> Allah</a:t>
            </a:r>
            <a:r>
              <a:rPr lang="it-IT" dirty="0" smtClean="0"/>
              <a:t>, “se Dio vuole”, come affidamento totale nelle mani di Dio stesso di ogni momento della vita umana e delle sorti del mondo.</a:t>
            </a:r>
            <a:endParaRPr lang="it-IT"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a:t>
            </a:r>
            <a:r>
              <a:rPr lang="it-IT" b="1" i="1" dirty="0" smtClean="0"/>
              <a:t>responsabilità</a:t>
            </a:r>
            <a:r>
              <a:rPr lang="it-IT" b="1" dirty="0" smtClean="0"/>
              <a:t> dell’agire</a:t>
            </a:r>
            <a:endParaRPr lang="it-IT" dirty="0"/>
          </a:p>
        </p:txBody>
      </p:sp>
      <p:sp>
        <p:nvSpPr>
          <p:cNvPr id="3" name="Segnaposto contenuto 2"/>
          <p:cNvSpPr>
            <a:spLocks noGrp="1"/>
          </p:cNvSpPr>
          <p:nvPr>
            <p:ph idx="1"/>
          </p:nvPr>
        </p:nvSpPr>
        <p:spPr/>
        <p:txBody>
          <a:bodyPr>
            <a:normAutofit lnSpcReduction="10000"/>
          </a:bodyPr>
          <a:lstStyle/>
          <a:p>
            <a:r>
              <a:rPr lang="it-IT" dirty="0" smtClean="0"/>
              <a:t>Il </a:t>
            </a:r>
            <a:r>
              <a:rPr lang="it-IT" i="1" dirty="0" err="1" smtClean="0"/>
              <a:t>muslim</a:t>
            </a:r>
            <a:r>
              <a:rPr lang="it-IT" dirty="0" smtClean="0"/>
              <a:t>, l’abbandonato a Dio, è dunque </a:t>
            </a:r>
            <a:r>
              <a:rPr lang="it-IT" i="1" dirty="0" err="1" smtClean="0"/>
              <a:t>teomorfico</a:t>
            </a:r>
            <a:r>
              <a:rPr lang="it-IT" dirty="0" smtClean="0"/>
              <a:t>, ha </a:t>
            </a:r>
            <a:r>
              <a:rPr lang="it-IT" i="1" dirty="0" smtClean="0"/>
              <a:t>forma divina</a:t>
            </a:r>
            <a:r>
              <a:rPr lang="it-IT" dirty="0" smtClean="0"/>
              <a:t>, perché Dio agisce in lui, anche indipendentemente dalla sua propria volontà. </a:t>
            </a:r>
          </a:p>
          <a:p>
            <a:r>
              <a:rPr lang="it-IT" dirty="0" smtClean="0"/>
              <a:t>Nella “via media” dell’Islam proposta da Al Gazali [XI/XII secolo d. C.], accettata dal sunnismo e in parte dalla linea sciita, più dogmatica, ritiene che </a:t>
            </a:r>
            <a:r>
              <a:rPr lang="it-IT" i="1" dirty="0" smtClean="0"/>
              <a:t>Dio sia anche l’autore vero delle azioni umane</a:t>
            </a:r>
            <a:r>
              <a:rPr lang="it-IT" dirty="0" smtClean="0"/>
              <a:t>, che però ricadono nella responsabilità soggettiva perché comunque partecipate a livello razionale e del sentimento religioso. </a:t>
            </a:r>
          </a:p>
          <a:p>
            <a:r>
              <a:rPr lang="it-IT" dirty="0" smtClean="0"/>
              <a:t>Si può dire che nel luteranesimo vi sono echi islamici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a:t>
            </a:r>
            <a:r>
              <a:rPr lang="it-IT" b="1" i="1" dirty="0" smtClean="0"/>
              <a:t>Parola</a:t>
            </a:r>
            <a:r>
              <a:rPr lang="it-IT" b="1" dirty="0" smtClean="0"/>
              <a:t> come Dio stesso</a:t>
            </a:r>
            <a:endParaRPr lang="it-IT" dirty="0"/>
          </a:p>
        </p:txBody>
      </p:sp>
      <p:sp>
        <p:nvSpPr>
          <p:cNvPr id="3" name="Segnaposto contenuto 2"/>
          <p:cNvSpPr>
            <a:spLocks noGrp="1"/>
          </p:cNvSpPr>
          <p:nvPr>
            <p:ph idx="1"/>
          </p:nvPr>
        </p:nvSpPr>
        <p:spPr/>
        <p:txBody>
          <a:bodyPr/>
          <a:lstStyle/>
          <a:p>
            <a:r>
              <a:rPr lang="it-IT" dirty="0" smtClean="0"/>
              <a:t>Si può dire che il </a:t>
            </a:r>
            <a:r>
              <a:rPr lang="it-IT" i="1" dirty="0" smtClean="0"/>
              <a:t>Corano</a:t>
            </a:r>
            <a:r>
              <a:rPr lang="it-IT" dirty="0" smtClean="0"/>
              <a:t>, cioè la </a:t>
            </a:r>
            <a:r>
              <a:rPr lang="it-IT" b="1" i="1" dirty="0" smtClean="0"/>
              <a:t>Parola di Dio</a:t>
            </a:r>
            <a:r>
              <a:rPr lang="it-IT" dirty="0" smtClean="0"/>
              <a:t>, in qualche modo corrispondente al </a:t>
            </a:r>
            <a:r>
              <a:rPr lang="it-IT" b="1" i="1" dirty="0" err="1" smtClean="0"/>
              <a:t>Verbum</a:t>
            </a:r>
            <a:r>
              <a:rPr lang="it-IT" b="1" i="1" dirty="0" smtClean="0"/>
              <a:t> cristiano</a:t>
            </a:r>
            <a:r>
              <a:rPr lang="it-IT" dirty="0" smtClean="0"/>
              <a:t>, e cioè a </a:t>
            </a:r>
            <a:r>
              <a:rPr lang="it-IT" b="1" i="1" dirty="0" smtClean="0"/>
              <a:t>Cristo</a:t>
            </a:r>
            <a:r>
              <a:rPr lang="it-IT" dirty="0" smtClean="0"/>
              <a:t> stesso, mentre viene recitata dal fedele, lo trasforma rendendolo  simile a Dio-Allah, che pure è e resta incomparabilmente distante e inaccessibile.  </a:t>
            </a:r>
          </a:p>
          <a:p>
            <a:r>
              <a:rPr lang="it-IT" dirty="0" smtClean="0"/>
              <a:t>La </a:t>
            </a:r>
            <a:r>
              <a:rPr lang="it-IT" i="1" dirty="0" smtClean="0"/>
              <a:t>recitazione del Corano è quindi un atto sacro</a:t>
            </a:r>
            <a:r>
              <a:rPr lang="it-IT" dirty="0" smtClean="0"/>
              <a:t>, e anche qui potremmo trovare una se pur lontana </a:t>
            </a:r>
            <a:r>
              <a:rPr lang="it-IT" i="1" dirty="0" smtClean="0"/>
              <a:t>analogia</a:t>
            </a:r>
            <a:r>
              <a:rPr lang="it-IT" dirty="0" smtClean="0"/>
              <a:t> con il sacramento eucaristico cristiano, un entrare diretto in comunione con Dio.</a:t>
            </a:r>
            <a:endParaRPr lang="it-IT"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grande </a:t>
            </a:r>
            <a:r>
              <a:rPr lang="it-IT" b="1" i="1" dirty="0" smtClean="0"/>
              <a:t>miracolo</a:t>
            </a:r>
            <a:endParaRPr lang="it-IT" i="1" dirty="0"/>
          </a:p>
        </p:txBody>
      </p:sp>
      <p:sp>
        <p:nvSpPr>
          <p:cNvPr id="3" name="Segnaposto contenuto 2"/>
          <p:cNvSpPr>
            <a:spLocks noGrp="1"/>
          </p:cNvSpPr>
          <p:nvPr>
            <p:ph idx="1"/>
          </p:nvPr>
        </p:nvSpPr>
        <p:spPr/>
        <p:txBody>
          <a:bodyPr/>
          <a:lstStyle/>
          <a:p>
            <a:r>
              <a:rPr lang="it-IT" dirty="0" smtClean="0"/>
              <a:t>“</a:t>
            </a:r>
            <a:r>
              <a:rPr lang="it-IT" i="1" dirty="0" smtClean="0"/>
              <a:t>Se anche si riunissero tutti gli uomini e i </a:t>
            </a:r>
            <a:r>
              <a:rPr lang="it-IT" i="1" dirty="0" err="1" smtClean="0"/>
              <a:t>jinn</a:t>
            </a:r>
            <a:r>
              <a:rPr lang="it-IT" i="1" dirty="0" smtClean="0"/>
              <a:t> per produrre qualcosa di simile a questo Corano non ci riuscirebbero, quand’anche si aiutassero gli uni con gli altri</a:t>
            </a:r>
            <a:r>
              <a:rPr lang="it-IT" dirty="0" smtClean="0"/>
              <a:t>” [</a:t>
            </a:r>
            <a:r>
              <a:rPr lang="it-IT" i="1" dirty="0" err="1" smtClean="0"/>
              <a:t>Cor</a:t>
            </a:r>
            <a:r>
              <a:rPr lang="it-IT" dirty="0" smtClean="0"/>
              <a:t> 17, 88-89].</a:t>
            </a:r>
          </a:p>
          <a:p>
            <a:r>
              <a:rPr lang="it-IT" dirty="0" smtClean="0"/>
              <a:t>Questa è l’enfasi con la quale il musulmano descrive il “suo” libro, che è il Libro stesso di Dio.</a:t>
            </a:r>
          </a:p>
          <a:p>
            <a:r>
              <a:rPr lang="it-IT" dirty="0" smtClean="0"/>
              <a:t>L’uomo “coranico” è dunque convinto che il Libro sia come o più della sua sposa, e ivi si immerge e cerca di somigliargli, recitando le </a:t>
            </a:r>
            <a:r>
              <a:rPr lang="it-IT" i="1" dirty="0" err="1" smtClean="0"/>
              <a:t>sure</a:t>
            </a:r>
            <a:r>
              <a:rPr lang="it-IT" dirty="0" smtClean="0"/>
              <a:t> e le formule, fino a subirne l’effetto mistico, e perfino </a:t>
            </a:r>
            <a:r>
              <a:rPr lang="it-IT" dirty="0" err="1" smtClean="0"/>
              <a:t>magico-sacrale</a:t>
            </a:r>
            <a:r>
              <a:rPr lang="it-IT" dirty="0" smtClean="0"/>
              <a:t>.</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nozione di </a:t>
            </a:r>
            <a:r>
              <a:rPr lang="it-IT" b="1" i="1" dirty="0" smtClean="0"/>
              <a:t>Separazione</a:t>
            </a:r>
            <a:endParaRPr lang="it-IT" b="1" i="1" dirty="0"/>
          </a:p>
        </p:txBody>
      </p:sp>
      <p:sp>
        <p:nvSpPr>
          <p:cNvPr id="3" name="Segnaposto contenuto 2"/>
          <p:cNvSpPr>
            <a:spLocks noGrp="1"/>
          </p:cNvSpPr>
          <p:nvPr>
            <p:ph idx="1"/>
          </p:nvPr>
        </p:nvSpPr>
        <p:spPr/>
        <p:txBody>
          <a:bodyPr>
            <a:normAutofit fontScale="92500"/>
          </a:bodyPr>
          <a:lstStyle/>
          <a:p>
            <a:r>
              <a:rPr lang="it-IT" dirty="0" smtClean="0"/>
              <a:t>Senza il Sacro, dunque, non vi sarebbe religione: sacro e religione, entrambi, infatti, hanno qualche attinenza semantica con la nozione di </a:t>
            </a:r>
            <a:r>
              <a:rPr lang="it-IT" b="1" i="1" dirty="0" smtClean="0"/>
              <a:t>Separazione</a:t>
            </a:r>
            <a:r>
              <a:rPr lang="it-IT" dirty="0" smtClean="0"/>
              <a:t>. Sacro come “recinto” che </a:t>
            </a:r>
            <a:r>
              <a:rPr lang="it-IT" dirty="0" err="1" smtClean="0"/>
              <a:t>sta-di-fronte-al-tempio</a:t>
            </a:r>
            <a:r>
              <a:rPr lang="it-IT" dirty="0" smtClean="0"/>
              <a:t>; religioso come un </a:t>
            </a:r>
            <a:r>
              <a:rPr lang="it-IT" i="1" dirty="0" smtClean="0"/>
              <a:t>qualcosa che lega</a:t>
            </a:r>
            <a:r>
              <a:rPr lang="it-IT" dirty="0" smtClean="0"/>
              <a:t> [Agostino] o che re-lega, separando.</a:t>
            </a:r>
          </a:p>
          <a:p>
            <a:r>
              <a:rPr lang="it-IT" dirty="0" smtClean="0"/>
              <a:t>Religione, inoltre, è termine ampiamente polisemico. [</a:t>
            </a:r>
            <a:r>
              <a:rPr lang="it-IT" dirty="0" err="1" smtClean="0"/>
              <a:t>Cf</a:t>
            </a:r>
            <a:r>
              <a:rPr lang="it-IT" dirty="0" smtClean="0"/>
              <a:t>. dimensioni ed elementi </a:t>
            </a:r>
            <a:r>
              <a:rPr lang="it-IT" dirty="0" err="1" smtClean="0"/>
              <a:t>teologico-metafisico-razionali</a:t>
            </a:r>
            <a:r>
              <a:rPr lang="it-IT" dirty="0" smtClean="0"/>
              <a:t> ivi presenti, ed elementi e dimensioni a-razionali, ineffabili, incomprensibili, altrettanto presenti, anche se non spesso contemporaneamente, sempre per rapporto alla coscienza individuale].</a:t>
            </a:r>
          </a:p>
          <a:p>
            <a:pPr>
              <a:buNone/>
            </a:pPr>
            <a:endParaRPr lang="it-IT"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uomo</a:t>
            </a:r>
            <a:r>
              <a:rPr lang="it-IT" dirty="0" smtClean="0"/>
              <a:t> </a:t>
            </a:r>
            <a:endParaRPr lang="it-IT" dirty="0"/>
          </a:p>
        </p:txBody>
      </p:sp>
      <p:sp>
        <p:nvSpPr>
          <p:cNvPr id="3" name="Segnaposto contenuto 2"/>
          <p:cNvSpPr>
            <a:spLocks noGrp="1"/>
          </p:cNvSpPr>
          <p:nvPr>
            <p:ph idx="1"/>
          </p:nvPr>
        </p:nvSpPr>
        <p:spPr/>
        <p:txBody>
          <a:bodyPr/>
          <a:lstStyle/>
          <a:p>
            <a:r>
              <a:rPr lang="it-IT" dirty="0" smtClean="0"/>
              <a:t>Se il </a:t>
            </a:r>
            <a:r>
              <a:rPr lang="it-IT" i="1" dirty="0" smtClean="0"/>
              <a:t>Corano</a:t>
            </a:r>
            <a:r>
              <a:rPr lang="it-IT" dirty="0" smtClean="0"/>
              <a:t> è la </a:t>
            </a:r>
            <a:r>
              <a:rPr lang="it-IT" i="1" dirty="0" smtClean="0"/>
              <a:t>parola</a:t>
            </a:r>
            <a:r>
              <a:rPr lang="it-IT" dirty="0" smtClean="0"/>
              <a:t> stessa di Dio, l’</a:t>
            </a:r>
            <a:r>
              <a:rPr lang="it-IT" b="1" dirty="0" smtClean="0"/>
              <a:t>uomo</a:t>
            </a:r>
            <a:r>
              <a:rPr lang="it-IT" dirty="0" smtClean="0"/>
              <a:t> è stato creato da Dio e ha una </a:t>
            </a:r>
            <a:r>
              <a:rPr lang="it-IT" i="1" dirty="0" smtClean="0"/>
              <a:t>consistenza</a:t>
            </a:r>
            <a:r>
              <a:rPr lang="it-IT" dirty="0" smtClean="0"/>
              <a:t> che è fatta di sperma, di polvere e di terra [</a:t>
            </a:r>
            <a:r>
              <a:rPr lang="it-IT" i="1" dirty="0" err="1" smtClean="0"/>
              <a:t>Cor</a:t>
            </a:r>
            <a:r>
              <a:rPr lang="it-IT" dirty="0" smtClean="0"/>
              <a:t> 80, 17-22; 15, 28ss e 71,17]. L’embrione fu fatto di queste cose, per diventare uomo, essere destinato a morire e a essere resuscitato nel Giorno del Giudizio [</a:t>
            </a:r>
            <a:r>
              <a:rPr lang="it-IT" i="1" dirty="0" err="1" smtClean="0"/>
              <a:t>Cor</a:t>
            </a:r>
            <a:r>
              <a:rPr lang="it-IT" dirty="0" smtClean="0"/>
              <a:t> 91, 7-10; 21, 35].</a:t>
            </a:r>
          </a:p>
          <a:p>
            <a:pPr>
              <a:buNone/>
            </a:pPr>
            <a:endParaRPr lang="it-IT" dirty="0" smtClean="0"/>
          </a:p>
          <a:p>
            <a:r>
              <a:rPr lang="it-IT" dirty="0" smtClean="0"/>
              <a:t>Non vi è nell’anima dell’uomo il </a:t>
            </a:r>
            <a:r>
              <a:rPr lang="it-IT" i="1" dirty="0" smtClean="0"/>
              <a:t>peccato</a:t>
            </a:r>
            <a:r>
              <a:rPr lang="it-IT" dirty="0" smtClean="0"/>
              <a:t>, ma in lui Dio pone sia </a:t>
            </a:r>
            <a:r>
              <a:rPr lang="it-IT" i="1" dirty="0" smtClean="0"/>
              <a:t>malizia</a:t>
            </a:r>
            <a:r>
              <a:rPr lang="it-IT" dirty="0" smtClean="0"/>
              <a:t> sia </a:t>
            </a:r>
            <a:r>
              <a:rPr lang="it-IT" i="1" dirty="0" smtClean="0"/>
              <a:t>pietà</a:t>
            </a:r>
            <a:r>
              <a:rPr lang="it-IT" dirty="0" smtClean="0"/>
              <a:t>, per metterlo alla prova.</a:t>
            </a:r>
            <a:endParaRPr lang="it-IT"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a:t>
            </a:r>
            <a:r>
              <a:rPr lang="it-IT" b="1" i="1" dirty="0" smtClean="0"/>
              <a:t>sottomissione</a:t>
            </a:r>
            <a:r>
              <a:rPr lang="it-IT" b="1" dirty="0" smtClean="0"/>
              <a:t> per la </a:t>
            </a:r>
            <a:r>
              <a:rPr lang="it-IT" b="1" i="1" dirty="0" smtClean="0"/>
              <a:t>salvezza</a:t>
            </a:r>
            <a:endParaRPr lang="it-IT" b="1" i="1" dirty="0"/>
          </a:p>
        </p:txBody>
      </p:sp>
      <p:sp>
        <p:nvSpPr>
          <p:cNvPr id="3" name="Segnaposto contenuto 2"/>
          <p:cNvSpPr>
            <a:spLocks noGrp="1"/>
          </p:cNvSpPr>
          <p:nvPr>
            <p:ph idx="1"/>
          </p:nvPr>
        </p:nvSpPr>
        <p:spPr/>
        <p:txBody>
          <a:bodyPr/>
          <a:lstStyle/>
          <a:p>
            <a:r>
              <a:rPr lang="it-IT" dirty="0" smtClean="0"/>
              <a:t>Il fedele deve dunque sottomettersi alla legge di Dio che è nel Corano, dove minuziosamente sono ordinate le azioni da compiere e quelle da evitare, a partire dai cinque obblighi fondamentali: a) la professione di fede, b) la preghiera, c) l’elemosina, d) il pellegrinaggio a La Mecca, e) il digiuno nel mese di Ramadan.</a:t>
            </a:r>
          </a:p>
          <a:p>
            <a:r>
              <a:rPr lang="it-IT" dirty="0" smtClean="0"/>
              <a:t>Nel mondo dei </a:t>
            </a:r>
            <a:r>
              <a:rPr lang="it-IT" i="1" dirty="0" err="1" smtClean="0"/>
              <a:t>sufi</a:t>
            </a:r>
            <a:r>
              <a:rPr lang="it-IT" dirty="0" smtClean="0"/>
              <a:t>, i mistici sottolineano particolarmente la meditazione e il digiuno, atti ad un’elevazione  più adatta all’incontro con Dio. </a:t>
            </a:r>
            <a:endParaRPr lang="it-IT"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Molti “</a:t>
            </a:r>
            <a:r>
              <a:rPr lang="it-IT" b="1" i="1" dirty="0" smtClean="0"/>
              <a:t>Islam</a:t>
            </a:r>
            <a:r>
              <a:rPr lang="it-IT" b="1" dirty="0" smtClean="0"/>
              <a:t>”</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L’Islam storico non si suddivide solamente nelle due grandi tradizioni del </a:t>
            </a:r>
            <a:r>
              <a:rPr lang="it-IT" i="1" dirty="0" smtClean="0"/>
              <a:t>sunnismo</a:t>
            </a:r>
            <a:r>
              <a:rPr lang="it-IT" dirty="0" smtClean="0"/>
              <a:t> e dello </a:t>
            </a:r>
            <a:r>
              <a:rPr lang="it-IT" i="1" dirty="0" smtClean="0"/>
              <a:t>sciismo</a:t>
            </a:r>
            <a:r>
              <a:rPr lang="it-IT" dirty="0" smtClean="0"/>
              <a:t>, ma comprende molte altre declinazioni e scuole teologiche: basti qui dire che vi sono sfumature innumerevoli tra una visione assolutamente dogmatica e </a:t>
            </a:r>
            <a:r>
              <a:rPr lang="it-IT" dirty="0" err="1" smtClean="0"/>
              <a:t>letteralista</a:t>
            </a:r>
            <a:r>
              <a:rPr lang="it-IT" dirty="0" smtClean="0"/>
              <a:t> del rispetto del Corano, e visioni che si distaccano dall’interpretazione letterale [ad es. nella linea </a:t>
            </a:r>
            <a:r>
              <a:rPr lang="it-IT" i="1" dirty="0" err="1" smtClean="0"/>
              <a:t>as</a:t>
            </a:r>
            <a:r>
              <a:rPr lang="it-IT" i="1" dirty="0" smtClean="0"/>
              <a:t>’</a:t>
            </a:r>
            <a:r>
              <a:rPr lang="it-IT" i="1" dirty="0" err="1" smtClean="0"/>
              <a:t>arita</a:t>
            </a:r>
            <a:r>
              <a:rPr lang="it-IT" dirty="0" smtClean="0"/>
              <a:t>], accogliendo molti testi come metafore o allegorie, diminuendo di molto il tema della predestinazione del destino delle anime e attribuendo molto valore alle  scelte personali e all’esercizio della volontà individuale, che è relativamente libera [ad es. nella linea </a:t>
            </a:r>
            <a:r>
              <a:rPr lang="it-IT" i="1" dirty="0" err="1" smtClean="0"/>
              <a:t>mu</a:t>
            </a:r>
            <a:r>
              <a:rPr lang="it-IT" i="1" dirty="0" smtClean="0"/>
              <a:t>’</a:t>
            </a:r>
            <a:r>
              <a:rPr lang="it-IT" i="1" dirty="0" err="1" smtClean="0"/>
              <a:t>tazilita</a:t>
            </a:r>
            <a:r>
              <a:rPr lang="it-IT" dirty="0" smtClean="0"/>
              <a:t>].</a:t>
            </a:r>
          </a:p>
          <a:p>
            <a:r>
              <a:rPr lang="it-IT" dirty="0" smtClean="0"/>
              <a:t>Il risveglio attuale dell’Islam pone a noi occidentali un’esigenza di conoscenza per un confronto non banale sotto il profilo intellettuale, e produttivo sotto quello delle relazioni e della politica.</a:t>
            </a:r>
            <a:endParaRPr lang="it-IT"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6000" b="1" dirty="0" smtClean="0"/>
              <a:t>Le origini - Il </a:t>
            </a:r>
            <a:r>
              <a:rPr lang="it-IT" sz="6000" b="1" i="1" dirty="0" smtClean="0"/>
              <a:t>Confucianesimo</a:t>
            </a:r>
            <a:endParaRPr lang="it-IT" sz="6000" b="1" i="1" dirty="0"/>
          </a:p>
        </p:txBody>
      </p:sp>
      <p:sp>
        <p:nvSpPr>
          <p:cNvPr id="3" name="Segnaposto contenuto 2"/>
          <p:cNvSpPr>
            <a:spLocks noGrp="1"/>
          </p:cNvSpPr>
          <p:nvPr>
            <p:ph idx="1"/>
          </p:nvPr>
        </p:nvSpPr>
        <p:spPr/>
        <p:txBody>
          <a:bodyPr>
            <a:normAutofit fontScale="92500"/>
          </a:bodyPr>
          <a:lstStyle/>
          <a:p>
            <a:r>
              <a:rPr lang="it-IT" dirty="0" smtClean="0"/>
              <a:t>Notizie certe dell’antichità cinese ci pervengono fin dal XIII sec. a. C., ma i dati archeologici risalgono al XXI sec..</a:t>
            </a:r>
          </a:p>
          <a:p>
            <a:r>
              <a:rPr lang="it-IT" dirty="0" smtClean="0"/>
              <a:t>Come per le filosofie mediterranee, il tema della </a:t>
            </a:r>
            <a:r>
              <a:rPr lang="it-IT" b="1" dirty="0" smtClean="0"/>
              <a:t>Natura</a:t>
            </a:r>
            <a:r>
              <a:rPr lang="it-IT" dirty="0" smtClean="0"/>
              <a:t> è centrale anche per la riflessione dell’antica Cina. La natura infatti aiuta l’uomo a capire il “</a:t>
            </a:r>
            <a:r>
              <a:rPr lang="it-IT" b="1" dirty="0" smtClean="0"/>
              <a:t>mistero di Dio</a:t>
            </a:r>
            <a:r>
              <a:rPr lang="it-IT" dirty="0" smtClean="0"/>
              <a:t>”, che in qualche modo si pone anche in quella cultura.</a:t>
            </a:r>
          </a:p>
          <a:p>
            <a:r>
              <a:rPr lang="it-IT" dirty="0" smtClean="0"/>
              <a:t>La grande legge della natura è la “mutazione”, il cambiamento tra due poli che contrappongono e si completano: il </a:t>
            </a:r>
            <a:r>
              <a:rPr lang="it-IT" i="1" dirty="0" smtClean="0"/>
              <a:t>caldo</a:t>
            </a:r>
            <a:r>
              <a:rPr lang="it-IT" dirty="0" smtClean="0"/>
              <a:t> e il </a:t>
            </a:r>
            <a:r>
              <a:rPr lang="it-IT" i="1" dirty="0" smtClean="0"/>
              <a:t>freddo</a:t>
            </a:r>
            <a:r>
              <a:rPr lang="it-IT" dirty="0" smtClean="0"/>
              <a:t>, l’</a:t>
            </a:r>
            <a:r>
              <a:rPr lang="it-IT" i="1" dirty="0" smtClean="0"/>
              <a:t>umido</a:t>
            </a:r>
            <a:r>
              <a:rPr lang="it-IT" dirty="0" smtClean="0"/>
              <a:t> e il </a:t>
            </a:r>
            <a:r>
              <a:rPr lang="it-IT" i="1" dirty="0" smtClean="0"/>
              <a:t>secco</a:t>
            </a:r>
            <a:r>
              <a:rPr lang="it-IT" dirty="0" smtClean="0"/>
              <a:t>, la </a:t>
            </a:r>
            <a:r>
              <a:rPr lang="it-IT" i="1" dirty="0" smtClean="0"/>
              <a:t>luna</a:t>
            </a:r>
            <a:r>
              <a:rPr lang="it-IT" dirty="0" smtClean="0"/>
              <a:t> e il </a:t>
            </a:r>
            <a:r>
              <a:rPr lang="it-IT" i="1" dirty="0" smtClean="0"/>
              <a:t>sole</a:t>
            </a:r>
            <a:r>
              <a:rPr lang="it-IT" dirty="0" smtClean="0"/>
              <a:t>, il </a:t>
            </a:r>
            <a:r>
              <a:rPr lang="it-IT" i="1" dirty="0" smtClean="0"/>
              <a:t>giorno</a:t>
            </a:r>
            <a:r>
              <a:rPr lang="it-IT" dirty="0" smtClean="0"/>
              <a:t> e la </a:t>
            </a:r>
            <a:r>
              <a:rPr lang="it-IT" i="1" dirty="0" smtClean="0"/>
              <a:t>notte</a:t>
            </a:r>
            <a:r>
              <a:rPr lang="it-IT" dirty="0" smtClean="0"/>
              <a:t>, il </a:t>
            </a:r>
            <a:r>
              <a:rPr lang="it-IT" i="1" dirty="0" smtClean="0"/>
              <a:t>maschio</a:t>
            </a:r>
            <a:r>
              <a:rPr lang="it-IT" dirty="0" smtClean="0"/>
              <a:t> e la </a:t>
            </a:r>
            <a:r>
              <a:rPr lang="it-IT" i="1" dirty="0" smtClean="0"/>
              <a:t>femmina</a:t>
            </a:r>
            <a:r>
              <a:rPr lang="it-IT" dirty="0" smtClean="0"/>
              <a:t>, i </a:t>
            </a:r>
            <a:r>
              <a:rPr lang="it-IT" i="1" dirty="0" smtClean="0"/>
              <a:t>monti</a:t>
            </a:r>
            <a:r>
              <a:rPr lang="it-IT" dirty="0" smtClean="0"/>
              <a:t> e gli </a:t>
            </a:r>
            <a:r>
              <a:rPr lang="it-IT" i="1" dirty="0" smtClean="0"/>
              <a:t>abissi</a:t>
            </a:r>
            <a:r>
              <a:rPr lang="it-IT" dirty="0" smtClean="0"/>
              <a:t> … lo </a:t>
            </a:r>
            <a:r>
              <a:rPr lang="it-IT" b="1" dirty="0" err="1" smtClean="0"/>
              <a:t>yin</a:t>
            </a:r>
            <a:r>
              <a:rPr lang="it-IT" dirty="0" smtClean="0"/>
              <a:t> e lo </a:t>
            </a:r>
            <a:r>
              <a:rPr lang="it-IT" b="1" dirty="0" err="1" smtClean="0"/>
              <a:t>yang</a:t>
            </a:r>
            <a:r>
              <a:rPr lang="it-IT" dirty="0" smtClean="0"/>
              <a:t> …</a:t>
            </a:r>
            <a:endParaRPr lang="it-IT"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Cielo</a:t>
            </a:r>
            <a:r>
              <a:rPr lang="it-IT" b="1" dirty="0" smtClean="0"/>
              <a:t>”</a:t>
            </a:r>
            <a:endParaRPr lang="it-IT" b="1" dirty="0"/>
          </a:p>
        </p:txBody>
      </p:sp>
      <p:sp>
        <p:nvSpPr>
          <p:cNvPr id="3" name="Segnaposto contenuto 2"/>
          <p:cNvSpPr>
            <a:spLocks noGrp="1"/>
          </p:cNvSpPr>
          <p:nvPr>
            <p:ph idx="1"/>
          </p:nvPr>
        </p:nvSpPr>
        <p:spPr/>
        <p:txBody>
          <a:bodyPr/>
          <a:lstStyle/>
          <a:p>
            <a:r>
              <a:rPr lang="it-IT" dirty="0" smtClean="0"/>
              <a:t>Dal XXII sec. a. C. il nome del “</a:t>
            </a:r>
            <a:r>
              <a:rPr lang="it-IT" b="1" i="1" dirty="0" smtClean="0"/>
              <a:t>divino</a:t>
            </a:r>
            <a:r>
              <a:rPr lang="it-IT" dirty="0" smtClean="0"/>
              <a:t>” divenne il “</a:t>
            </a:r>
            <a:r>
              <a:rPr lang="it-IT" b="1" dirty="0" smtClean="0"/>
              <a:t>Cielo</a:t>
            </a:r>
            <a:r>
              <a:rPr lang="it-IT" dirty="0" smtClean="0"/>
              <a:t>” (</a:t>
            </a:r>
            <a:r>
              <a:rPr lang="it-IT" i="1" dirty="0" smtClean="0"/>
              <a:t>T’</a:t>
            </a:r>
            <a:r>
              <a:rPr lang="it-IT" i="1" dirty="0" err="1" smtClean="0"/>
              <a:t>ien</a:t>
            </a:r>
            <a:r>
              <a:rPr lang="it-IT" dirty="0" smtClean="0"/>
              <a:t>), ed è un “</a:t>
            </a:r>
            <a:r>
              <a:rPr lang="it-IT" i="1" dirty="0" smtClean="0"/>
              <a:t>dio personale</a:t>
            </a:r>
            <a:r>
              <a:rPr lang="it-IT" dirty="0" smtClean="0"/>
              <a:t>”, rappresentato in modo antropomorfico.</a:t>
            </a:r>
          </a:p>
          <a:p>
            <a:r>
              <a:rPr lang="it-IT" dirty="0" smtClean="0"/>
              <a:t>Il “</a:t>
            </a:r>
            <a:r>
              <a:rPr lang="it-IT" b="1" dirty="0" smtClean="0"/>
              <a:t>Cielo</a:t>
            </a:r>
            <a:r>
              <a:rPr lang="it-IT" dirty="0" smtClean="0"/>
              <a:t>” è un “</a:t>
            </a:r>
            <a:r>
              <a:rPr lang="it-IT" i="1" dirty="0" smtClean="0"/>
              <a:t>Dio che premia e punisce</a:t>
            </a:r>
            <a:r>
              <a:rPr lang="it-IT" dirty="0" smtClean="0"/>
              <a:t>”, perciò l’uomo deve cercare di comprendere quale sia la “</a:t>
            </a:r>
            <a:r>
              <a:rPr lang="it-IT" i="1" dirty="0" smtClean="0"/>
              <a:t>volontà del Cielo</a:t>
            </a:r>
            <a:r>
              <a:rPr lang="it-IT" dirty="0" smtClean="0"/>
              <a:t>”, mediante la “</a:t>
            </a:r>
            <a:r>
              <a:rPr lang="it-IT" b="1" dirty="0" smtClean="0"/>
              <a:t>divinazione</a:t>
            </a:r>
            <a:r>
              <a:rPr lang="it-IT" dirty="0" smtClean="0"/>
              <a:t>”, che può essere praticata solo da esperti nelle cose sacre e misteriose.</a:t>
            </a:r>
          </a:p>
          <a:p>
            <a:r>
              <a:rPr lang="it-IT" dirty="0" smtClean="0"/>
              <a:t>L’arte divinatoria è presente in molti testi, tra cui il “</a:t>
            </a:r>
            <a:r>
              <a:rPr lang="it-IT" b="1" dirty="0" smtClean="0"/>
              <a:t>Libro delle mutazioni</a:t>
            </a:r>
            <a:r>
              <a:rPr lang="it-IT" dirty="0" smtClean="0"/>
              <a:t>” (i </a:t>
            </a:r>
            <a:r>
              <a:rPr lang="it-IT" i="1" dirty="0" err="1" smtClean="0"/>
              <a:t>king</a:t>
            </a:r>
            <a:r>
              <a:rPr lang="it-IT" dirty="0" smtClean="0"/>
              <a:t>).</a:t>
            </a:r>
            <a:endParaRPr lang="it-IT"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ruolo degli antenati</a:t>
            </a:r>
            <a:endParaRPr lang="it-IT" b="1" dirty="0"/>
          </a:p>
        </p:txBody>
      </p:sp>
      <p:sp>
        <p:nvSpPr>
          <p:cNvPr id="3" name="Segnaposto contenuto 2"/>
          <p:cNvSpPr>
            <a:spLocks noGrp="1"/>
          </p:cNvSpPr>
          <p:nvPr>
            <p:ph idx="1"/>
          </p:nvPr>
        </p:nvSpPr>
        <p:spPr/>
        <p:txBody>
          <a:bodyPr>
            <a:normAutofit lnSpcReduction="10000"/>
          </a:bodyPr>
          <a:lstStyle/>
          <a:p>
            <a:r>
              <a:rPr lang="it-IT" dirty="0" smtClean="0"/>
              <a:t>Oltre alla “</a:t>
            </a:r>
            <a:r>
              <a:rPr lang="it-IT" i="1" dirty="0" smtClean="0"/>
              <a:t>divinazione</a:t>
            </a:r>
            <a:r>
              <a:rPr lang="it-IT" dirty="0" smtClean="0"/>
              <a:t>”, per gli antichi Cinesi era importante soprattutto il “ruolo degli antenati”, che restavano, secondo le antiche credenze, coinvolti nelle vicende dei successori, con una partecipazione spirituale e con “</a:t>
            </a:r>
            <a:r>
              <a:rPr lang="it-IT" i="1" dirty="0" smtClean="0"/>
              <a:t>occhi vigilanti</a:t>
            </a:r>
            <a:r>
              <a:rPr lang="it-IT" dirty="0" smtClean="0"/>
              <a:t>”.</a:t>
            </a:r>
          </a:p>
          <a:p>
            <a:r>
              <a:rPr lang="it-IT" dirty="0" smtClean="0"/>
              <a:t>Verso il VI-V a. C., in un periodo molto difficile per la Cina, cominciano a svilupparsi due scuole religiose che cercano (e riescono) a superare la tendenza arcaica, che era molto individualista: si tratta del </a:t>
            </a:r>
            <a:r>
              <a:rPr lang="it-IT" b="1" i="1" dirty="0" smtClean="0"/>
              <a:t>Confucianesimo</a:t>
            </a:r>
            <a:r>
              <a:rPr lang="it-IT" dirty="0" smtClean="0"/>
              <a:t> (Confucio) e del </a:t>
            </a:r>
            <a:r>
              <a:rPr lang="it-IT" b="1" i="1" dirty="0" smtClean="0"/>
              <a:t>Taoismo</a:t>
            </a:r>
            <a:r>
              <a:rPr lang="it-IT" dirty="0" smtClean="0"/>
              <a:t> (</a:t>
            </a:r>
            <a:r>
              <a:rPr lang="it-IT" dirty="0" err="1" smtClean="0"/>
              <a:t>Lao-Tzu</a:t>
            </a:r>
            <a:r>
              <a:rPr lang="it-IT" dirty="0" smtClean="0"/>
              <a:t>).</a:t>
            </a:r>
            <a:endParaRPr lang="it-IT"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Confucio</a:t>
            </a:r>
            <a:r>
              <a:rPr lang="it-IT" b="1" dirty="0" smtClean="0"/>
              <a:t> e i suoi scritti</a:t>
            </a:r>
            <a:endParaRPr lang="it-IT" b="1" dirty="0"/>
          </a:p>
        </p:txBody>
      </p:sp>
      <p:sp>
        <p:nvSpPr>
          <p:cNvPr id="3" name="Segnaposto contenuto 2"/>
          <p:cNvSpPr>
            <a:spLocks noGrp="1"/>
          </p:cNvSpPr>
          <p:nvPr>
            <p:ph idx="1"/>
          </p:nvPr>
        </p:nvSpPr>
        <p:spPr/>
        <p:txBody>
          <a:bodyPr>
            <a:normAutofit lnSpcReduction="10000"/>
          </a:bodyPr>
          <a:lstStyle/>
          <a:p>
            <a:r>
              <a:rPr lang="it-IT" b="1" i="1" dirty="0" err="1" smtClean="0"/>
              <a:t>Kung-Fu-Tzu</a:t>
            </a:r>
            <a:r>
              <a:rPr lang="it-IT" dirty="0" smtClean="0"/>
              <a:t> (551-479 a. C.), non è un fondatore o un rivoluzionario: egli preferisce considerarsi un riordinatore, un chiarificatore dell’antica tradizione cinese …</a:t>
            </a:r>
          </a:p>
          <a:p>
            <a:r>
              <a:rPr lang="it-IT" dirty="0" smtClean="0"/>
              <a:t>Egli quindi raccoglie i testi antichi: </a:t>
            </a:r>
            <a:r>
              <a:rPr lang="it-IT" i="1" dirty="0" smtClean="0"/>
              <a:t>Il Libro delle mutazioni</a:t>
            </a:r>
            <a:r>
              <a:rPr lang="it-IT" dirty="0" smtClean="0"/>
              <a:t>, ma anche </a:t>
            </a:r>
            <a:r>
              <a:rPr lang="it-IT" i="1" dirty="0" smtClean="0"/>
              <a:t>Il Libro degli annali</a:t>
            </a:r>
            <a:r>
              <a:rPr lang="it-IT" dirty="0" smtClean="0"/>
              <a:t>, e </a:t>
            </a:r>
            <a:r>
              <a:rPr lang="it-IT" i="1" dirty="0" smtClean="0"/>
              <a:t>Il Libro delle odi</a:t>
            </a:r>
            <a:r>
              <a:rPr lang="it-IT" dirty="0" smtClean="0"/>
              <a:t>, </a:t>
            </a:r>
            <a:r>
              <a:rPr lang="it-IT" i="1" dirty="0" smtClean="0"/>
              <a:t>Il Libro dei riti </a:t>
            </a:r>
            <a:r>
              <a:rPr lang="it-IT" dirty="0" smtClean="0"/>
              <a:t>…</a:t>
            </a:r>
          </a:p>
          <a:p>
            <a:r>
              <a:rPr lang="it-IT" dirty="0" smtClean="0"/>
              <a:t>Confucio non distingue tra </a:t>
            </a:r>
            <a:r>
              <a:rPr lang="it-IT" i="1" dirty="0" smtClean="0"/>
              <a:t>religioso</a:t>
            </a:r>
            <a:r>
              <a:rPr lang="it-IT" dirty="0" smtClean="0"/>
              <a:t> e </a:t>
            </a:r>
            <a:r>
              <a:rPr lang="it-IT" i="1" dirty="0" smtClean="0"/>
              <a:t>profano</a:t>
            </a:r>
            <a:r>
              <a:rPr lang="it-IT" dirty="0" smtClean="0"/>
              <a:t>, egli seleziona i testi e si propone come maestro, non come personalità divinizzabile, ché per lui l’unico “Dio” è e resta il “</a:t>
            </a:r>
            <a:r>
              <a:rPr lang="it-IT" b="1" dirty="0" smtClean="0"/>
              <a:t>Cielo</a:t>
            </a:r>
            <a:r>
              <a:rPr lang="it-IT" dirty="0" smtClean="0"/>
              <a:t>”.</a:t>
            </a:r>
            <a:endParaRPr lang="it-IT"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grandi intuizioni religiose I</a:t>
            </a:r>
            <a:endParaRPr lang="it-IT" b="1" dirty="0"/>
          </a:p>
        </p:txBody>
      </p:sp>
      <p:sp>
        <p:nvSpPr>
          <p:cNvPr id="3" name="Segnaposto contenuto 2"/>
          <p:cNvSpPr>
            <a:spLocks noGrp="1"/>
          </p:cNvSpPr>
          <p:nvPr>
            <p:ph idx="1"/>
          </p:nvPr>
        </p:nvSpPr>
        <p:spPr/>
        <p:txBody>
          <a:bodyPr/>
          <a:lstStyle/>
          <a:p>
            <a:pPr>
              <a:buNone/>
            </a:pPr>
            <a:r>
              <a:rPr lang="it-IT" dirty="0" smtClean="0"/>
              <a:t>Il “</a:t>
            </a:r>
            <a:r>
              <a:rPr lang="it-IT" b="1" i="1" dirty="0" smtClean="0"/>
              <a:t>Cielo</a:t>
            </a:r>
            <a:r>
              <a:rPr lang="it-IT" dirty="0" smtClean="0"/>
              <a:t>”</a:t>
            </a:r>
          </a:p>
          <a:p>
            <a:r>
              <a:rPr lang="it-IT" dirty="0" smtClean="0"/>
              <a:t>Del </a:t>
            </a:r>
            <a:r>
              <a:rPr lang="it-IT" b="1" i="1" dirty="0" smtClean="0"/>
              <a:t>Cielo</a:t>
            </a:r>
            <a:r>
              <a:rPr lang="it-IT" dirty="0" smtClean="0"/>
              <a:t> Confucio parla con rispetto, sempre per allusioni, perché si tratta dell’Assoluto, che di per sé è inconoscibile e immenso, cui si deve una “preghiera continua”, poiché “</a:t>
            </a:r>
            <a:r>
              <a:rPr lang="it-IT" b="1" i="1" dirty="0" smtClean="0"/>
              <a:t>Tutto è sotto il Cielo, tutto è voluto dal Cielo</a:t>
            </a:r>
            <a:r>
              <a:rPr lang="it-IT" dirty="0" smtClean="0"/>
              <a:t>”.</a:t>
            </a:r>
          </a:p>
          <a:p>
            <a:r>
              <a:rPr lang="it-IT" dirty="0" smtClean="0"/>
              <a:t>Ma l’uomo è troppo lontano dal Cielo per poterne parlare con cognizione, e quindi deve occuparsi della propria vita, ordinarla secondo la volontà del Cielo che va chiesta con la preghiera.</a:t>
            </a:r>
            <a:endParaRPr lang="it-IT"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grandi intuizioni religiose </a:t>
            </a:r>
            <a:r>
              <a:rPr lang="it-IT" b="1" dirty="0" err="1" smtClean="0"/>
              <a:t>II</a:t>
            </a:r>
            <a:endParaRPr lang="it-IT" dirty="0"/>
          </a:p>
        </p:txBody>
      </p:sp>
      <p:sp>
        <p:nvSpPr>
          <p:cNvPr id="3" name="Segnaposto contenuto 2"/>
          <p:cNvSpPr>
            <a:spLocks noGrp="1"/>
          </p:cNvSpPr>
          <p:nvPr>
            <p:ph idx="1"/>
          </p:nvPr>
        </p:nvSpPr>
        <p:spPr/>
        <p:txBody>
          <a:bodyPr/>
          <a:lstStyle/>
          <a:p>
            <a:pPr>
              <a:buNone/>
            </a:pPr>
            <a:r>
              <a:rPr lang="it-IT" dirty="0" smtClean="0"/>
              <a:t>L’</a:t>
            </a:r>
            <a:r>
              <a:rPr lang="it-IT" b="1" i="1" dirty="0" smtClean="0"/>
              <a:t>Ordine </a:t>
            </a:r>
            <a:r>
              <a:rPr lang="it-IT" b="1" dirty="0" smtClean="0"/>
              <a:t>della </a:t>
            </a:r>
            <a:r>
              <a:rPr lang="it-IT" b="1" i="1" dirty="0" smtClean="0"/>
              <a:t>Natura</a:t>
            </a:r>
          </a:p>
          <a:p>
            <a:r>
              <a:rPr lang="it-IT" dirty="0" smtClean="0"/>
              <a:t>Per Confucio la Natura è ordinata e razionale, e l’uomo deve </a:t>
            </a:r>
            <a:r>
              <a:rPr lang="it-IT" i="1" dirty="0" smtClean="0"/>
              <a:t>armonizzarsi</a:t>
            </a:r>
            <a:r>
              <a:rPr lang="it-IT" dirty="0" smtClean="0"/>
              <a:t> ad essa. Come la Natura provvede ai viventi, così l’uomo deve comportarsi con </a:t>
            </a:r>
            <a:r>
              <a:rPr lang="it-IT" i="1" dirty="0" smtClean="0"/>
              <a:t>benevolenza</a:t>
            </a:r>
            <a:r>
              <a:rPr lang="it-IT" dirty="0" smtClean="0"/>
              <a:t> verso i suoi simili e i viventi tutti.</a:t>
            </a:r>
          </a:p>
          <a:p>
            <a:r>
              <a:rPr lang="it-IT" dirty="0" smtClean="0"/>
              <a:t>Vi è un’armonia universale che deve essere ammirata e imitata, per cui l’uomo deve adeguarsi sempre di più con tutto se stesso e con le azioni che compie.</a:t>
            </a:r>
          </a:p>
          <a:p>
            <a:r>
              <a:rPr lang="it-IT" dirty="0" smtClean="0"/>
              <a:t>Perfino la </a:t>
            </a:r>
            <a:r>
              <a:rPr lang="it-IT" i="1" dirty="0" smtClean="0"/>
              <a:t>scrittura ideografica </a:t>
            </a:r>
            <a:r>
              <a:rPr lang="it-IT" dirty="0" smtClean="0"/>
              <a:t>riflette questo sentimento interiore.</a:t>
            </a:r>
          </a:p>
          <a:p>
            <a:pPr>
              <a:buNone/>
            </a:pPr>
            <a:endParaRPr lang="it-IT"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grandi intuizioni religiose </a:t>
            </a:r>
            <a:r>
              <a:rPr lang="it-IT" b="1" dirty="0" err="1" smtClean="0"/>
              <a:t>III</a:t>
            </a:r>
            <a:endParaRPr lang="it-IT" dirty="0"/>
          </a:p>
        </p:txBody>
      </p:sp>
      <p:sp>
        <p:nvSpPr>
          <p:cNvPr id="3" name="Segnaposto contenuto 2"/>
          <p:cNvSpPr>
            <a:spLocks noGrp="1"/>
          </p:cNvSpPr>
          <p:nvPr>
            <p:ph idx="1"/>
          </p:nvPr>
        </p:nvSpPr>
        <p:spPr/>
        <p:txBody>
          <a:bodyPr/>
          <a:lstStyle/>
          <a:p>
            <a:r>
              <a:rPr lang="it-IT" dirty="0" smtClean="0"/>
              <a:t>Il cosmo confuciano nasce, oltre che dallo </a:t>
            </a:r>
            <a:r>
              <a:rPr lang="it-IT" i="1" dirty="0" err="1" smtClean="0"/>
              <a:t>yin</a:t>
            </a:r>
            <a:r>
              <a:rPr lang="it-IT" dirty="0" smtClean="0"/>
              <a:t> e o </a:t>
            </a:r>
            <a:r>
              <a:rPr lang="it-IT" i="1" dirty="0" err="1" smtClean="0"/>
              <a:t>yang</a:t>
            </a:r>
            <a:r>
              <a:rPr lang="it-IT" dirty="0" smtClean="0"/>
              <a:t>, anche dai cinque elementi: legno, fuoco, terra, metallo e acqua.</a:t>
            </a:r>
          </a:p>
          <a:p>
            <a:r>
              <a:rPr lang="it-IT" dirty="0" smtClean="0"/>
              <a:t>Ai </a:t>
            </a:r>
            <a:r>
              <a:rPr lang="it-IT" i="1" dirty="0" smtClean="0"/>
              <a:t>cinque elementi </a:t>
            </a:r>
            <a:r>
              <a:rPr lang="it-IT" dirty="0" smtClean="0"/>
              <a:t>si riallacciano i </a:t>
            </a:r>
            <a:r>
              <a:rPr lang="it-IT" i="1" dirty="0" smtClean="0"/>
              <a:t>cinque colori</a:t>
            </a:r>
            <a:r>
              <a:rPr lang="it-IT" dirty="0" smtClean="0"/>
              <a:t>, i </a:t>
            </a:r>
            <a:r>
              <a:rPr lang="it-IT" i="1" dirty="0" smtClean="0"/>
              <a:t>cinque sapori </a:t>
            </a:r>
            <a:r>
              <a:rPr lang="it-IT" dirty="0" smtClean="0"/>
              <a:t>e i </a:t>
            </a:r>
            <a:r>
              <a:rPr lang="it-IT" i="1" dirty="0" smtClean="0"/>
              <a:t>cinque punti cardinali</a:t>
            </a:r>
            <a:r>
              <a:rPr lang="it-IT" dirty="0" smtClean="0"/>
              <a:t>:</a:t>
            </a:r>
          </a:p>
          <a:p>
            <a:pPr>
              <a:buFontTx/>
              <a:buChar char="-"/>
            </a:pPr>
            <a:r>
              <a:rPr lang="it-IT" dirty="0" smtClean="0"/>
              <a:t>Legno – fuoco – terra – metallo – acqua </a:t>
            </a:r>
          </a:p>
          <a:p>
            <a:pPr>
              <a:buFontTx/>
              <a:buChar char="-"/>
            </a:pPr>
            <a:r>
              <a:rPr lang="it-IT" dirty="0" smtClean="0"/>
              <a:t>Verde  – rosso  – giallo – bianco – nero </a:t>
            </a:r>
          </a:p>
          <a:p>
            <a:pPr>
              <a:buFontTx/>
              <a:buChar char="-"/>
            </a:pPr>
            <a:r>
              <a:rPr lang="it-IT" dirty="0" smtClean="0"/>
              <a:t>Acido – amaro – dolce –  acre   –   salato</a:t>
            </a:r>
          </a:p>
          <a:p>
            <a:pPr>
              <a:buFontTx/>
              <a:buChar char="-"/>
            </a:pPr>
            <a:r>
              <a:rPr lang="it-IT" dirty="0" smtClean="0"/>
              <a:t>Est    –   sud    –   centro – ovest – nord  </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i="1" dirty="0" err="1" smtClean="0"/>
              <a:t>Mysterium</a:t>
            </a:r>
            <a:r>
              <a:rPr lang="it-IT" b="1" i="1" dirty="0" smtClean="0"/>
              <a:t> </a:t>
            </a:r>
            <a:br>
              <a:rPr lang="it-IT" b="1" i="1" dirty="0" smtClean="0"/>
            </a:br>
            <a:r>
              <a:rPr lang="it-IT" b="1" i="1" dirty="0" err="1" smtClean="0"/>
              <a:t>Tremendum</a:t>
            </a:r>
            <a:r>
              <a:rPr lang="it-IT" b="1" i="1" dirty="0" smtClean="0"/>
              <a:t> </a:t>
            </a:r>
            <a:r>
              <a:rPr lang="it-IT" b="1" i="1" dirty="0" err="1" smtClean="0"/>
              <a:t>et</a:t>
            </a:r>
            <a:r>
              <a:rPr lang="it-IT" b="1" i="1" dirty="0" smtClean="0"/>
              <a:t> </a:t>
            </a:r>
            <a:r>
              <a:rPr lang="it-IT" b="1" i="1" dirty="0" err="1" smtClean="0"/>
              <a:t>Fascinans</a:t>
            </a:r>
            <a:endParaRPr lang="it-IT" b="1" i="1" dirty="0"/>
          </a:p>
        </p:txBody>
      </p:sp>
      <p:sp>
        <p:nvSpPr>
          <p:cNvPr id="3" name="Segnaposto contenuto 2"/>
          <p:cNvSpPr>
            <a:spLocks noGrp="1"/>
          </p:cNvSpPr>
          <p:nvPr>
            <p:ph idx="1"/>
          </p:nvPr>
        </p:nvSpPr>
        <p:spPr/>
        <p:txBody>
          <a:bodyPr>
            <a:normAutofit/>
          </a:bodyPr>
          <a:lstStyle/>
          <a:p>
            <a:r>
              <a:rPr lang="it-IT" dirty="0" smtClean="0"/>
              <a:t>Ciò è chiamato da Otto </a:t>
            </a:r>
            <a:r>
              <a:rPr lang="it-IT" b="1" i="1" dirty="0" err="1" smtClean="0"/>
              <a:t>Numinosum</a:t>
            </a:r>
            <a:r>
              <a:rPr lang="it-IT" dirty="0" smtClean="0"/>
              <a:t>, il quale è extra-razionale ed extra-etico, e suscita un </a:t>
            </a:r>
            <a:r>
              <a:rPr lang="it-IT" b="1" i="1" dirty="0" smtClean="0"/>
              <a:t>Sentimento creaturale</a:t>
            </a:r>
            <a:r>
              <a:rPr lang="it-IT" dirty="0" smtClean="0"/>
              <a:t>, di dipendenza, un senso di debolezza di fronte ad una realtà indicibile e superiore: </a:t>
            </a:r>
            <a:r>
              <a:rPr lang="it-IT" dirty="0" err="1" smtClean="0"/>
              <a:t>cf</a:t>
            </a:r>
            <a:r>
              <a:rPr lang="it-IT" dirty="0" smtClean="0"/>
              <a:t>. </a:t>
            </a:r>
            <a:r>
              <a:rPr lang="it-IT" dirty="0" err="1" smtClean="0"/>
              <a:t>Gn</a:t>
            </a:r>
            <a:r>
              <a:rPr lang="it-IT" dirty="0" smtClean="0"/>
              <a:t> 18, 27 dove Abramo dice a JHWH: “[…] </a:t>
            </a:r>
            <a:r>
              <a:rPr lang="it-IT" i="1" dirty="0" smtClean="0"/>
              <a:t>mi sono fatto forza di parlare con te, io, che sono terra e cenere</a:t>
            </a:r>
            <a:r>
              <a:rPr lang="it-IT" dirty="0" smtClean="0"/>
              <a:t>”.</a:t>
            </a:r>
          </a:p>
          <a:p>
            <a:r>
              <a:rPr lang="it-IT" dirty="0" smtClean="0"/>
              <a:t>Il </a:t>
            </a:r>
            <a:r>
              <a:rPr lang="it-IT" b="1" i="1" dirty="0" err="1" smtClean="0"/>
              <a:t>Numinosum</a:t>
            </a:r>
            <a:r>
              <a:rPr lang="it-IT" dirty="0" smtClean="0"/>
              <a:t> per Otto è composto da suoi peculiari momenti e dimensioni, come vedremo.</a:t>
            </a:r>
          </a:p>
          <a:p>
            <a:r>
              <a:rPr lang="it-IT" dirty="0" smtClean="0"/>
              <a:t>Otto, comunque, completa la definizione così: il sacro è </a:t>
            </a:r>
            <a:r>
              <a:rPr lang="it-IT" b="1" i="1" dirty="0" err="1" smtClean="0"/>
              <a:t>Mysterium</a:t>
            </a:r>
            <a:r>
              <a:rPr lang="it-IT" b="1" i="1" dirty="0" smtClean="0"/>
              <a:t> </a:t>
            </a:r>
            <a:r>
              <a:rPr lang="it-IT" b="1" i="1" dirty="0" err="1" smtClean="0"/>
              <a:t>tremendum</a:t>
            </a:r>
            <a:r>
              <a:rPr lang="it-IT" b="1" i="1" dirty="0" smtClean="0"/>
              <a:t> </a:t>
            </a:r>
            <a:r>
              <a:rPr lang="it-IT" b="1" i="1" dirty="0" err="1" smtClean="0"/>
              <a:t>et</a:t>
            </a:r>
            <a:r>
              <a:rPr lang="it-IT" b="1" i="1" dirty="0" smtClean="0"/>
              <a:t> </a:t>
            </a:r>
            <a:r>
              <a:rPr lang="it-IT" b="1" i="1" dirty="0" err="1" smtClean="0"/>
              <a:t>fascinans</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rettificazione dei nomi</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Per Confucio ogni parola deve corrispondere al suo contenuto, senza equivoci (pensiamo all’enorme distante tra questa visione del mondo e quella mediterranea dell’</a:t>
            </a:r>
            <a:r>
              <a:rPr lang="it-IT" i="1" dirty="0" err="1" smtClean="0"/>
              <a:t>ermenèia</a:t>
            </a:r>
            <a:r>
              <a:rPr lang="it-IT" dirty="0" smtClean="0"/>
              <a:t> e della </a:t>
            </a:r>
            <a:r>
              <a:rPr lang="it-IT" i="1" dirty="0" smtClean="0"/>
              <a:t>polisemia</a:t>
            </a:r>
            <a:r>
              <a:rPr lang="it-IT" dirty="0" smtClean="0"/>
              <a:t>!).</a:t>
            </a:r>
          </a:p>
          <a:p>
            <a:r>
              <a:rPr lang="it-IT" dirty="0" smtClean="0"/>
              <a:t>Questa finalità si può raggiungere solo mediante la “</a:t>
            </a:r>
            <a:r>
              <a:rPr lang="it-IT" i="1" dirty="0" smtClean="0"/>
              <a:t>rettificazione dei nomi</a:t>
            </a:r>
            <a:r>
              <a:rPr lang="it-IT" dirty="0" smtClean="0"/>
              <a:t>” (</a:t>
            </a:r>
            <a:r>
              <a:rPr lang="it-IT" i="1" dirty="0" err="1" smtClean="0"/>
              <a:t>cheng-ming</a:t>
            </a:r>
            <a:r>
              <a:rPr lang="it-IT" dirty="0" smtClean="0"/>
              <a:t>).</a:t>
            </a:r>
          </a:p>
          <a:p>
            <a:r>
              <a:rPr lang="it-IT" dirty="0" smtClean="0"/>
              <a:t>Vi è un bisogno concreto di </a:t>
            </a:r>
            <a:r>
              <a:rPr lang="it-IT" dirty="0" err="1" smtClean="0"/>
              <a:t>rigorizzare</a:t>
            </a:r>
            <a:r>
              <a:rPr lang="it-IT" dirty="0" smtClean="0"/>
              <a:t> il linguaggio, per cui Confucio invita sempre a elencare, numerare, precisare; ad es. vi sono: </a:t>
            </a:r>
            <a:r>
              <a:rPr lang="it-IT" b="1" dirty="0" smtClean="0"/>
              <a:t>5 i visceri </a:t>
            </a:r>
            <a:r>
              <a:rPr lang="it-IT" dirty="0" smtClean="0"/>
              <a:t>dell’uomo, </a:t>
            </a:r>
            <a:r>
              <a:rPr lang="it-IT" i="1" dirty="0" smtClean="0"/>
              <a:t>reni</a:t>
            </a:r>
            <a:r>
              <a:rPr lang="it-IT" dirty="0" smtClean="0"/>
              <a:t>, </a:t>
            </a:r>
            <a:r>
              <a:rPr lang="it-IT" i="1" dirty="0" smtClean="0"/>
              <a:t>polmoni</a:t>
            </a:r>
            <a:r>
              <a:rPr lang="it-IT" dirty="0" smtClean="0"/>
              <a:t>, </a:t>
            </a:r>
            <a:r>
              <a:rPr lang="it-IT" i="1" dirty="0" smtClean="0"/>
              <a:t>bile</a:t>
            </a:r>
            <a:r>
              <a:rPr lang="it-IT" dirty="0" smtClean="0"/>
              <a:t>, </a:t>
            </a:r>
            <a:r>
              <a:rPr lang="it-IT" i="1" dirty="0" smtClean="0"/>
              <a:t>fegato</a:t>
            </a:r>
            <a:r>
              <a:rPr lang="it-IT" dirty="0" smtClean="0"/>
              <a:t>, cuore; </a:t>
            </a:r>
            <a:r>
              <a:rPr lang="it-IT" b="1" dirty="0" smtClean="0"/>
              <a:t>3 le virtù</a:t>
            </a:r>
            <a:r>
              <a:rPr lang="it-IT" dirty="0" smtClean="0"/>
              <a:t>, </a:t>
            </a:r>
            <a:r>
              <a:rPr lang="it-IT" i="1" dirty="0" smtClean="0"/>
              <a:t>rettitudine</a:t>
            </a:r>
            <a:r>
              <a:rPr lang="it-IT" dirty="0" smtClean="0"/>
              <a:t>, </a:t>
            </a:r>
            <a:r>
              <a:rPr lang="it-IT" i="1" dirty="0" smtClean="0"/>
              <a:t>fermezza</a:t>
            </a:r>
            <a:r>
              <a:rPr lang="it-IT" dirty="0" smtClean="0"/>
              <a:t>, </a:t>
            </a:r>
            <a:r>
              <a:rPr lang="it-IT" i="1" dirty="0" smtClean="0"/>
              <a:t>dolcezza</a:t>
            </a:r>
            <a:r>
              <a:rPr lang="it-IT" dirty="0" smtClean="0"/>
              <a:t>; </a:t>
            </a:r>
            <a:r>
              <a:rPr lang="it-IT" b="1" dirty="0" smtClean="0"/>
              <a:t>8 le branche delle attività umane</a:t>
            </a:r>
            <a:r>
              <a:rPr lang="it-IT" dirty="0" smtClean="0"/>
              <a:t>, </a:t>
            </a:r>
            <a:r>
              <a:rPr lang="it-IT" i="1" dirty="0" smtClean="0"/>
              <a:t>agricoltura</a:t>
            </a:r>
            <a:r>
              <a:rPr lang="it-IT" dirty="0" smtClean="0"/>
              <a:t>, </a:t>
            </a:r>
            <a:r>
              <a:rPr lang="it-IT" i="1" dirty="0" smtClean="0"/>
              <a:t>commercio</a:t>
            </a:r>
            <a:r>
              <a:rPr lang="it-IT" dirty="0" smtClean="0"/>
              <a:t>, </a:t>
            </a:r>
            <a:r>
              <a:rPr lang="it-IT" i="1" dirty="0" smtClean="0"/>
              <a:t>sacrifici</a:t>
            </a:r>
            <a:r>
              <a:rPr lang="it-IT" dirty="0" smtClean="0"/>
              <a:t>, </a:t>
            </a:r>
            <a:r>
              <a:rPr lang="it-IT" i="1" dirty="0" smtClean="0"/>
              <a:t>lavori pubblici</a:t>
            </a:r>
            <a:r>
              <a:rPr lang="it-IT" dirty="0" smtClean="0"/>
              <a:t>, </a:t>
            </a:r>
            <a:r>
              <a:rPr lang="it-IT" i="1" dirty="0" smtClean="0"/>
              <a:t>istruzione</a:t>
            </a:r>
            <a:r>
              <a:rPr lang="it-IT" dirty="0" smtClean="0"/>
              <a:t>, </a:t>
            </a:r>
            <a:r>
              <a:rPr lang="it-IT" i="1" dirty="0" smtClean="0"/>
              <a:t>amministrazione della giustizia</a:t>
            </a:r>
            <a:r>
              <a:rPr lang="it-IT" dirty="0" smtClean="0"/>
              <a:t>, </a:t>
            </a:r>
            <a:r>
              <a:rPr lang="it-IT" i="1" dirty="0" smtClean="0"/>
              <a:t>cura degli ospiti </a:t>
            </a:r>
            <a:r>
              <a:rPr lang="it-IT" dirty="0" smtClean="0"/>
              <a:t>ed </a:t>
            </a:r>
            <a:r>
              <a:rPr lang="it-IT" i="1" dirty="0" smtClean="0"/>
              <a:t>esercito</a:t>
            </a:r>
            <a:r>
              <a:rPr lang="it-IT" dirty="0" smtClean="0"/>
              <a:t>. </a:t>
            </a:r>
            <a:endParaRPr lang="it-IT"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due virtù</a:t>
            </a:r>
            <a:endParaRPr lang="it-IT" b="1" dirty="0"/>
          </a:p>
        </p:txBody>
      </p:sp>
      <p:sp>
        <p:nvSpPr>
          <p:cNvPr id="3" name="Segnaposto contenuto 2"/>
          <p:cNvSpPr>
            <a:spLocks noGrp="1"/>
          </p:cNvSpPr>
          <p:nvPr>
            <p:ph idx="1"/>
          </p:nvPr>
        </p:nvSpPr>
        <p:spPr/>
        <p:txBody>
          <a:bodyPr>
            <a:normAutofit fontScale="92500"/>
          </a:bodyPr>
          <a:lstStyle/>
          <a:p>
            <a:pPr>
              <a:buNone/>
            </a:pPr>
            <a:r>
              <a:rPr lang="it-IT" dirty="0" smtClean="0"/>
              <a:t>Per Confucio occorre un’armonia sociale gerarchica:</a:t>
            </a:r>
          </a:p>
          <a:p>
            <a:r>
              <a:rPr lang="it-IT" dirty="0" smtClean="0"/>
              <a:t>Così come al di là di tutto vi è il Cielo, sotto di esso vi è il Figlio del Cielo, l’imperatore, e sotto di lui il capofamiglia.</a:t>
            </a:r>
          </a:p>
          <a:p>
            <a:r>
              <a:rPr lang="it-IT" dirty="0" smtClean="0"/>
              <a:t>Pertanto l’armonia sociale si attua mediante le due virtù della </a:t>
            </a:r>
            <a:r>
              <a:rPr lang="it-IT" b="1" i="1" dirty="0" smtClean="0"/>
              <a:t>Rettitudine</a:t>
            </a:r>
            <a:r>
              <a:rPr lang="it-IT" dirty="0" smtClean="0"/>
              <a:t> (</a:t>
            </a:r>
            <a:r>
              <a:rPr lang="it-IT" i="1" dirty="0" smtClean="0"/>
              <a:t>i</a:t>
            </a:r>
            <a:r>
              <a:rPr lang="it-IT" dirty="0" smtClean="0"/>
              <a:t>) e l’</a:t>
            </a:r>
            <a:r>
              <a:rPr lang="it-IT" b="1" i="1" dirty="0" smtClean="0"/>
              <a:t>Umanità</a:t>
            </a:r>
            <a:r>
              <a:rPr lang="it-IT" dirty="0" smtClean="0"/>
              <a:t> (</a:t>
            </a:r>
            <a:r>
              <a:rPr lang="it-IT" i="1" dirty="0" err="1" smtClean="0"/>
              <a:t>jen</a:t>
            </a:r>
            <a:r>
              <a:rPr lang="it-IT" dirty="0" smtClean="0"/>
              <a:t>): </a:t>
            </a:r>
            <a:r>
              <a:rPr lang="it-IT" b="1" dirty="0" smtClean="0"/>
              <a:t>i</a:t>
            </a:r>
            <a:r>
              <a:rPr lang="it-IT" dirty="0" smtClean="0"/>
              <a:t> è la virtù della rettitudine, l’imperativo categorico (“kantiano”), </a:t>
            </a:r>
            <a:r>
              <a:rPr lang="it-IT" b="1" dirty="0" err="1" smtClean="0"/>
              <a:t>jen</a:t>
            </a:r>
            <a:r>
              <a:rPr lang="it-IT" dirty="0" smtClean="0"/>
              <a:t> è invece la virtù della sensibilità umana, l’amare il prossimo (quasi evangelicamente, potremmo dire). La virtù </a:t>
            </a:r>
            <a:r>
              <a:rPr lang="it-IT" b="1" dirty="0" smtClean="0"/>
              <a:t>i </a:t>
            </a:r>
            <a:r>
              <a:rPr lang="it-IT" dirty="0" smtClean="0"/>
              <a:t>è la morale pratica, mentre la virtù </a:t>
            </a:r>
            <a:r>
              <a:rPr lang="it-IT" b="1" dirty="0" err="1" smtClean="0"/>
              <a:t>jen</a:t>
            </a:r>
            <a:r>
              <a:rPr lang="it-IT" dirty="0" smtClean="0"/>
              <a:t>  è un’imitazione del cielo, per curarsi di chi sta sotto nella scala sociale.</a:t>
            </a:r>
          </a:p>
          <a:p>
            <a:r>
              <a:rPr lang="it-IT" dirty="0" smtClean="0"/>
              <a:t>La </a:t>
            </a:r>
            <a:r>
              <a:rPr lang="it-IT" i="1" dirty="0" smtClean="0"/>
              <a:t>famiglia</a:t>
            </a:r>
            <a:r>
              <a:rPr lang="it-IT" dirty="0" smtClean="0"/>
              <a:t> è il modello dei rapporti armoniosi.</a:t>
            </a:r>
            <a:endParaRPr lang="it-IT"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rito e le cinque relazioni sociali</a:t>
            </a:r>
            <a:endParaRPr lang="it-IT" b="1" dirty="0"/>
          </a:p>
        </p:txBody>
      </p:sp>
      <p:sp>
        <p:nvSpPr>
          <p:cNvPr id="3" name="Segnaposto contenuto 2"/>
          <p:cNvSpPr>
            <a:spLocks noGrp="1"/>
          </p:cNvSpPr>
          <p:nvPr>
            <p:ph idx="1"/>
          </p:nvPr>
        </p:nvSpPr>
        <p:spPr/>
        <p:txBody>
          <a:bodyPr>
            <a:normAutofit lnSpcReduction="10000"/>
          </a:bodyPr>
          <a:lstStyle/>
          <a:p>
            <a:r>
              <a:rPr lang="it-IT" dirty="0" smtClean="0"/>
              <a:t>Il </a:t>
            </a:r>
            <a:r>
              <a:rPr lang="it-IT" i="1" dirty="0" smtClean="0"/>
              <a:t>rito</a:t>
            </a:r>
            <a:r>
              <a:rPr lang="it-IT" dirty="0" smtClean="0"/>
              <a:t>, per Confucio, realizza l’ordine in ogni situazione, e contribuisce ad armonizzare i </a:t>
            </a:r>
            <a:r>
              <a:rPr lang="it-IT" b="1" dirty="0" smtClean="0"/>
              <a:t>cinque tipi di relazioni sociali</a:t>
            </a:r>
            <a:r>
              <a:rPr lang="it-IT" dirty="0" smtClean="0"/>
              <a:t>: a) tra </a:t>
            </a:r>
            <a:r>
              <a:rPr lang="it-IT" i="1" dirty="0" smtClean="0"/>
              <a:t>principe</a:t>
            </a:r>
            <a:r>
              <a:rPr lang="it-IT" dirty="0" smtClean="0"/>
              <a:t> e </a:t>
            </a:r>
            <a:r>
              <a:rPr lang="it-IT" i="1" dirty="0" smtClean="0"/>
              <a:t>suddito</a:t>
            </a:r>
            <a:r>
              <a:rPr lang="it-IT" dirty="0" smtClean="0"/>
              <a:t>, b) tra </a:t>
            </a:r>
            <a:r>
              <a:rPr lang="it-IT" i="1" dirty="0" smtClean="0"/>
              <a:t>padre</a:t>
            </a:r>
            <a:r>
              <a:rPr lang="it-IT" dirty="0" smtClean="0"/>
              <a:t> e </a:t>
            </a:r>
            <a:r>
              <a:rPr lang="it-IT" i="1" dirty="0" smtClean="0"/>
              <a:t>figlio</a:t>
            </a:r>
            <a:r>
              <a:rPr lang="it-IT" dirty="0" smtClean="0"/>
              <a:t>, c) tra </a:t>
            </a:r>
            <a:r>
              <a:rPr lang="it-IT" i="1" dirty="0" smtClean="0"/>
              <a:t>fratello maggiore </a:t>
            </a:r>
            <a:r>
              <a:rPr lang="it-IT" dirty="0" smtClean="0"/>
              <a:t>e </a:t>
            </a:r>
            <a:r>
              <a:rPr lang="it-IT" i="1" dirty="0" smtClean="0"/>
              <a:t>fratello minore</a:t>
            </a:r>
            <a:r>
              <a:rPr lang="it-IT" dirty="0" smtClean="0"/>
              <a:t>, d) tra </a:t>
            </a:r>
            <a:r>
              <a:rPr lang="it-IT" i="1" dirty="0" smtClean="0"/>
              <a:t>marito</a:t>
            </a:r>
            <a:r>
              <a:rPr lang="it-IT" dirty="0" smtClean="0"/>
              <a:t> e </a:t>
            </a:r>
            <a:r>
              <a:rPr lang="it-IT" i="1" dirty="0" smtClean="0"/>
              <a:t>moglie</a:t>
            </a:r>
            <a:r>
              <a:rPr lang="it-IT" dirty="0" smtClean="0"/>
              <a:t>, e) tra </a:t>
            </a:r>
            <a:r>
              <a:rPr lang="it-IT" i="1" dirty="0" smtClean="0"/>
              <a:t>amico</a:t>
            </a:r>
            <a:r>
              <a:rPr lang="it-IT" dirty="0" smtClean="0"/>
              <a:t> e </a:t>
            </a:r>
            <a:r>
              <a:rPr lang="it-IT" i="1" dirty="0" smtClean="0"/>
              <a:t>amico</a:t>
            </a:r>
            <a:r>
              <a:rPr lang="it-IT" dirty="0" smtClean="0"/>
              <a:t>. Se </a:t>
            </a:r>
            <a:r>
              <a:rPr lang="it-IT" i="1" dirty="0" smtClean="0"/>
              <a:t>chi sta in alto </a:t>
            </a:r>
            <a:r>
              <a:rPr lang="it-IT" dirty="0" smtClean="0"/>
              <a:t>si comporta armoniosamente con </a:t>
            </a:r>
            <a:r>
              <a:rPr lang="it-IT" i="1" dirty="0" smtClean="0"/>
              <a:t>chi sta in basso</a:t>
            </a:r>
            <a:r>
              <a:rPr lang="it-IT" dirty="0" smtClean="0"/>
              <a:t> realizza “</a:t>
            </a:r>
            <a:r>
              <a:rPr lang="it-IT" b="1" dirty="0" smtClean="0"/>
              <a:t>il volere del Cielo</a:t>
            </a:r>
            <a:r>
              <a:rPr lang="it-IT" dirty="0" smtClean="0"/>
              <a:t>”.</a:t>
            </a:r>
          </a:p>
          <a:p>
            <a:r>
              <a:rPr lang="it-IT" dirty="0" smtClean="0"/>
              <a:t>L’azione concreta è atto sacro quando risponde al “volere del Cielo”, cosicché per Confucio tutta la vita è organizzabile in modo armonioso e rispettoso del mondo e degli uomini tutti.</a:t>
            </a:r>
          </a:p>
          <a:p>
            <a:endParaRPr lang="it-IT"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Diverse categorie di uomini</a:t>
            </a:r>
            <a:endParaRPr lang="it-IT" b="1" dirty="0"/>
          </a:p>
        </p:txBody>
      </p:sp>
      <p:sp>
        <p:nvSpPr>
          <p:cNvPr id="3" name="Segnaposto contenuto 2"/>
          <p:cNvSpPr>
            <a:spLocks noGrp="1"/>
          </p:cNvSpPr>
          <p:nvPr>
            <p:ph idx="1"/>
          </p:nvPr>
        </p:nvSpPr>
        <p:spPr/>
        <p:txBody>
          <a:bodyPr/>
          <a:lstStyle/>
          <a:p>
            <a:r>
              <a:rPr lang="it-IT" dirty="0" smtClean="0"/>
              <a:t>Tra gli uomini i </a:t>
            </a:r>
            <a:r>
              <a:rPr lang="it-IT" b="1" dirty="0" smtClean="0"/>
              <a:t>saggi</a:t>
            </a:r>
            <a:r>
              <a:rPr lang="it-IT" dirty="0" smtClean="0"/>
              <a:t> sono superiori agli altri, e per diventare superiori occorre lo </a:t>
            </a:r>
            <a:r>
              <a:rPr lang="it-IT" b="1" dirty="0" smtClean="0"/>
              <a:t>studio</a:t>
            </a:r>
            <a:r>
              <a:rPr lang="it-IT" dirty="0" smtClean="0"/>
              <a:t>; ma per diventare saggi occorre soprattutto il </a:t>
            </a:r>
            <a:r>
              <a:rPr lang="it-IT" b="1" dirty="0" smtClean="0"/>
              <a:t>perfezionamento morale</a:t>
            </a:r>
            <a:r>
              <a:rPr lang="it-IT" dirty="0" smtClean="0"/>
              <a:t>, che si ottiene attraverso la sincerità del pensiero, l’ampliamento della conoscenza, osservando e meditando sulle cose e sul loro senso. </a:t>
            </a:r>
          </a:p>
          <a:p>
            <a:r>
              <a:rPr lang="it-IT" dirty="0" smtClean="0"/>
              <a:t>Gli </a:t>
            </a:r>
            <a:r>
              <a:rPr lang="it-IT" b="1" dirty="0" smtClean="0"/>
              <a:t>antenati</a:t>
            </a:r>
            <a:r>
              <a:rPr lang="it-IT" dirty="0" smtClean="0"/>
              <a:t>, tra i morti, sono una specie di sintesi di tutta la genealogia della specie e in sé portano e trasmettono la sapienza della vita e del cosmo. </a:t>
            </a:r>
            <a:endParaRPr lang="it-IT"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6000" b="1" dirty="0" smtClean="0"/>
              <a:t>Il </a:t>
            </a:r>
            <a:r>
              <a:rPr lang="it-IT" sz="6000" b="1" i="1" dirty="0" smtClean="0"/>
              <a:t>Taoismo </a:t>
            </a:r>
            <a:r>
              <a:rPr lang="it-IT" sz="6000" b="1" dirty="0" smtClean="0"/>
              <a:t>-</a:t>
            </a:r>
            <a:r>
              <a:rPr lang="it-IT" sz="6000" b="1" i="1" dirty="0" smtClean="0"/>
              <a:t> </a:t>
            </a:r>
            <a:r>
              <a:rPr lang="it-IT" sz="6000" b="1" dirty="0" smtClean="0"/>
              <a:t>due Vie opposte</a:t>
            </a:r>
            <a:endParaRPr lang="it-IT" sz="6000" b="1" dirty="0"/>
          </a:p>
        </p:txBody>
      </p:sp>
      <p:sp>
        <p:nvSpPr>
          <p:cNvPr id="3" name="Segnaposto contenuto 2"/>
          <p:cNvSpPr>
            <a:spLocks noGrp="1"/>
          </p:cNvSpPr>
          <p:nvPr>
            <p:ph idx="1"/>
          </p:nvPr>
        </p:nvSpPr>
        <p:spPr/>
        <p:txBody>
          <a:bodyPr>
            <a:normAutofit lnSpcReduction="10000"/>
          </a:bodyPr>
          <a:lstStyle/>
          <a:p>
            <a:r>
              <a:rPr lang="it-IT" dirty="0" smtClean="0"/>
              <a:t>Pare che </a:t>
            </a:r>
            <a:r>
              <a:rPr lang="it-IT" dirty="0" err="1" smtClean="0"/>
              <a:t>Lao-Tzu</a:t>
            </a:r>
            <a:r>
              <a:rPr lang="it-IT" dirty="0" smtClean="0"/>
              <a:t> si sia incontrato con Confucio, confrontando due personalità molto diverse, grandezza  morale e acutezza estrema …</a:t>
            </a:r>
          </a:p>
          <a:p>
            <a:r>
              <a:rPr lang="it-IT" dirty="0" smtClean="0"/>
              <a:t>Essi discussero della carità come virtù ma non  condivisero che si trattasse di una specie di “</a:t>
            </a:r>
            <a:r>
              <a:rPr lang="it-IT" i="1" dirty="0" smtClean="0"/>
              <a:t>capacità di rallegrarsi di ogni cosa nell’amore universale tra gli uomini e tra tutti gli esseri</a:t>
            </a:r>
            <a:r>
              <a:rPr lang="it-IT" dirty="0" smtClean="0"/>
              <a:t>” (Confucio).</a:t>
            </a:r>
          </a:p>
          <a:p>
            <a:r>
              <a:rPr lang="it-IT" dirty="0" err="1" smtClean="0"/>
              <a:t>Lao-Tzu</a:t>
            </a:r>
            <a:r>
              <a:rPr lang="it-IT" dirty="0" smtClean="0"/>
              <a:t> invece sostenne che la natura stessa pone un ordine cosmico, preferendo una visione religiosa </a:t>
            </a:r>
            <a:r>
              <a:rPr lang="it-IT" i="1" dirty="0" err="1" smtClean="0"/>
              <a:t>cosmocentrica</a:t>
            </a:r>
            <a:r>
              <a:rPr lang="it-IT" dirty="0" smtClean="0"/>
              <a:t>, piuttosto che </a:t>
            </a:r>
            <a:r>
              <a:rPr lang="it-IT" i="1" dirty="0" err="1" smtClean="0"/>
              <a:t>sociocentrica</a:t>
            </a:r>
            <a:r>
              <a:rPr lang="it-IT" dirty="0" smtClean="0"/>
              <a:t>, come Confucio.</a:t>
            </a:r>
            <a:endParaRPr lang="it-IT"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Gli Insegnamenti di </a:t>
            </a:r>
            <a:r>
              <a:rPr lang="it-IT" b="1" dirty="0" err="1" smtClean="0"/>
              <a:t>Lao-Tzu</a:t>
            </a:r>
            <a:endParaRPr lang="it-IT" b="1" dirty="0"/>
          </a:p>
        </p:txBody>
      </p:sp>
      <p:sp>
        <p:nvSpPr>
          <p:cNvPr id="3" name="Segnaposto contenuto 2"/>
          <p:cNvSpPr>
            <a:spLocks noGrp="1"/>
          </p:cNvSpPr>
          <p:nvPr>
            <p:ph idx="1"/>
          </p:nvPr>
        </p:nvSpPr>
        <p:spPr/>
        <p:txBody>
          <a:bodyPr/>
          <a:lstStyle/>
          <a:p>
            <a:pPr>
              <a:buNone/>
            </a:pPr>
            <a:r>
              <a:rPr lang="it-IT" dirty="0" smtClean="0"/>
              <a:t>Tre sono i grandi testi su cui si fonda il taoismo:</a:t>
            </a:r>
          </a:p>
          <a:p>
            <a:r>
              <a:rPr lang="it-IT" dirty="0" smtClean="0"/>
              <a:t>Il </a:t>
            </a:r>
            <a:r>
              <a:rPr lang="it-IT" i="1" dirty="0" err="1" smtClean="0"/>
              <a:t>Tao-te-king</a:t>
            </a:r>
            <a:r>
              <a:rPr lang="it-IT" dirty="0" smtClean="0"/>
              <a:t>, un libro di poesie sul </a:t>
            </a:r>
            <a:r>
              <a:rPr lang="it-IT" i="1" dirty="0" smtClean="0"/>
              <a:t>Tao</a:t>
            </a:r>
            <a:r>
              <a:rPr lang="it-IT" dirty="0" smtClean="0"/>
              <a:t> (la via) e sul </a:t>
            </a:r>
            <a:r>
              <a:rPr lang="it-IT" i="1" dirty="0" smtClean="0"/>
              <a:t>Te</a:t>
            </a:r>
            <a:r>
              <a:rPr lang="it-IT" dirty="0" smtClean="0"/>
              <a:t> (la virtù), il cui autore la tradizione afferma essere lo steso </a:t>
            </a:r>
            <a:r>
              <a:rPr lang="it-IT" dirty="0" err="1" smtClean="0"/>
              <a:t>Lao-Tzu</a:t>
            </a:r>
            <a:r>
              <a:rPr lang="it-IT" dirty="0" smtClean="0"/>
              <a:t>.</a:t>
            </a:r>
          </a:p>
          <a:p>
            <a:r>
              <a:rPr lang="it-IT" dirty="0" smtClean="0"/>
              <a:t>Il </a:t>
            </a:r>
            <a:r>
              <a:rPr lang="it-IT" i="1" dirty="0" err="1" smtClean="0"/>
              <a:t>Kuang-tszu</a:t>
            </a:r>
            <a:r>
              <a:rPr lang="it-IT" dirty="0" smtClean="0"/>
              <a:t> e il </a:t>
            </a:r>
            <a:r>
              <a:rPr lang="it-IT" i="1" dirty="0" err="1" smtClean="0"/>
              <a:t>Lien-tzu</a:t>
            </a:r>
            <a:r>
              <a:rPr lang="it-IT" dirty="0" smtClean="0"/>
              <a:t>, raccolte di frammenti di sapienza. Prendono il nome dal loro presunto autore.</a:t>
            </a:r>
          </a:p>
          <a:p>
            <a:pPr>
              <a:buNone/>
            </a:pPr>
            <a:endParaRPr lang="it-IT" dirty="0" smtClean="0"/>
          </a:p>
          <a:p>
            <a:pPr>
              <a:buNone/>
            </a:pPr>
            <a:r>
              <a:rPr lang="it-IT" dirty="0" smtClean="0"/>
              <a:t>Il </a:t>
            </a:r>
            <a:r>
              <a:rPr lang="it-IT" i="1" dirty="0" smtClean="0"/>
              <a:t>Tao</a:t>
            </a:r>
            <a:r>
              <a:rPr lang="it-IT" dirty="0" smtClean="0"/>
              <a:t> è costituito da quattro concetti chiave: il </a:t>
            </a:r>
            <a:r>
              <a:rPr lang="it-IT" i="1" dirty="0" smtClean="0"/>
              <a:t>Tao</a:t>
            </a:r>
            <a:r>
              <a:rPr lang="it-IT" dirty="0" smtClean="0"/>
              <a:t> stesso, </a:t>
            </a:r>
            <a:r>
              <a:rPr lang="it-IT" i="1" dirty="0" err="1" smtClean="0"/>
              <a:t>Yin</a:t>
            </a:r>
            <a:r>
              <a:rPr lang="it-IT" dirty="0" smtClean="0"/>
              <a:t> e </a:t>
            </a:r>
            <a:r>
              <a:rPr lang="it-IT" i="1" dirty="0" smtClean="0"/>
              <a:t>Yang</a:t>
            </a:r>
            <a:r>
              <a:rPr lang="it-IT" dirty="0" smtClean="0"/>
              <a:t>, il </a:t>
            </a:r>
            <a:r>
              <a:rPr lang="it-IT" i="1" dirty="0" smtClean="0"/>
              <a:t>Te</a:t>
            </a:r>
            <a:r>
              <a:rPr lang="it-IT" dirty="0" smtClean="0"/>
              <a:t>, il </a:t>
            </a:r>
            <a:r>
              <a:rPr lang="it-IT" i="1" dirty="0" err="1" smtClean="0"/>
              <a:t>Wu</a:t>
            </a:r>
            <a:r>
              <a:rPr lang="it-IT" i="1" dirty="0" smtClean="0"/>
              <a:t> </a:t>
            </a:r>
            <a:r>
              <a:rPr lang="it-IT" i="1" dirty="0" err="1" smtClean="0"/>
              <a:t>Wei</a:t>
            </a:r>
            <a:r>
              <a:rPr lang="it-IT" dirty="0" smtClean="0"/>
              <a:t>.</a:t>
            </a:r>
          </a:p>
          <a:p>
            <a:pPr>
              <a:buNone/>
            </a:pPr>
            <a:endParaRPr lang="it-IT"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Tao</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La parola </a:t>
            </a:r>
            <a:r>
              <a:rPr lang="it-IT" b="1" i="1" dirty="0" smtClean="0"/>
              <a:t>Tao</a:t>
            </a:r>
            <a:r>
              <a:rPr lang="it-IT" dirty="0" smtClean="0"/>
              <a:t> significa </a:t>
            </a:r>
            <a:r>
              <a:rPr lang="it-IT" i="1" dirty="0" smtClean="0"/>
              <a:t>via</a:t>
            </a:r>
            <a:r>
              <a:rPr lang="it-IT" dirty="0" smtClean="0"/>
              <a:t>, </a:t>
            </a:r>
            <a:r>
              <a:rPr lang="it-IT" i="1" dirty="0" smtClean="0"/>
              <a:t>capo</a:t>
            </a:r>
            <a:r>
              <a:rPr lang="it-IT" dirty="0" smtClean="0"/>
              <a:t>, </a:t>
            </a:r>
            <a:r>
              <a:rPr lang="it-IT" i="1" dirty="0" smtClean="0"/>
              <a:t>parola</a:t>
            </a:r>
            <a:r>
              <a:rPr lang="it-IT" dirty="0" smtClean="0"/>
              <a:t>, </a:t>
            </a:r>
            <a:r>
              <a:rPr lang="it-IT" i="1" dirty="0" smtClean="0"/>
              <a:t>metodo</a:t>
            </a:r>
            <a:r>
              <a:rPr lang="it-IT" dirty="0" smtClean="0"/>
              <a:t>, e perfino </a:t>
            </a:r>
            <a:r>
              <a:rPr lang="it-IT" i="1" dirty="0" smtClean="0"/>
              <a:t>religione</a:t>
            </a:r>
            <a:r>
              <a:rPr lang="it-IT" dirty="0" smtClean="0"/>
              <a:t>. È la strada e la meta (cioè </a:t>
            </a:r>
            <a:r>
              <a:rPr lang="it-IT" b="1" dirty="0" smtClean="0"/>
              <a:t>Dio</a:t>
            </a:r>
            <a:r>
              <a:rPr lang="it-IT" dirty="0" smtClean="0"/>
              <a:t>, l’</a:t>
            </a:r>
            <a:r>
              <a:rPr lang="it-IT" b="1" dirty="0" smtClean="0"/>
              <a:t>Assoluto</a:t>
            </a:r>
            <a:r>
              <a:rPr lang="it-IT" dirty="0" smtClean="0"/>
              <a:t>).</a:t>
            </a:r>
          </a:p>
          <a:p>
            <a:r>
              <a:rPr lang="it-IT" dirty="0" smtClean="0"/>
              <a:t>Il </a:t>
            </a:r>
            <a:r>
              <a:rPr lang="it-IT" b="1" i="1" dirty="0" smtClean="0"/>
              <a:t>Tao</a:t>
            </a:r>
            <a:r>
              <a:rPr lang="it-IT" dirty="0" smtClean="0"/>
              <a:t> è indicibile, sfuggendo sempre a una definizione generale, che rischierebbe di allontanare dalla possibilità umana ogni ipotesi di conoscenza.</a:t>
            </a:r>
          </a:p>
          <a:p>
            <a:r>
              <a:rPr lang="it-IT" dirty="0" smtClean="0"/>
              <a:t>“</a:t>
            </a:r>
            <a:r>
              <a:rPr lang="it-IT" i="1" dirty="0" smtClean="0"/>
              <a:t>Il Tao che si può dire non è il vero Tao</a:t>
            </a:r>
            <a:r>
              <a:rPr lang="it-IT" dirty="0" smtClean="0"/>
              <a:t>”, così inizia il </a:t>
            </a:r>
            <a:r>
              <a:rPr lang="it-IT" dirty="0" err="1" smtClean="0"/>
              <a:t>Tao-te-king</a:t>
            </a:r>
            <a:r>
              <a:rPr lang="it-IT" dirty="0" smtClean="0"/>
              <a:t> … varie immagini simboleggiano il Tao, come la luna, la valle, gli abissi, l’acqua stessa.</a:t>
            </a:r>
          </a:p>
          <a:p>
            <a:r>
              <a:rPr lang="it-IT" dirty="0" smtClean="0"/>
              <a:t>Il </a:t>
            </a:r>
            <a:r>
              <a:rPr lang="it-IT" i="1" dirty="0" smtClean="0"/>
              <a:t>Tao</a:t>
            </a:r>
            <a:r>
              <a:rPr lang="it-IT" dirty="0" smtClean="0"/>
              <a:t> è </a:t>
            </a:r>
            <a:r>
              <a:rPr lang="it-IT" i="1" dirty="0" smtClean="0"/>
              <a:t>immanente</a:t>
            </a:r>
            <a:r>
              <a:rPr lang="it-IT" dirty="0" smtClean="0"/>
              <a:t> e </a:t>
            </a:r>
            <a:r>
              <a:rPr lang="it-IT" i="1" dirty="0" smtClean="0"/>
              <a:t>trascendente</a:t>
            </a:r>
            <a:r>
              <a:rPr lang="it-IT" dirty="0" smtClean="0"/>
              <a:t>, è il </a:t>
            </a:r>
            <a:r>
              <a:rPr lang="it-IT" i="1" dirty="0" smtClean="0"/>
              <a:t>non-essere</a:t>
            </a:r>
            <a:r>
              <a:rPr lang="it-IT" dirty="0" smtClean="0"/>
              <a:t> che genera l’</a:t>
            </a:r>
            <a:r>
              <a:rPr lang="it-IT" i="1" dirty="0" smtClean="0"/>
              <a:t>essere</a:t>
            </a:r>
            <a:r>
              <a:rPr lang="it-IT" dirty="0" smtClean="0"/>
              <a:t> …</a:t>
            </a:r>
            <a:endParaRPr lang="it-IT"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Yin</a:t>
            </a:r>
            <a:r>
              <a:rPr lang="it-IT" b="1" dirty="0" smtClean="0"/>
              <a:t> e </a:t>
            </a:r>
            <a:r>
              <a:rPr lang="it-IT" b="1" i="1" dirty="0" smtClean="0"/>
              <a:t>Yang </a:t>
            </a:r>
            <a:r>
              <a:rPr lang="it-IT" b="1" dirty="0" smtClean="0"/>
              <a:t>I</a:t>
            </a:r>
            <a:endParaRPr lang="it-IT" b="1" dirty="0"/>
          </a:p>
        </p:txBody>
      </p:sp>
      <p:sp>
        <p:nvSpPr>
          <p:cNvPr id="3" name="Segnaposto contenuto 2"/>
          <p:cNvSpPr>
            <a:spLocks noGrp="1"/>
          </p:cNvSpPr>
          <p:nvPr>
            <p:ph idx="1"/>
          </p:nvPr>
        </p:nvSpPr>
        <p:spPr/>
        <p:txBody>
          <a:bodyPr>
            <a:normAutofit fontScale="92500"/>
          </a:bodyPr>
          <a:lstStyle/>
          <a:p>
            <a:r>
              <a:rPr lang="it-IT" dirty="0" smtClean="0"/>
              <a:t>Si tratta delle </a:t>
            </a:r>
            <a:r>
              <a:rPr lang="it-IT" b="1" i="1" dirty="0" smtClean="0"/>
              <a:t>due grandi polarità </a:t>
            </a:r>
            <a:r>
              <a:rPr lang="it-IT" dirty="0" smtClean="0"/>
              <a:t>che concorrono alla vita, e non sono in opposizione come nel caso delle polarità “occidentali”, come </a:t>
            </a:r>
            <a:r>
              <a:rPr lang="it-IT" i="1" dirty="0" smtClean="0"/>
              <a:t>luce-tenebre</a:t>
            </a:r>
            <a:r>
              <a:rPr lang="it-IT" dirty="0" smtClean="0"/>
              <a:t>, </a:t>
            </a:r>
            <a:r>
              <a:rPr lang="it-IT" i="1" dirty="0" smtClean="0"/>
              <a:t>bene-male</a:t>
            </a:r>
            <a:r>
              <a:rPr lang="it-IT" dirty="0" smtClean="0"/>
              <a:t>, </a:t>
            </a:r>
            <a:r>
              <a:rPr lang="it-IT" i="1" dirty="0" smtClean="0"/>
              <a:t>polo positivo </a:t>
            </a:r>
            <a:r>
              <a:rPr lang="it-IT" dirty="0" smtClean="0"/>
              <a:t>e </a:t>
            </a:r>
            <a:r>
              <a:rPr lang="it-IT" i="1" dirty="0" smtClean="0"/>
              <a:t>polo negativo </a:t>
            </a:r>
            <a:r>
              <a:rPr lang="it-IT" dirty="0" smtClean="0"/>
              <a:t>nel campo dell’elettricità, </a:t>
            </a:r>
            <a:r>
              <a:rPr lang="it-IT" dirty="0" err="1" smtClean="0"/>
              <a:t>etc</a:t>
            </a:r>
            <a:r>
              <a:rPr lang="it-IT" dirty="0" smtClean="0"/>
              <a:t>..</a:t>
            </a:r>
          </a:p>
          <a:p>
            <a:pPr>
              <a:buNone/>
            </a:pPr>
            <a:endParaRPr lang="it-IT" dirty="0" smtClean="0"/>
          </a:p>
          <a:p>
            <a:r>
              <a:rPr lang="it-IT" dirty="0" smtClean="0"/>
              <a:t>Polo positivo (Yang) e negativo (</a:t>
            </a:r>
            <a:r>
              <a:rPr lang="it-IT" dirty="0" err="1" smtClean="0"/>
              <a:t>Yin</a:t>
            </a:r>
            <a:r>
              <a:rPr lang="it-IT" dirty="0" smtClean="0"/>
              <a:t>) non hanno alcuna accezione di rilevanza morale all’occidentale, ma significano le parti che insieme compongono la realtà: essi sono rappresentati da una linea continua e una linea spezzata, come una dialettica tra cammino e sosta, mantenimento e rifiuto, conservazione e rinnovamento. </a:t>
            </a:r>
            <a:endParaRPr lang="it-IT"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Yin</a:t>
            </a:r>
            <a:r>
              <a:rPr lang="it-IT" b="1" dirty="0" smtClean="0"/>
              <a:t> e </a:t>
            </a:r>
            <a:r>
              <a:rPr lang="it-IT" b="1" i="1" dirty="0" smtClean="0"/>
              <a:t>Yang </a:t>
            </a:r>
            <a:r>
              <a:rPr lang="it-IT" b="1" dirty="0" smtClean="0"/>
              <a:t>II</a:t>
            </a:r>
            <a:endParaRPr lang="it-IT" dirty="0"/>
          </a:p>
        </p:txBody>
      </p:sp>
      <p:sp>
        <p:nvSpPr>
          <p:cNvPr id="3" name="Segnaposto contenuto 2"/>
          <p:cNvSpPr>
            <a:spLocks noGrp="1"/>
          </p:cNvSpPr>
          <p:nvPr>
            <p:ph idx="1"/>
          </p:nvPr>
        </p:nvSpPr>
        <p:spPr/>
        <p:txBody>
          <a:bodyPr>
            <a:normAutofit lnSpcReduction="10000"/>
          </a:bodyPr>
          <a:lstStyle/>
          <a:p>
            <a:r>
              <a:rPr lang="it-IT" dirty="0" smtClean="0"/>
              <a:t>Bellissimo l’apologo del contadino, raccontato nella tradizione taoista, secondo cui, ad ogni fortuna o rovescio della sorte, era solito dire agli amici che, o lo commiseravano, o si compiacevano con lui, sempre: “</a:t>
            </a:r>
            <a:r>
              <a:rPr lang="it-IT" i="1" dirty="0" smtClean="0"/>
              <a:t>Può darsi</a:t>
            </a:r>
            <a:r>
              <a:rPr lang="it-IT" dirty="0" smtClean="0"/>
              <a:t>” (sottintendendo, </a:t>
            </a:r>
            <a:r>
              <a:rPr lang="it-IT" i="1" dirty="0" smtClean="0"/>
              <a:t>che sia buona sorte o che sia mala sorte</a:t>
            </a:r>
            <a:r>
              <a:rPr lang="it-IT" dirty="0" smtClean="0"/>
              <a:t>).</a:t>
            </a:r>
          </a:p>
          <a:p>
            <a:r>
              <a:rPr lang="it-IT" dirty="0" smtClean="0"/>
              <a:t>Bene e male si generano a vicenda, felicità e disgrazia si succedono, sono causa e premessa l’uno dell’altro.</a:t>
            </a:r>
          </a:p>
          <a:p>
            <a:pPr>
              <a:buNone/>
            </a:pPr>
            <a:r>
              <a:rPr lang="it-IT" dirty="0" smtClean="0"/>
              <a:t>Osserviamo dunque come tale visione del mondo e della vita umana siano radicalmente diverse dalla concezione “</a:t>
            </a:r>
            <a:r>
              <a:rPr lang="it-IT" i="1" dirty="0" smtClean="0"/>
              <a:t>occidentale</a:t>
            </a:r>
            <a:r>
              <a:rPr lang="it-IT" dirty="0" smtClean="0"/>
              <a:t>”, </a:t>
            </a:r>
            <a:r>
              <a:rPr lang="it-IT" dirty="0" err="1" smtClean="0"/>
              <a:t>greco-latina</a:t>
            </a:r>
            <a:r>
              <a:rPr lang="it-IT" dirty="0" smtClean="0"/>
              <a:t>.</a:t>
            </a:r>
            <a:endParaRPr lang="it-IT"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Yin</a:t>
            </a:r>
            <a:r>
              <a:rPr lang="it-IT" b="1" dirty="0" smtClean="0"/>
              <a:t> e </a:t>
            </a:r>
            <a:r>
              <a:rPr lang="it-IT" b="1" i="1" dirty="0" smtClean="0"/>
              <a:t>Yang </a:t>
            </a:r>
            <a:r>
              <a:rPr lang="it-IT" b="1" dirty="0" smtClean="0"/>
              <a:t>III</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Come nel buddhismo ci troviamo di fronte a </a:t>
            </a:r>
            <a:r>
              <a:rPr lang="it-IT" dirty="0" err="1" smtClean="0"/>
              <a:t>a</a:t>
            </a:r>
            <a:r>
              <a:rPr lang="it-IT" dirty="0" smtClean="0"/>
              <a:t> </a:t>
            </a:r>
            <a:r>
              <a:rPr lang="it-IT" b="1" dirty="0" smtClean="0"/>
              <a:t>una causalità che non è lineare</a:t>
            </a:r>
            <a:r>
              <a:rPr lang="it-IT" dirty="0" smtClean="0"/>
              <a:t>, storica, come nella tradizione mediterranea (forse più biblica che </a:t>
            </a:r>
            <a:r>
              <a:rPr lang="it-IT" dirty="0" err="1" smtClean="0"/>
              <a:t>greco-latina</a:t>
            </a:r>
            <a:r>
              <a:rPr lang="it-IT" dirty="0" smtClean="0"/>
              <a:t>) ma </a:t>
            </a:r>
            <a:r>
              <a:rPr lang="it-IT" b="1" dirty="0" smtClean="0"/>
              <a:t>ciclica</a:t>
            </a:r>
            <a:r>
              <a:rPr lang="it-IT" dirty="0" smtClean="0"/>
              <a:t>:  lo </a:t>
            </a:r>
            <a:r>
              <a:rPr lang="it-IT" i="1" dirty="0" err="1" smtClean="0"/>
              <a:t>yin</a:t>
            </a:r>
            <a:r>
              <a:rPr lang="it-IT" dirty="0" smtClean="0"/>
              <a:t> e lo </a:t>
            </a:r>
            <a:r>
              <a:rPr lang="it-IT" i="1" dirty="0" err="1" smtClean="0"/>
              <a:t>yang</a:t>
            </a:r>
            <a:r>
              <a:rPr lang="it-IT" dirty="0" smtClean="0"/>
              <a:t>, potremmo dire, </a:t>
            </a:r>
            <a:r>
              <a:rPr lang="it-IT" b="1" dirty="0" err="1" smtClean="0"/>
              <a:t>dialettizzano</a:t>
            </a:r>
            <a:r>
              <a:rPr lang="it-IT" dirty="0" smtClean="0"/>
              <a:t>, così, come nel confucianesimo fanno altrettanto i cinque elementi, nel principio della dipendenza reciproca: il legno genera il fuoco, questo genera la terra, la terra genera il metallo, che a sua volta genera l’acqua, la quale genera di nuovo il legno.</a:t>
            </a:r>
          </a:p>
          <a:p>
            <a:r>
              <a:rPr lang="it-IT" dirty="0" smtClean="0"/>
              <a:t>Nessuno dei cinque elementi può “vincere” sugli altri, perché ciò bloccherebbe il ciclo e causerebbe la fine della vita. </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Mysterium</a:t>
            </a:r>
            <a:r>
              <a:rPr lang="it-IT" b="1" i="1" dirty="0" smtClean="0"/>
              <a:t> </a:t>
            </a:r>
            <a:r>
              <a:rPr lang="it-IT" b="1" i="1" dirty="0" err="1" smtClean="0"/>
              <a:t>Tremendum</a:t>
            </a:r>
            <a:r>
              <a:rPr lang="it-IT" b="1" i="1" dirty="0" smtClean="0"/>
              <a:t> </a:t>
            </a:r>
            <a:r>
              <a:rPr lang="it-IT" b="1" dirty="0" smtClean="0"/>
              <a:t>…</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Vi è innanzitutto un rapporto fra </a:t>
            </a:r>
            <a:r>
              <a:rPr lang="it-IT" b="1" i="1" dirty="0" err="1" smtClean="0"/>
              <a:t>Mysterium</a:t>
            </a:r>
            <a:r>
              <a:rPr lang="it-IT" dirty="0" smtClean="0"/>
              <a:t>  e </a:t>
            </a:r>
            <a:r>
              <a:rPr lang="it-IT" b="1" i="1" dirty="0" err="1" smtClean="0"/>
              <a:t>Tremendum</a:t>
            </a:r>
            <a:r>
              <a:rPr lang="it-IT" dirty="0" smtClean="0"/>
              <a:t>: senza il </a:t>
            </a:r>
            <a:r>
              <a:rPr lang="it-IT" b="1" i="1" dirty="0" err="1" smtClean="0"/>
              <a:t>Tremendum</a:t>
            </a:r>
            <a:r>
              <a:rPr lang="it-IT" dirty="0" smtClean="0"/>
              <a:t> il </a:t>
            </a:r>
            <a:r>
              <a:rPr lang="it-IT" b="1" i="1" dirty="0" err="1" smtClean="0"/>
              <a:t>Mysterium</a:t>
            </a:r>
            <a:r>
              <a:rPr lang="it-IT" dirty="0" smtClean="0"/>
              <a:t> è solo </a:t>
            </a:r>
            <a:r>
              <a:rPr lang="it-IT" b="1" i="1" dirty="0" err="1" smtClean="0"/>
              <a:t>Mirum</a:t>
            </a:r>
            <a:r>
              <a:rPr lang="it-IT" dirty="0" smtClean="0"/>
              <a:t>, non ancora </a:t>
            </a:r>
            <a:r>
              <a:rPr lang="it-IT" b="1" i="1" dirty="0" err="1" smtClean="0"/>
              <a:t>Admirandum</a:t>
            </a:r>
            <a:r>
              <a:rPr lang="it-IT" dirty="0" smtClean="0"/>
              <a:t>,</a:t>
            </a:r>
          </a:p>
          <a:p>
            <a:pPr>
              <a:buNone/>
            </a:pPr>
            <a:endParaRPr lang="it-IT" dirty="0" smtClean="0"/>
          </a:p>
          <a:p>
            <a:pPr lvl="0"/>
            <a:r>
              <a:rPr lang="it-IT" b="1" i="1" dirty="0" err="1" smtClean="0"/>
              <a:t>Mysterium</a:t>
            </a:r>
            <a:r>
              <a:rPr lang="it-IT" b="1" dirty="0" smtClean="0"/>
              <a:t> </a:t>
            </a:r>
            <a:r>
              <a:rPr lang="it-IT" dirty="0" smtClean="0"/>
              <a:t>[cfr. etimologia dal verbo greco </a:t>
            </a:r>
            <a:r>
              <a:rPr lang="it-IT" b="1" i="1" dirty="0" err="1" smtClean="0"/>
              <a:t>μύω</a:t>
            </a:r>
            <a:r>
              <a:rPr lang="it-IT" dirty="0" smtClean="0"/>
              <a:t>, </a:t>
            </a:r>
            <a:r>
              <a:rPr lang="it-IT" b="1" i="1" dirty="0" smtClean="0"/>
              <a:t>ειν</a:t>
            </a:r>
            <a:r>
              <a:rPr lang="it-IT" dirty="0" smtClean="0"/>
              <a:t>,</a:t>
            </a:r>
            <a:r>
              <a:rPr lang="it-IT" b="1" dirty="0" smtClean="0"/>
              <a:t>“</a:t>
            </a:r>
            <a:r>
              <a:rPr lang="it-IT" b="1" i="1" dirty="0" smtClean="0"/>
              <a:t>nascondo</a:t>
            </a:r>
            <a:r>
              <a:rPr lang="it-IT" b="1" dirty="0" smtClean="0"/>
              <a:t>, </a:t>
            </a:r>
            <a:r>
              <a:rPr lang="it-IT" b="1" i="1" dirty="0" smtClean="0"/>
              <a:t>nascondere</a:t>
            </a:r>
            <a:r>
              <a:rPr lang="it-IT" b="1" dirty="0" smtClean="0"/>
              <a:t>”</a:t>
            </a:r>
            <a:r>
              <a:rPr lang="it-IT" dirty="0" smtClean="0"/>
              <a:t>, e del sanscrito </a:t>
            </a:r>
            <a:r>
              <a:rPr lang="it-IT" b="1" i="1" dirty="0" err="1" smtClean="0"/>
              <a:t>muš</a:t>
            </a:r>
            <a:r>
              <a:rPr lang="it-IT" dirty="0" smtClean="0"/>
              <a:t>,</a:t>
            </a:r>
            <a:r>
              <a:rPr lang="it-IT" b="1" dirty="0" smtClean="0"/>
              <a:t> “</a:t>
            </a:r>
            <a:r>
              <a:rPr lang="it-IT" b="1" i="1" dirty="0" smtClean="0"/>
              <a:t>nascosto</a:t>
            </a:r>
            <a:r>
              <a:rPr lang="it-IT" b="1" dirty="0" smtClean="0"/>
              <a:t>, </a:t>
            </a:r>
            <a:r>
              <a:rPr lang="it-IT" b="1" i="1" dirty="0" smtClean="0"/>
              <a:t>occulto</a:t>
            </a:r>
            <a:r>
              <a:rPr lang="it-IT" b="1" dirty="0" smtClean="0"/>
              <a:t>, </a:t>
            </a:r>
            <a:r>
              <a:rPr lang="it-IT" b="1" i="1" dirty="0" smtClean="0"/>
              <a:t>segreto</a:t>
            </a:r>
            <a:r>
              <a:rPr lang="it-IT" b="1" dirty="0" smtClean="0"/>
              <a:t>”</a:t>
            </a:r>
            <a:r>
              <a:rPr lang="it-IT" dirty="0" smtClean="0"/>
              <a:t>], perché genera meraviglia, stupore, incertezza, sbigottimento,  …</a:t>
            </a:r>
          </a:p>
          <a:p>
            <a:pPr lvl="0">
              <a:buNone/>
            </a:pPr>
            <a:endParaRPr lang="it-IT" dirty="0" smtClean="0"/>
          </a:p>
          <a:p>
            <a:pPr lvl="0">
              <a:buNone/>
            </a:pPr>
            <a:endParaRPr lang="it-IT" dirty="0" smtClean="0"/>
          </a:p>
          <a:p>
            <a:pPr>
              <a:buNone/>
            </a:pPr>
            <a:r>
              <a:rPr lang="it-IT" sz="1900" dirty="0" smtClean="0"/>
              <a:t>Cfr. Agostino, </a:t>
            </a:r>
            <a:r>
              <a:rPr lang="it-IT" sz="1900" dirty="0" err="1" smtClean="0"/>
              <a:t>Confessiones</a:t>
            </a:r>
            <a:r>
              <a:rPr lang="it-IT" sz="1900" dirty="0" smtClean="0"/>
              <a:t>, XI, 9, 1 “</a:t>
            </a:r>
            <a:r>
              <a:rPr lang="it-IT" sz="1900" i="1" dirty="0" smtClean="0"/>
              <a:t>Quid est </a:t>
            </a:r>
            <a:r>
              <a:rPr lang="it-IT" sz="1900" i="1" dirty="0" err="1" smtClean="0"/>
              <a:t>illud</a:t>
            </a:r>
            <a:r>
              <a:rPr lang="it-IT" sz="1900" i="1" dirty="0" smtClean="0"/>
              <a:t>,  </a:t>
            </a:r>
            <a:r>
              <a:rPr lang="it-IT" sz="1900" i="1" dirty="0" err="1" smtClean="0"/>
              <a:t>quod</a:t>
            </a:r>
            <a:r>
              <a:rPr lang="it-IT" sz="1900" i="1" dirty="0" smtClean="0"/>
              <a:t> </a:t>
            </a:r>
            <a:r>
              <a:rPr lang="it-IT" sz="1900" i="1" dirty="0" err="1" smtClean="0"/>
              <a:t>interlucet</a:t>
            </a:r>
            <a:r>
              <a:rPr lang="it-IT" sz="1900" i="1" dirty="0" smtClean="0"/>
              <a:t> </a:t>
            </a:r>
            <a:r>
              <a:rPr lang="it-IT" sz="1900" i="1" dirty="0" err="1" smtClean="0"/>
              <a:t>mihi</a:t>
            </a:r>
            <a:r>
              <a:rPr lang="it-IT" sz="1900" i="1" dirty="0" smtClean="0"/>
              <a:t> </a:t>
            </a:r>
            <a:r>
              <a:rPr lang="it-IT" sz="1900" i="1" dirty="0" err="1" smtClean="0"/>
              <a:t>et</a:t>
            </a:r>
            <a:r>
              <a:rPr lang="it-IT" sz="1900" i="1" dirty="0" smtClean="0"/>
              <a:t> </a:t>
            </a:r>
            <a:r>
              <a:rPr lang="it-IT" sz="1900" i="1" dirty="0" err="1" smtClean="0"/>
              <a:t>percutit</a:t>
            </a:r>
            <a:r>
              <a:rPr lang="it-IT" sz="1900" i="1" dirty="0" smtClean="0"/>
              <a:t> </a:t>
            </a:r>
            <a:r>
              <a:rPr lang="it-IT" sz="1900" i="1" dirty="0" err="1" smtClean="0"/>
              <a:t>cor</a:t>
            </a:r>
            <a:r>
              <a:rPr lang="it-IT" sz="1900" i="1" dirty="0" smtClean="0"/>
              <a:t> </a:t>
            </a:r>
            <a:r>
              <a:rPr lang="it-IT" sz="1900" i="1" dirty="0" err="1" smtClean="0"/>
              <a:t>meum</a:t>
            </a:r>
            <a:r>
              <a:rPr lang="it-IT" sz="1900" i="1" dirty="0" smtClean="0"/>
              <a:t> </a:t>
            </a:r>
            <a:r>
              <a:rPr lang="it-IT" sz="1900" i="1" dirty="0" err="1" smtClean="0"/>
              <a:t>sine</a:t>
            </a:r>
            <a:r>
              <a:rPr lang="it-IT" sz="1900" i="1" dirty="0" smtClean="0"/>
              <a:t> lesione! </a:t>
            </a:r>
            <a:r>
              <a:rPr lang="it-IT" sz="1900" i="1" dirty="0" err="1" smtClean="0"/>
              <a:t>Et</a:t>
            </a:r>
            <a:r>
              <a:rPr lang="it-IT" sz="1900" i="1" dirty="0" smtClean="0"/>
              <a:t> </a:t>
            </a:r>
            <a:r>
              <a:rPr lang="it-IT" sz="1900" i="1" dirty="0" err="1" smtClean="0"/>
              <a:t>inhorresco</a:t>
            </a:r>
            <a:r>
              <a:rPr lang="it-IT" sz="1900" i="1" dirty="0" smtClean="0"/>
              <a:t>, </a:t>
            </a:r>
            <a:r>
              <a:rPr lang="it-IT" sz="1900" i="1" dirty="0" err="1" smtClean="0"/>
              <a:t>et</a:t>
            </a:r>
            <a:r>
              <a:rPr lang="it-IT" sz="1900" i="1" dirty="0" smtClean="0"/>
              <a:t> </a:t>
            </a:r>
            <a:r>
              <a:rPr lang="it-IT" sz="1900" i="1" dirty="0" err="1" smtClean="0"/>
              <a:t>inardesco</a:t>
            </a:r>
            <a:r>
              <a:rPr lang="it-IT" sz="1900" i="1" dirty="0" smtClean="0"/>
              <a:t>. </a:t>
            </a:r>
            <a:r>
              <a:rPr lang="it-IT" sz="1900" i="1" dirty="0" err="1" smtClean="0"/>
              <a:t>Inhorresco</a:t>
            </a:r>
            <a:r>
              <a:rPr lang="it-IT" sz="1900" i="1" dirty="0" smtClean="0"/>
              <a:t> in quantum </a:t>
            </a:r>
            <a:r>
              <a:rPr lang="it-IT" sz="1900" i="1" dirty="0" err="1" smtClean="0"/>
              <a:t>dissimilis</a:t>
            </a:r>
            <a:r>
              <a:rPr lang="it-IT" sz="1900" i="1" dirty="0" smtClean="0"/>
              <a:t> ei sum. </a:t>
            </a:r>
            <a:r>
              <a:rPr lang="it-IT" sz="1900" i="1" dirty="0" err="1" smtClean="0"/>
              <a:t>Inardesco</a:t>
            </a:r>
            <a:r>
              <a:rPr lang="it-IT" sz="1900" i="1" dirty="0" smtClean="0"/>
              <a:t>, in quantum </a:t>
            </a:r>
            <a:r>
              <a:rPr lang="it-IT" sz="1900" i="1" dirty="0" err="1" smtClean="0"/>
              <a:t>similis</a:t>
            </a:r>
            <a:r>
              <a:rPr lang="it-IT" sz="1900" i="1" dirty="0" smtClean="0"/>
              <a:t> ei sum</a:t>
            </a:r>
            <a:r>
              <a:rPr lang="it-IT" sz="1900" dirty="0" smtClean="0"/>
              <a:t>”.</a:t>
            </a:r>
          </a:p>
          <a:p>
            <a:pPr>
              <a:buNone/>
            </a:pPr>
            <a:endParaRPr lang="it-IT"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Yin</a:t>
            </a:r>
            <a:r>
              <a:rPr lang="it-IT" b="1" dirty="0" smtClean="0"/>
              <a:t> e </a:t>
            </a:r>
            <a:r>
              <a:rPr lang="it-IT" b="1" i="1" dirty="0" smtClean="0"/>
              <a:t>Yang </a:t>
            </a:r>
            <a:r>
              <a:rPr lang="it-IT" b="1" dirty="0" smtClean="0"/>
              <a:t>IV</a:t>
            </a:r>
            <a:endParaRPr lang="it-IT" dirty="0"/>
          </a:p>
        </p:txBody>
      </p:sp>
      <p:sp>
        <p:nvSpPr>
          <p:cNvPr id="3" name="Segnaposto contenuto 2"/>
          <p:cNvSpPr>
            <a:spLocks noGrp="1"/>
          </p:cNvSpPr>
          <p:nvPr>
            <p:ph idx="1"/>
          </p:nvPr>
        </p:nvSpPr>
        <p:spPr/>
        <p:txBody>
          <a:bodyPr/>
          <a:lstStyle/>
          <a:p>
            <a:r>
              <a:rPr lang="it-IT" dirty="0" smtClean="0"/>
              <a:t>Il Tao, però, si differenzia profondamente dal Buddhismo, perché, contrariamente a questi, non ritiene il dipanarsi del ciclo della vita un </a:t>
            </a:r>
            <a:r>
              <a:rPr lang="it-IT" i="1" dirty="0" smtClean="0"/>
              <a:t>male</a:t>
            </a:r>
            <a:r>
              <a:rPr lang="it-IT" dirty="0" smtClean="0"/>
              <a:t> da superare con la tendenza all’annullamento del desiderio, e infine della vita stessa nel </a:t>
            </a:r>
            <a:r>
              <a:rPr lang="it-IT" i="1" dirty="0" smtClean="0"/>
              <a:t>Nirvana</a:t>
            </a:r>
            <a:r>
              <a:rPr lang="it-IT" dirty="0" smtClean="0"/>
              <a:t>, ma è la </a:t>
            </a:r>
            <a:r>
              <a:rPr lang="it-IT" i="1" dirty="0" smtClean="0"/>
              <a:t>vita</a:t>
            </a:r>
            <a:r>
              <a:rPr lang="it-IT" dirty="0" smtClean="0"/>
              <a:t> stessa, intrinseco </a:t>
            </a:r>
            <a:r>
              <a:rPr lang="it-IT" b="1" i="1" dirty="0" smtClean="0"/>
              <a:t>bene</a:t>
            </a:r>
            <a:r>
              <a:rPr lang="it-IT" dirty="0" smtClean="0"/>
              <a:t>.</a:t>
            </a:r>
          </a:p>
          <a:p>
            <a:r>
              <a:rPr lang="it-IT" dirty="0" smtClean="0"/>
              <a:t>Il </a:t>
            </a:r>
            <a:r>
              <a:rPr lang="it-IT" b="1" i="1" dirty="0" smtClean="0"/>
              <a:t>Tao</a:t>
            </a:r>
            <a:r>
              <a:rPr lang="it-IT" dirty="0" smtClean="0"/>
              <a:t> pare prospettare una specie di fatalismo, ma non è così perché il Tao stesso è profonda saggezza, che va rispettata, in quanto dettata dalla </a:t>
            </a:r>
            <a:r>
              <a:rPr lang="it-IT" i="1" dirty="0" smtClean="0"/>
              <a:t>Sapienza</a:t>
            </a:r>
            <a:r>
              <a:rPr lang="it-IT" dirty="0" smtClean="0"/>
              <a:t> divina che governa e guida il mondo e gli uomini.</a:t>
            </a:r>
            <a:endParaRPr lang="it-IT"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te</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Il </a:t>
            </a:r>
            <a:r>
              <a:rPr lang="it-IT" b="1" i="1" dirty="0" smtClean="0"/>
              <a:t>te</a:t>
            </a:r>
            <a:r>
              <a:rPr lang="it-IT" dirty="0" smtClean="0"/>
              <a:t> è la virtù, concetto corrispondente in qualche modo, sia all’</a:t>
            </a:r>
            <a:r>
              <a:rPr lang="it-IT" i="1" dirty="0" err="1" smtClean="0"/>
              <a:t>aretè</a:t>
            </a:r>
            <a:r>
              <a:rPr lang="it-IT" dirty="0" smtClean="0"/>
              <a:t> greca, sia alla </a:t>
            </a:r>
            <a:r>
              <a:rPr lang="it-IT" i="1" dirty="0" err="1" smtClean="0"/>
              <a:t>virtus</a:t>
            </a:r>
            <a:r>
              <a:rPr lang="it-IT" dirty="0" smtClean="0"/>
              <a:t> latina, intese però nel senso prevalente di un </a:t>
            </a:r>
            <a:r>
              <a:rPr lang="it-IT" i="1" dirty="0" smtClean="0"/>
              <a:t>agire efficacemente positivo</a:t>
            </a:r>
            <a:r>
              <a:rPr lang="it-IT" dirty="0" smtClean="0"/>
              <a:t>.</a:t>
            </a:r>
          </a:p>
          <a:p>
            <a:r>
              <a:rPr lang="it-IT" dirty="0" smtClean="0"/>
              <a:t>Una sorta di </a:t>
            </a:r>
            <a:r>
              <a:rPr lang="it-IT" i="1" dirty="0" smtClean="0"/>
              <a:t>fortezza temperante</a:t>
            </a:r>
            <a:r>
              <a:rPr lang="it-IT" dirty="0" smtClean="0"/>
              <a:t>, </a:t>
            </a:r>
            <a:r>
              <a:rPr lang="it-IT" i="1" dirty="0" smtClean="0"/>
              <a:t>prudente</a:t>
            </a:r>
            <a:r>
              <a:rPr lang="it-IT" dirty="0" smtClean="0"/>
              <a:t> e </a:t>
            </a:r>
            <a:r>
              <a:rPr lang="it-IT" i="1" dirty="0" smtClean="0"/>
              <a:t>giusta</a:t>
            </a:r>
            <a:r>
              <a:rPr lang="it-IT" dirty="0" smtClean="0"/>
              <a:t>, potremmo dire con linguaggio scolastico, una </a:t>
            </a:r>
            <a:r>
              <a:rPr lang="it-IT" b="1" i="1" dirty="0" err="1" smtClean="0"/>
              <a:t>connectio</a:t>
            </a:r>
            <a:r>
              <a:rPr lang="it-IT" b="1" i="1" dirty="0" smtClean="0"/>
              <a:t> </a:t>
            </a:r>
            <a:r>
              <a:rPr lang="it-IT" b="1" i="1" dirty="0" err="1" smtClean="0"/>
              <a:t>virtutum</a:t>
            </a:r>
            <a:r>
              <a:rPr lang="it-IT" dirty="0" smtClean="0"/>
              <a:t>.</a:t>
            </a:r>
          </a:p>
          <a:p>
            <a:r>
              <a:rPr lang="it-IT" dirty="0" smtClean="0"/>
              <a:t>Il </a:t>
            </a:r>
            <a:r>
              <a:rPr lang="it-IT" i="1" dirty="0" smtClean="0"/>
              <a:t>te</a:t>
            </a:r>
            <a:r>
              <a:rPr lang="it-IT" dirty="0" smtClean="0"/>
              <a:t> aiuta l’uomo nell’arte di vivere, evitando le forzature e </a:t>
            </a:r>
            <a:r>
              <a:rPr lang="it-IT" b="1" i="1" dirty="0" smtClean="0"/>
              <a:t>la presunzione di potere tutto</a:t>
            </a:r>
            <a:r>
              <a:rPr lang="it-IT" dirty="0" smtClean="0"/>
              <a:t>, di conquistare tutto, moderando l’uso delle forze e agendo con saggezza.</a:t>
            </a:r>
            <a:endParaRPr lang="it-IT"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wu</a:t>
            </a:r>
            <a:r>
              <a:rPr lang="it-IT" b="1" i="1" dirty="0" smtClean="0"/>
              <a:t> </a:t>
            </a:r>
            <a:r>
              <a:rPr lang="it-IT" b="1" i="1" dirty="0" err="1" smtClean="0"/>
              <a:t>wei</a:t>
            </a:r>
            <a:r>
              <a:rPr lang="it-IT" b="1" dirty="0" smtClean="0"/>
              <a:t> I</a:t>
            </a:r>
            <a:endParaRPr lang="it-IT" b="1" i="1" dirty="0"/>
          </a:p>
        </p:txBody>
      </p:sp>
      <p:sp>
        <p:nvSpPr>
          <p:cNvPr id="3" name="Segnaposto contenuto 2"/>
          <p:cNvSpPr>
            <a:spLocks noGrp="1"/>
          </p:cNvSpPr>
          <p:nvPr>
            <p:ph idx="1"/>
          </p:nvPr>
        </p:nvSpPr>
        <p:spPr/>
        <p:txBody>
          <a:bodyPr/>
          <a:lstStyle/>
          <a:p>
            <a:r>
              <a:rPr lang="it-IT" dirty="0" smtClean="0"/>
              <a:t>Il </a:t>
            </a:r>
            <a:r>
              <a:rPr lang="it-IT" i="1" dirty="0" smtClean="0"/>
              <a:t>Tao</a:t>
            </a:r>
            <a:r>
              <a:rPr lang="it-IT" dirty="0" smtClean="0"/>
              <a:t> agisce non agendo, lasciando libere le diecimila (infinite) cose che, come l’acqua trovano il loro bene, individuando la strada, il percorso, il metodo giusto.</a:t>
            </a:r>
          </a:p>
          <a:p>
            <a:pPr>
              <a:buNone/>
            </a:pPr>
            <a:r>
              <a:rPr lang="it-IT" dirty="0" smtClean="0"/>
              <a:t>Quanto ciò insegna a noi occidentali, sempre in affanno per fare, conquistare, avanzare … e talvolta, a causa di questo, ci ammaliamo, ci fermiamo stanchissimi, regrediamo!</a:t>
            </a:r>
          </a:p>
          <a:p>
            <a:r>
              <a:rPr lang="it-IT" dirty="0" smtClean="0"/>
              <a:t>Il </a:t>
            </a:r>
            <a:r>
              <a:rPr lang="it-IT" i="1" dirty="0" smtClean="0"/>
              <a:t>Tao</a:t>
            </a:r>
            <a:r>
              <a:rPr lang="it-IT" dirty="0" smtClean="0"/>
              <a:t> insegna che è il buco nel mozzo della ruota che rende funzionale la ruota, così come lo spazio dentro al vaso, il vaso stesso!</a:t>
            </a:r>
            <a:endParaRPr lang="it-IT"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wu</a:t>
            </a:r>
            <a:r>
              <a:rPr lang="it-IT" b="1" i="1" dirty="0" smtClean="0"/>
              <a:t> </a:t>
            </a:r>
            <a:r>
              <a:rPr lang="it-IT" b="1" i="1" dirty="0" err="1" smtClean="0"/>
              <a:t>wei</a:t>
            </a:r>
            <a:r>
              <a:rPr lang="it-IT" b="1" dirty="0" smtClean="0"/>
              <a:t> II</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Il </a:t>
            </a:r>
            <a:r>
              <a:rPr lang="it-IT" i="1" dirty="0" smtClean="0"/>
              <a:t>saggio</a:t>
            </a:r>
            <a:r>
              <a:rPr lang="it-IT" dirty="0" smtClean="0"/>
              <a:t> agisce facendo il vuoto dentro se stesso, lasciando agire le cose, non forzandole, cosicché il </a:t>
            </a:r>
            <a:r>
              <a:rPr lang="it-IT" i="1" dirty="0" err="1" smtClean="0"/>
              <a:t>wu</a:t>
            </a:r>
            <a:r>
              <a:rPr lang="it-IT" i="1" dirty="0" smtClean="0"/>
              <a:t> </a:t>
            </a:r>
            <a:r>
              <a:rPr lang="it-IT" i="1" dirty="0" err="1" smtClean="0"/>
              <a:t>wei</a:t>
            </a:r>
            <a:r>
              <a:rPr lang="it-IT" dirty="0" smtClean="0"/>
              <a:t> lo porterà dalla parte giusta. (Troviamo qui echi dei misticismi cristiano e islamico?)* </a:t>
            </a:r>
          </a:p>
          <a:p>
            <a:r>
              <a:rPr lang="it-IT" dirty="0" smtClean="0"/>
              <a:t>Il saggio non possiede nulla e non insegna con arroganza, egli dice “</a:t>
            </a:r>
            <a:r>
              <a:rPr lang="it-IT" i="1" dirty="0" smtClean="0"/>
              <a:t>Tralascia la santità e ripudia la sapienza e il popolo si avvantaggerà, tralascia la carità e ripudia la giustizia ed esso tornerà alla pietà filiale e alla clemenza paterna, tralascia l’abilità e ripudia il lucro e più non vi saranno ladri e briganti</a:t>
            </a:r>
            <a:r>
              <a:rPr lang="it-IT" dirty="0" smtClean="0"/>
              <a:t>” …</a:t>
            </a:r>
          </a:p>
          <a:p>
            <a:r>
              <a:rPr lang="it-IT" dirty="0" smtClean="0"/>
              <a:t>È un apparente invito all’inazione, ma in realtà è un invito alla riflessione, indispensabile per poi lasciarsi trasportare dal </a:t>
            </a:r>
            <a:r>
              <a:rPr lang="it-IT" i="1" dirty="0" smtClean="0"/>
              <a:t>Tao</a:t>
            </a:r>
            <a:r>
              <a:rPr lang="it-IT" dirty="0" smtClean="0"/>
              <a:t>, che è il </a:t>
            </a:r>
            <a:r>
              <a:rPr lang="it-IT" i="1" dirty="0" smtClean="0"/>
              <a:t>Sapiente</a:t>
            </a:r>
            <a:r>
              <a:rPr lang="it-IT" dirty="0" smtClean="0"/>
              <a:t>.</a:t>
            </a:r>
          </a:p>
          <a:p>
            <a:pPr>
              <a:buNone/>
            </a:pPr>
            <a:endParaRPr lang="it-IT" dirty="0" smtClean="0"/>
          </a:p>
          <a:p>
            <a:pPr>
              <a:buNone/>
            </a:pPr>
            <a:r>
              <a:rPr lang="it-IT" sz="2100" smtClean="0">
                <a:latin typeface="Constantia" pitchFamily="18" charset="0"/>
              </a:rPr>
              <a:t>* Misticismo </a:t>
            </a:r>
            <a:r>
              <a:rPr lang="it-IT" sz="2100" dirty="0" smtClean="0">
                <a:latin typeface="Constantia" pitchFamily="18" charset="0"/>
              </a:rPr>
              <a:t>renano e </a:t>
            </a:r>
            <a:r>
              <a:rPr lang="it-IT" sz="2100" dirty="0" smtClean="0">
                <a:latin typeface="Constantia" pitchFamily="18" charset="0"/>
              </a:rPr>
              <a:t>sufismo.</a:t>
            </a:r>
            <a:endParaRPr lang="it-IT" sz="2100" dirty="0" smtClean="0">
              <a:latin typeface="Constantia" pitchFamily="18" charset="0"/>
            </a:endParaRPr>
          </a:p>
          <a:p>
            <a:pPr>
              <a:buNone/>
            </a:pPr>
            <a:endParaRPr lang="it-IT"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wu</a:t>
            </a:r>
            <a:r>
              <a:rPr lang="it-IT" b="1" i="1" dirty="0" smtClean="0"/>
              <a:t> </a:t>
            </a:r>
            <a:r>
              <a:rPr lang="it-IT" b="1" i="1" dirty="0" err="1" smtClean="0"/>
              <a:t>wei</a:t>
            </a:r>
            <a:r>
              <a:rPr lang="it-IT" b="1" dirty="0" smtClean="0"/>
              <a:t> III</a:t>
            </a:r>
            <a:endParaRPr lang="it-IT" dirty="0"/>
          </a:p>
        </p:txBody>
      </p:sp>
      <p:sp>
        <p:nvSpPr>
          <p:cNvPr id="3" name="Segnaposto contenuto 2"/>
          <p:cNvSpPr>
            <a:spLocks noGrp="1"/>
          </p:cNvSpPr>
          <p:nvPr>
            <p:ph idx="1"/>
          </p:nvPr>
        </p:nvSpPr>
        <p:spPr/>
        <p:txBody>
          <a:bodyPr/>
          <a:lstStyle/>
          <a:p>
            <a:r>
              <a:rPr lang="it-IT" dirty="0" smtClean="0"/>
              <a:t>Il </a:t>
            </a:r>
            <a:r>
              <a:rPr lang="it-IT" i="1" dirty="0" smtClean="0"/>
              <a:t>saggio</a:t>
            </a:r>
            <a:r>
              <a:rPr lang="it-IT" dirty="0" smtClean="0"/>
              <a:t>, dice il Tao, </a:t>
            </a:r>
            <a:r>
              <a:rPr lang="it-IT" i="1" dirty="0" smtClean="0"/>
              <a:t>è come lo specchio che riceve tutto ma non trattiene</a:t>
            </a:r>
            <a:r>
              <a:rPr lang="it-IT" dirty="0" smtClean="0"/>
              <a:t>.</a:t>
            </a:r>
          </a:p>
          <a:p>
            <a:pPr>
              <a:buNone/>
            </a:pPr>
            <a:endParaRPr lang="it-IT" dirty="0" smtClean="0"/>
          </a:p>
          <a:p>
            <a:r>
              <a:rPr lang="it-IT" dirty="0" smtClean="0"/>
              <a:t>Anche </a:t>
            </a:r>
            <a:r>
              <a:rPr lang="it-IT" dirty="0" err="1" smtClean="0"/>
              <a:t>Lao-Tzu</a:t>
            </a:r>
            <a:r>
              <a:rPr lang="it-IT" dirty="0" smtClean="0"/>
              <a:t>, come Confucio, fu in qualche modo “</a:t>
            </a:r>
            <a:r>
              <a:rPr lang="it-IT" i="1" dirty="0" smtClean="0"/>
              <a:t>divinizzato</a:t>
            </a:r>
            <a:r>
              <a:rPr lang="it-IT" dirty="0" smtClean="0"/>
              <a:t>”, ma il suo insegnamento, così come quello dei grandi sapienti di ogni tempo e luogo testimonia di </a:t>
            </a:r>
            <a:r>
              <a:rPr lang="it-IT" i="1" dirty="0" smtClean="0"/>
              <a:t>una sola sapienza umana</a:t>
            </a:r>
            <a:r>
              <a:rPr lang="it-IT" dirty="0" smtClean="0"/>
              <a:t>, che in vari modi, è a disposizione delle anime attente, delle menti fervide e dei puri di cuore.</a:t>
            </a:r>
            <a:endParaRPr lang="it-IT"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E ora un elenco di antropologie “</a:t>
            </a:r>
            <a:r>
              <a:rPr lang="it-IT" sz="3600" b="1" i="1" dirty="0" smtClean="0"/>
              <a:t>laiche</a:t>
            </a:r>
            <a:r>
              <a:rPr lang="it-IT" sz="3600" b="1" dirty="0" smtClean="0"/>
              <a:t>”</a:t>
            </a:r>
            <a:endParaRPr lang="it-IT" sz="3600" b="1" dirty="0"/>
          </a:p>
        </p:txBody>
      </p:sp>
      <p:sp>
        <p:nvSpPr>
          <p:cNvPr id="3" name="Segnaposto contenuto 2"/>
          <p:cNvSpPr>
            <a:spLocks noGrp="1"/>
          </p:cNvSpPr>
          <p:nvPr>
            <p:ph idx="1"/>
          </p:nvPr>
        </p:nvSpPr>
        <p:spPr/>
        <p:txBody>
          <a:bodyPr>
            <a:noAutofit/>
          </a:bodyPr>
          <a:lstStyle/>
          <a:p>
            <a:pPr>
              <a:buNone/>
            </a:pPr>
            <a:r>
              <a:rPr lang="it-IT" sz="2000" dirty="0" smtClean="0"/>
              <a:t>per un po’ di … compiti per casa:</a:t>
            </a:r>
          </a:p>
          <a:p>
            <a:r>
              <a:rPr lang="it-IT" sz="2000" dirty="0" smtClean="0"/>
              <a:t>Uomo </a:t>
            </a:r>
            <a:r>
              <a:rPr lang="it-IT" sz="2000" i="1" dirty="0" smtClean="0"/>
              <a:t>economico</a:t>
            </a:r>
            <a:r>
              <a:rPr lang="it-IT" sz="2000" dirty="0" smtClean="0"/>
              <a:t>: </a:t>
            </a:r>
            <a:r>
              <a:rPr lang="it-IT" sz="2000" dirty="0" err="1" smtClean="0"/>
              <a:t>Marx</a:t>
            </a:r>
            <a:r>
              <a:rPr lang="it-IT" sz="2000" dirty="0" smtClean="0"/>
              <a:t>,</a:t>
            </a:r>
          </a:p>
          <a:p>
            <a:r>
              <a:rPr lang="it-IT" sz="2000" dirty="0" smtClean="0"/>
              <a:t>Uomo </a:t>
            </a:r>
            <a:r>
              <a:rPr lang="it-IT" sz="2000" i="1" dirty="0" smtClean="0"/>
              <a:t>istintivo</a:t>
            </a:r>
            <a:r>
              <a:rPr lang="it-IT" sz="2000" dirty="0" smtClean="0"/>
              <a:t>: Freud,</a:t>
            </a:r>
          </a:p>
          <a:p>
            <a:r>
              <a:rPr lang="it-IT" sz="2000" dirty="0" smtClean="0"/>
              <a:t>Uomo </a:t>
            </a:r>
            <a:r>
              <a:rPr lang="it-IT" sz="2000" i="1" dirty="0" smtClean="0"/>
              <a:t>angosciato</a:t>
            </a:r>
            <a:r>
              <a:rPr lang="it-IT" sz="2000" dirty="0" smtClean="0"/>
              <a:t>: Kierkegaard</a:t>
            </a:r>
          </a:p>
          <a:p>
            <a:r>
              <a:rPr lang="it-IT" sz="2000" dirty="0" smtClean="0"/>
              <a:t>Uomo </a:t>
            </a:r>
            <a:r>
              <a:rPr lang="it-IT" sz="2000" i="1" dirty="0" smtClean="0"/>
              <a:t>utopico</a:t>
            </a:r>
            <a:r>
              <a:rPr lang="it-IT" sz="2000" dirty="0" smtClean="0"/>
              <a:t>: Bloch,</a:t>
            </a:r>
          </a:p>
          <a:p>
            <a:r>
              <a:rPr lang="it-IT" sz="2000" dirty="0" smtClean="0"/>
              <a:t>Uomo </a:t>
            </a:r>
            <a:r>
              <a:rPr lang="it-IT" sz="2000" i="1" dirty="0" err="1" smtClean="0"/>
              <a:t>ex-sistente</a:t>
            </a:r>
            <a:r>
              <a:rPr lang="it-IT" sz="2000" dirty="0" smtClean="0"/>
              <a:t>: </a:t>
            </a:r>
            <a:r>
              <a:rPr lang="it-IT" sz="2000" dirty="0" err="1" smtClean="0"/>
              <a:t>Heidegger</a:t>
            </a:r>
            <a:r>
              <a:rPr lang="it-IT" sz="2000" dirty="0" smtClean="0"/>
              <a:t>,</a:t>
            </a:r>
          </a:p>
          <a:p>
            <a:r>
              <a:rPr lang="it-IT" sz="2000" dirty="0" smtClean="0"/>
              <a:t>Uomo </a:t>
            </a:r>
            <a:r>
              <a:rPr lang="it-IT" sz="2000" i="1" dirty="0" smtClean="0"/>
              <a:t>fallibile</a:t>
            </a:r>
            <a:r>
              <a:rPr lang="it-IT" sz="2000" dirty="0" smtClean="0"/>
              <a:t>: </a:t>
            </a:r>
            <a:r>
              <a:rPr lang="it-IT" sz="2000" dirty="0" err="1" smtClean="0"/>
              <a:t>Ricoeur</a:t>
            </a:r>
            <a:r>
              <a:rPr lang="it-IT" sz="2000" dirty="0" smtClean="0"/>
              <a:t>,</a:t>
            </a:r>
          </a:p>
          <a:p>
            <a:r>
              <a:rPr lang="it-IT" sz="2000" dirty="0" smtClean="0"/>
              <a:t>Uomo </a:t>
            </a:r>
            <a:r>
              <a:rPr lang="it-IT" sz="2000" i="1" dirty="0" smtClean="0"/>
              <a:t>ermeneutico</a:t>
            </a:r>
            <a:r>
              <a:rPr lang="it-IT" sz="2000" dirty="0" smtClean="0"/>
              <a:t>: </a:t>
            </a:r>
            <a:r>
              <a:rPr lang="it-IT" sz="2000" dirty="0" err="1" smtClean="0"/>
              <a:t>Gadamer</a:t>
            </a:r>
            <a:r>
              <a:rPr lang="it-IT" sz="2000" dirty="0" smtClean="0"/>
              <a:t>,</a:t>
            </a:r>
          </a:p>
          <a:p>
            <a:r>
              <a:rPr lang="it-IT" sz="2000" dirty="0" smtClean="0"/>
              <a:t>Uomo </a:t>
            </a:r>
            <a:r>
              <a:rPr lang="it-IT" sz="2000" i="1" dirty="0" smtClean="0"/>
              <a:t>problematico</a:t>
            </a:r>
            <a:r>
              <a:rPr lang="it-IT" sz="2000" dirty="0" smtClean="0"/>
              <a:t>: Marcel,</a:t>
            </a:r>
          </a:p>
          <a:p>
            <a:r>
              <a:rPr lang="it-IT" sz="2000" dirty="0" smtClean="0"/>
              <a:t>Uomo </a:t>
            </a:r>
            <a:r>
              <a:rPr lang="it-IT" sz="2000" i="1" dirty="0" smtClean="0"/>
              <a:t>culturale</a:t>
            </a:r>
            <a:r>
              <a:rPr lang="it-IT" sz="2000" dirty="0" smtClean="0"/>
              <a:t>: </a:t>
            </a:r>
            <a:r>
              <a:rPr lang="it-IT" sz="2000" dirty="0" err="1" smtClean="0"/>
              <a:t>Gehlen</a:t>
            </a:r>
            <a:r>
              <a:rPr lang="it-IT" sz="2000" dirty="0" smtClean="0"/>
              <a:t>,</a:t>
            </a:r>
          </a:p>
          <a:p>
            <a:r>
              <a:rPr lang="it-IT" sz="2000" dirty="0" smtClean="0"/>
              <a:t>Uomo </a:t>
            </a:r>
            <a:r>
              <a:rPr lang="it-IT" sz="2000" i="1" dirty="0" smtClean="0"/>
              <a:t>religioso</a:t>
            </a:r>
            <a:r>
              <a:rPr lang="it-IT" sz="2000" dirty="0" smtClean="0"/>
              <a:t>: </a:t>
            </a:r>
            <a:r>
              <a:rPr lang="it-IT" sz="2000" dirty="0" err="1" smtClean="0"/>
              <a:t>Luckmann</a:t>
            </a:r>
            <a:endParaRPr lang="it-IT" sz="2000" dirty="0" smtClean="0"/>
          </a:p>
          <a:p>
            <a:r>
              <a:rPr lang="it-IT" sz="2000" dirty="0" smtClean="0"/>
              <a:t>Uomo </a:t>
            </a:r>
            <a:r>
              <a:rPr lang="it-IT" sz="2000" i="1" dirty="0" smtClean="0"/>
              <a:t>meccanico</a:t>
            </a:r>
            <a:r>
              <a:rPr lang="it-IT" sz="2000" dirty="0" smtClean="0"/>
              <a:t>: </a:t>
            </a:r>
            <a:r>
              <a:rPr lang="it-IT" sz="2000" dirty="0" err="1" smtClean="0"/>
              <a:t>Anders</a:t>
            </a:r>
            <a:endParaRPr lang="it-IT" sz="2000" dirty="0" smtClean="0"/>
          </a:p>
          <a:p>
            <a:pPr>
              <a:buNone/>
            </a:pPr>
            <a:endParaRPr lang="it-IT" sz="2000"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Che cos’è dunque l’Uomo?</a:t>
            </a:r>
            <a:endParaRPr lang="it-IT" b="1" dirty="0"/>
          </a:p>
        </p:txBody>
      </p:sp>
      <p:sp>
        <p:nvSpPr>
          <p:cNvPr id="3" name="Segnaposto contenuto 2"/>
          <p:cNvSpPr>
            <a:spLocks noGrp="1"/>
          </p:cNvSpPr>
          <p:nvPr>
            <p:ph idx="1"/>
          </p:nvPr>
        </p:nvSpPr>
        <p:spPr/>
        <p:txBody>
          <a:bodyPr/>
          <a:lstStyle/>
          <a:p>
            <a:r>
              <a:rPr lang="it-IT" dirty="0" smtClean="0"/>
              <a:t>… </a:t>
            </a:r>
            <a:r>
              <a:rPr lang="it-IT" b="1" i="1" dirty="0" smtClean="0"/>
              <a:t>essere culturale</a:t>
            </a:r>
            <a:r>
              <a:rPr lang="it-IT" dirty="0" smtClean="0"/>
              <a:t>, </a:t>
            </a:r>
            <a:r>
              <a:rPr lang="it-IT" b="1" i="1" dirty="0" smtClean="0"/>
              <a:t>linguistico</a:t>
            </a:r>
            <a:r>
              <a:rPr lang="it-IT" dirty="0" smtClean="0"/>
              <a:t>, </a:t>
            </a:r>
            <a:r>
              <a:rPr lang="it-IT" b="1" i="1" dirty="0" smtClean="0"/>
              <a:t>persona</a:t>
            </a:r>
            <a:r>
              <a:rPr lang="it-IT" dirty="0" smtClean="0"/>
              <a:t>, </a:t>
            </a:r>
            <a:r>
              <a:rPr lang="it-IT" b="1" i="1" dirty="0" smtClean="0"/>
              <a:t>frammento di divino</a:t>
            </a:r>
            <a:r>
              <a:rPr lang="it-IT" dirty="0" smtClean="0"/>
              <a:t>, </a:t>
            </a:r>
            <a:r>
              <a:rPr lang="it-IT" b="1" i="1" dirty="0" smtClean="0"/>
              <a:t>immagine</a:t>
            </a:r>
            <a:r>
              <a:rPr lang="it-IT" dirty="0" smtClean="0"/>
              <a:t> e </a:t>
            </a:r>
            <a:r>
              <a:rPr lang="it-IT" b="1" i="1" dirty="0" smtClean="0"/>
              <a:t>somiglianza</a:t>
            </a:r>
            <a:r>
              <a:rPr lang="it-IT" dirty="0" smtClean="0"/>
              <a:t>, </a:t>
            </a:r>
            <a:r>
              <a:rPr lang="it-IT" b="1" i="1" dirty="0" smtClean="0"/>
              <a:t>primate</a:t>
            </a:r>
            <a:r>
              <a:rPr lang="it-IT" dirty="0" smtClean="0"/>
              <a:t> </a:t>
            </a:r>
            <a:r>
              <a:rPr lang="it-IT" b="1" i="1" dirty="0" smtClean="0"/>
              <a:t>intelligente</a:t>
            </a:r>
            <a:r>
              <a:rPr lang="it-IT" dirty="0" smtClean="0"/>
              <a:t> ed </a:t>
            </a:r>
            <a:r>
              <a:rPr lang="it-IT" b="1" i="1" dirty="0" smtClean="0"/>
              <a:t>evoluto</a:t>
            </a:r>
            <a:r>
              <a:rPr lang="it-IT" dirty="0" smtClean="0"/>
              <a:t>, </a:t>
            </a:r>
            <a:r>
              <a:rPr lang="it-IT" b="1" i="1" dirty="0" smtClean="0"/>
              <a:t>spirito</a:t>
            </a:r>
            <a:r>
              <a:rPr lang="it-IT" dirty="0" smtClean="0"/>
              <a:t> </a:t>
            </a:r>
            <a:r>
              <a:rPr lang="it-IT" b="1" i="1" dirty="0" smtClean="0"/>
              <a:t>incarnato</a:t>
            </a:r>
            <a:r>
              <a:rPr lang="it-IT" dirty="0" smtClean="0"/>
              <a:t>, … </a:t>
            </a:r>
          </a:p>
          <a:p>
            <a:pPr>
              <a:buNone/>
            </a:pPr>
            <a:endParaRPr lang="it-IT" dirty="0" smtClean="0"/>
          </a:p>
          <a:p>
            <a:pPr>
              <a:buNone/>
            </a:pPr>
            <a:r>
              <a:rPr lang="it-IT" dirty="0" smtClean="0"/>
              <a:t>continuiamo insieme, con la curiosità e lo stupore della ricerca che non finisce mai …</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1448</TotalTime>
  <Words>10058</Words>
  <Application>Microsoft Office PowerPoint</Application>
  <PresentationFormat>Presentazione su schermo (4:3)</PresentationFormat>
  <Paragraphs>415</Paragraphs>
  <Slides>96</Slides>
  <Notes>2</Notes>
  <HiddenSlides>0</HiddenSlides>
  <MMClips>0</MMClips>
  <ScaleCrop>false</ScaleCrop>
  <HeadingPairs>
    <vt:vector size="4" baseType="variant">
      <vt:variant>
        <vt:lpstr>Tema</vt:lpstr>
      </vt:variant>
      <vt:variant>
        <vt:i4>1</vt:i4>
      </vt:variant>
      <vt:variant>
        <vt:lpstr>Titoli diapositive</vt:lpstr>
      </vt:variant>
      <vt:variant>
        <vt:i4>96</vt:i4>
      </vt:variant>
    </vt:vector>
  </HeadingPairs>
  <TitlesOfParts>
    <vt:vector size="97" baseType="lpstr">
      <vt:lpstr>Equinozio</vt:lpstr>
      <vt:lpstr>L’Uomo  in alcune grandi Religioni</vt:lpstr>
      <vt:lpstr>La Metodologia</vt:lpstr>
      <vt:lpstr>Le Antropologie e il “sacro”  </vt:lpstr>
      <vt:lpstr>Del “sacro”</vt:lpstr>
      <vt:lpstr>Bibliografia essenziale sul “sacro” </vt:lpstr>
      <vt:lpstr>Il Sacro come Esperienza assoluta dell’Essere</vt:lpstr>
      <vt:lpstr>La nozione di Separazione</vt:lpstr>
      <vt:lpstr>Il Mysterium  Tremendum et Fascinans</vt:lpstr>
      <vt:lpstr>Mysterium Tremendum …</vt:lpstr>
      <vt:lpstr>… et Mirum</vt:lpstr>
      <vt:lpstr>… et Tremendum</vt:lpstr>
      <vt:lpstr>La Maiestas</vt:lpstr>
      <vt:lpstr>Il Fascinans</vt:lpstr>
      <vt:lpstr>Il Portentosum e il Sanctum</vt:lpstr>
      <vt:lpstr>La categoria del “sacro”</vt:lpstr>
      <vt:lpstr>Sacro, Religioso, Teologale</vt:lpstr>
      <vt:lpstr>Perché l’antropologia filosofica?</vt:lpstr>
      <vt:lpstr>Una comparazione fra antropologie</vt:lpstr>
      <vt:lpstr>L’Induismo </vt:lpstr>
      <vt:lpstr>Esiste il “soggetto uomo”?</vt:lpstr>
      <vt:lpstr>L’ ātman </vt:lpstr>
      <vt:lpstr>Il brahman</vt:lpstr>
      <vt:lpstr>Il karman e il sámsāra</vt:lpstr>
      <vt:lpstr>Il dharma</vt:lpstr>
      <vt:lpstr>Le differenze con le antropologie religiose mediterranee</vt:lpstr>
      <vt:lpstr>L’Induismo e il resto …</vt:lpstr>
      <vt:lpstr>Il Buddhismo</vt:lpstr>
      <vt:lpstr>Il Dharma</vt:lpstr>
      <vt:lpstr>Il dolore</vt:lpstr>
      <vt:lpstr>La finitudine</vt:lpstr>
      <vt:lpstr>Le cause del dolore</vt:lpstr>
      <vt:lpstr>La “persona”</vt:lpstr>
      <vt:lpstr>L’impermanenza …</vt:lpstr>
      <vt:lpstr>Il karma</vt:lpstr>
      <vt:lpstr>La causa e l’effetto</vt:lpstr>
      <vt:lpstr>Il nirvāņa </vt:lpstr>
      <vt:lpstr>Lo specchio del “reale”</vt:lpstr>
      <vt:lpstr>L’ottuplice sentiero</vt:lpstr>
      <vt:lpstr>Il Giudaismo</vt:lpstr>
      <vt:lpstr>La Storia e la Legge</vt:lpstr>
      <vt:lpstr>I vari giudaismi e la fede storica</vt:lpstr>
      <vt:lpstr>La centralità di Dio</vt:lpstr>
      <vt:lpstr>L’uomo</vt:lpstr>
      <vt:lpstr>La Tradizione</vt:lpstr>
      <vt:lpstr>La preghiera e il Sabato</vt:lpstr>
      <vt:lpstr>Il Cristianesimo</vt:lpstr>
      <vt:lpstr>La Dottrina cristiana I</vt:lpstr>
      <vt:lpstr>La Dottrina cristiana II</vt:lpstr>
      <vt:lpstr>L’essere umano </vt:lpstr>
      <vt:lpstr>La fenomenologia e il trascendentalismo</vt:lpstr>
      <vt:lpstr>La struttura della persona</vt:lpstr>
      <vt:lpstr>… e dunque</vt:lpstr>
      <vt:lpstr>La struttura della personalità</vt:lpstr>
      <vt:lpstr>Due stati d’animo</vt:lpstr>
      <vt:lpstr>La dimensione corporea e psichica</vt:lpstr>
      <vt:lpstr>La vita umana</vt:lpstr>
      <vt:lpstr>La conoscenza</vt:lpstr>
      <vt:lpstr>La volontà e la libertà </vt:lpstr>
      <vt:lpstr>I limiti della libertà</vt:lpstr>
      <vt:lpstr>Il linguaggio, la società, la cultura</vt:lpstr>
      <vt:lpstr>L’Islam</vt:lpstr>
      <vt:lpstr>Mohamed </vt:lpstr>
      <vt:lpstr>Allah-Dio </vt:lpstr>
      <vt:lpstr>Il Qur’an </vt:lpstr>
      <vt:lpstr>L’azione divina</vt:lpstr>
      <vt:lpstr>L’uomo teomorfico</vt:lpstr>
      <vt:lpstr>La responsabilità dell’agire</vt:lpstr>
      <vt:lpstr>La Parola come Dio stesso</vt:lpstr>
      <vt:lpstr>Il grande miracolo</vt:lpstr>
      <vt:lpstr>L’uomo </vt:lpstr>
      <vt:lpstr>La sottomissione per la salvezza</vt:lpstr>
      <vt:lpstr>Molti “Islam”</vt:lpstr>
      <vt:lpstr>Le origini - Il Confucianesimo</vt:lpstr>
      <vt:lpstr>Il “Cielo”</vt:lpstr>
      <vt:lpstr>Il ruolo degli antenati</vt:lpstr>
      <vt:lpstr>Confucio e i suoi scritti</vt:lpstr>
      <vt:lpstr>Le grandi intuizioni religiose I</vt:lpstr>
      <vt:lpstr>Le grandi intuizioni religiose II</vt:lpstr>
      <vt:lpstr>Le grandi intuizioni religiose III</vt:lpstr>
      <vt:lpstr>La rettificazione dei nomi</vt:lpstr>
      <vt:lpstr>Le due virtù</vt:lpstr>
      <vt:lpstr>Il rito e le cinque relazioni sociali</vt:lpstr>
      <vt:lpstr>Diverse categorie di uomini</vt:lpstr>
      <vt:lpstr>Il Taoismo - due Vie opposte</vt:lpstr>
      <vt:lpstr>Gli Insegnamenti di Lao-Tzu</vt:lpstr>
      <vt:lpstr>Il Tao</vt:lpstr>
      <vt:lpstr>Yin e Yang I</vt:lpstr>
      <vt:lpstr>Yin e Yang II</vt:lpstr>
      <vt:lpstr>Yin e Yang III</vt:lpstr>
      <vt:lpstr>Yin e Yang IV</vt:lpstr>
      <vt:lpstr>Il te</vt:lpstr>
      <vt:lpstr>Il wu wei I</vt:lpstr>
      <vt:lpstr>Il wu wei II</vt:lpstr>
      <vt:lpstr>Il wu wei III</vt:lpstr>
      <vt:lpstr>E ora un elenco di antropologie “laiche”</vt:lpstr>
      <vt:lpstr>Che cos’è dunque l’Uomo?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L’Uomo  nelle grandi Religioni</dc:title>
  <dc:creator>Valued Acer Customer</dc:creator>
  <cp:lastModifiedBy>Valued Acer Customer</cp:lastModifiedBy>
  <cp:revision>139</cp:revision>
  <dcterms:created xsi:type="dcterms:W3CDTF">2011-11-26T05:32:39Z</dcterms:created>
  <dcterms:modified xsi:type="dcterms:W3CDTF">2012-12-02T09:51:41Z</dcterms:modified>
</cp:coreProperties>
</file>