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74" r:id="rId12"/>
    <p:sldId id="264" r:id="rId13"/>
    <p:sldId id="265" r:id="rId14"/>
    <p:sldId id="266" r:id="rId15"/>
    <p:sldId id="276" r:id="rId16"/>
    <p:sldId id="267" r:id="rId17"/>
    <p:sldId id="268" r:id="rId18"/>
    <p:sldId id="275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A03F7E-F3D4-4543-8273-648A89D64E6F}" type="datetimeFigureOut">
              <a:rPr lang="it-IT" smtClean="0"/>
              <a:pPr/>
              <a:t>10/10/2012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Lavoro, Relazioni, Comunicazione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b="1" i="1" dirty="0" smtClean="0"/>
              <a:t>Come sviluppare </a:t>
            </a:r>
          </a:p>
          <a:p>
            <a:r>
              <a:rPr lang="it-IT" b="1" i="1" dirty="0" smtClean="0"/>
              <a:t>le competenze relazionali e  collaborative</a:t>
            </a:r>
          </a:p>
          <a:p>
            <a:r>
              <a:rPr lang="it-IT" sz="1800" b="1" dirty="0" smtClean="0"/>
              <a:t>Materiali di Cultura d’Impresa e del Lavoro-2012</a:t>
            </a:r>
            <a:endParaRPr lang="it-IT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Persuasione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Ci capita di incontrare molte persone: alcune sono molto convincenti, altre di meno, alcune per nulla.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persuasione</a:t>
            </a:r>
            <a:r>
              <a:rPr lang="it-IT" dirty="0" smtClean="0"/>
              <a:t> non è una procedura manipolatoria, ma un ragionamento proposto e condiviso nel suo procedere: il grande filosofo goriziano Carlo </a:t>
            </a:r>
            <a:r>
              <a:rPr lang="it-IT" b="1" dirty="0" err="1" smtClean="0"/>
              <a:t>Michaelstaedter</a:t>
            </a:r>
            <a:r>
              <a:rPr lang="it-IT" dirty="0" smtClean="0"/>
              <a:t> distingueva rigorosamente la </a:t>
            </a:r>
            <a:r>
              <a:rPr lang="it-IT" i="1" dirty="0" smtClean="0"/>
              <a:t>persuasione</a:t>
            </a:r>
            <a:r>
              <a:rPr lang="it-IT" dirty="0" smtClean="0"/>
              <a:t> dall’</a:t>
            </a:r>
            <a:r>
              <a:rPr lang="it-IT" i="1" dirty="0" smtClean="0"/>
              <a:t>arte</a:t>
            </a:r>
            <a:r>
              <a:rPr lang="it-IT" dirty="0" smtClean="0"/>
              <a:t> </a:t>
            </a:r>
            <a:r>
              <a:rPr lang="it-IT" i="1" dirty="0" smtClean="0"/>
              <a:t>retorica</a:t>
            </a:r>
            <a:r>
              <a:rPr lang="it-IT" dirty="0" smtClean="0"/>
              <a:t> </a:t>
            </a:r>
            <a:r>
              <a:rPr lang="it-IT" i="1" dirty="0" smtClean="0"/>
              <a:t>del bel dire</a:t>
            </a:r>
            <a:r>
              <a:rPr lang="it-IT" dirty="0" smtClean="0"/>
              <a:t>, che contraddistingue -e perciò può essere ingannevole- sia le </a:t>
            </a:r>
            <a:r>
              <a:rPr lang="it-IT" i="1" dirty="0" smtClean="0"/>
              <a:t>persone</a:t>
            </a:r>
            <a:r>
              <a:rPr lang="it-IT" dirty="0" smtClean="0"/>
              <a:t> </a:t>
            </a:r>
            <a:r>
              <a:rPr lang="it-IT" i="1" dirty="0" smtClean="0"/>
              <a:t>fededegne</a:t>
            </a:r>
            <a:r>
              <a:rPr lang="it-IT" dirty="0" smtClean="0"/>
              <a:t>, sia gli imbonitori e i bluffatori di ogni risma, genere e specie.</a:t>
            </a:r>
          </a:p>
          <a:p>
            <a:r>
              <a:rPr lang="it-IT" dirty="0" smtClean="0"/>
              <a:t>La persuasione si mostra come capacità di coinvolgimento morale ed operativo nella </a:t>
            </a:r>
            <a:r>
              <a:rPr lang="it-IT" i="1" dirty="0" smtClean="0"/>
              <a:t>realizzabilità</a:t>
            </a:r>
            <a:r>
              <a:rPr lang="it-IT" dirty="0" smtClean="0"/>
              <a:t>, o almeno nella </a:t>
            </a:r>
            <a:r>
              <a:rPr lang="it-IT" i="1" dirty="0" smtClean="0"/>
              <a:t>plausibilità</a:t>
            </a:r>
            <a:r>
              <a:rPr lang="it-IT" dirty="0" smtClean="0"/>
              <a:t>, della proposta.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Etica e Morale?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Etica</a:t>
            </a:r>
            <a:r>
              <a:rPr lang="it-IT" dirty="0" smtClean="0"/>
              <a:t> e </a:t>
            </a:r>
            <a:r>
              <a:rPr lang="it-IT" b="1" dirty="0" smtClean="0"/>
              <a:t>Morale</a:t>
            </a:r>
            <a:r>
              <a:rPr lang="it-IT" dirty="0" smtClean="0"/>
              <a:t> linguisticamente sono sinonimi, derivando il primo termine dal greco antico e il secondo dal latino, e dunque diciamo </a:t>
            </a:r>
            <a:r>
              <a:rPr lang="it-IT" i="1" dirty="0" smtClean="0"/>
              <a:t>etica</a:t>
            </a:r>
            <a:r>
              <a:rPr lang="it-IT" dirty="0" smtClean="0"/>
              <a:t> e </a:t>
            </a:r>
            <a:r>
              <a:rPr lang="it-IT" i="1" dirty="0" smtClean="0"/>
              <a:t>morale</a:t>
            </a:r>
            <a:r>
              <a:rPr lang="it-IT" dirty="0" smtClean="0"/>
              <a:t>, nelle accezioni che hanno assunto nel tempo.</a:t>
            </a:r>
          </a:p>
          <a:p>
            <a:r>
              <a:rPr lang="it-IT" dirty="0" smtClean="0"/>
              <a:t>Il </a:t>
            </a:r>
            <a:r>
              <a:rPr lang="it-IT" i="1" dirty="0" smtClean="0"/>
              <a:t>sapere etico </a:t>
            </a:r>
            <a:r>
              <a:rPr lang="it-IT" dirty="0" smtClean="0"/>
              <a:t>è molto serio e importante, e significa la conoscenza e la capacità di giudicare la bontà o la malizia della azioni umane libere.</a:t>
            </a:r>
          </a:p>
          <a:p>
            <a:r>
              <a:rPr lang="it-IT" b="1" dirty="0" smtClean="0"/>
              <a:t>L’etica è dunque la scienza del giudizio sull’agire libero dell’uomo</a:t>
            </a:r>
            <a:r>
              <a:rPr lang="it-IT" dirty="0" smtClean="0"/>
              <a:t>: sappiamo però che la libertà umana è condizionata e relativa.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“Gruppo semplice”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Ogni </a:t>
            </a:r>
            <a:r>
              <a:rPr lang="it-IT" i="1" dirty="0" smtClean="0"/>
              <a:t>agire </a:t>
            </a:r>
            <a:r>
              <a:rPr lang="it-IT" i="1" dirty="0" err="1" smtClean="0"/>
              <a:t>umano-in-relazione</a:t>
            </a:r>
            <a:r>
              <a:rPr lang="it-IT" i="1" dirty="0" smtClean="0"/>
              <a:t> </a:t>
            </a:r>
            <a:r>
              <a:rPr lang="it-IT" dirty="0" smtClean="0"/>
              <a:t>costituisce un “</a:t>
            </a:r>
            <a:r>
              <a:rPr lang="it-IT" b="1" dirty="0" smtClean="0"/>
              <a:t>gruppo semplice</a:t>
            </a:r>
            <a:r>
              <a:rPr lang="it-IT" dirty="0" smtClean="0"/>
              <a:t>”, che può essere formato da minimo due persone, come alcuni uffici, oppure tre o quattro/cinque, nel quale le dinamiche si dipanano reciprocamente intrecciate.</a:t>
            </a:r>
          </a:p>
          <a:p>
            <a:r>
              <a:rPr lang="it-IT" dirty="0" smtClean="0"/>
              <a:t>In ogni “</a:t>
            </a:r>
            <a:r>
              <a:rPr lang="it-IT" i="1" dirty="0" smtClean="0"/>
              <a:t>gruppo umano semplice</a:t>
            </a:r>
            <a:r>
              <a:rPr lang="it-IT" dirty="0" smtClean="0"/>
              <a:t>”, come in ogni relazione intersoggettiva, </a:t>
            </a:r>
            <a:r>
              <a:rPr lang="it-IT" b="1" dirty="0" smtClean="0"/>
              <a:t>nulla è semplice</a:t>
            </a:r>
            <a:r>
              <a:rPr lang="it-IT" dirty="0" smtClean="0"/>
              <a:t>, </a:t>
            </a:r>
            <a:r>
              <a:rPr lang="it-IT" b="1" dirty="0" smtClean="0"/>
              <a:t>ma tutto è complesso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L’apparente contraddizione si spiega con il fatto che ogni essere umano è in sé complesso (</a:t>
            </a:r>
            <a:r>
              <a:rPr lang="it-IT" i="1" dirty="0" err="1" smtClean="0"/>
              <a:t>cum-plexum</a:t>
            </a:r>
            <a:r>
              <a:rPr lang="it-IT" dirty="0" smtClean="0"/>
              <a:t>), e nella relazione con l’altro/gli altri moltiplica geometricamente questa complessità.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complessità</a:t>
            </a:r>
            <a:r>
              <a:rPr lang="it-IT" dirty="0" smtClean="0"/>
              <a:t> richiede non tanto </a:t>
            </a:r>
            <a:r>
              <a:rPr lang="it-IT" b="1" dirty="0" smtClean="0"/>
              <a:t>spiegazione</a:t>
            </a:r>
            <a:r>
              <a:rPr lang="it-IT" dirty="0" smtClean="0"/>
              <a:t>, quanto </a:t>
            </a:r>
            <a:r>
              <a:rPr lang="it-IT" b="1" dirty="0" smtClean="0"/>
              <a:t>interpretazione</a:t>
            </a:r>
            <a:r>
              <a:rPr lang="it-IT" dirty="0" smtClean="0"/>
              <a:t> e </a:t>
            </a:r>
            <a:r>
              <a:rPr lang="it-IT" b="1" dirty="0" smtClean="0"/>
              <a:t>com-prensione </a:t>
            </a:r>
            <a:r>
              <a:rPr lang="it-IT" dirty="0" smtClean="0"/>
              <a:t>(non nel senso moralistico del termine, ma nel senso cognitivo).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“Gruppo complesso”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Se nel “</a:t>
            </a:r>
            <a:r>
              <a:rPr lang="it-IT" i="1" dirty="0" smtClean="0"/>
              <a:t>gruppo semplice</a:t>
            </a:r>
            <a:r>
              <a:rPr lang="it-IT" dirty="0" smtClean="0"/>
              <a:t>” tutto è complesso, nel “</a:t>
            </a:r>
            <a:r>
              <a:rPr lang="it-IT" i="1" dirty="0" smtClean="0"/>
              <a:t>gruppo complesso</a:t>
            </a:r>
            <a:r>
              <a:rPr lang="it-IT" dirty="0" smtClean="0"/>
              <a:t>” tale caratteristica è ulteriormente enfatizzata, in ogni caso: infatti, gli intrecci intersoggettivi sono più numerosi, probabili, e forieri di problematiche.</a:t>
            </a:r>
          </a:p>
          <a:p>
            <a:r>
              <a:rPr lang="it-IT" dirty="0" smtClean="0"/>
              <a:t>Lo </a:t>
            </a:r>
            <a:r>
              <a:rPr lang="it-IT" b="1" dirty="0" smtClean="0"/>
              <a:t>sforzo di interpretazione e comprensione </a:t>
            </a:r>
            <a:r>
              <a:rPr lang="it-IT" dirty="0" smtClean="0"/>
              <a:t>è dunque più elevato e continuo, mentre nel contempo si svolgono le esperienze soggettive nelle vite individuali, nella congerie di eventi, buoni e cattivi, gioiosi e dolorosi, che muovono energie e disponibilità, talora alimentandole e a volte esaurendole.</a:t>
            </a:r>
          </a:p>
          <a:p>
            <a:r>
              <a:rPr lang="it-IT" b="1" dirty="0" smtClean="0"/>
              <a:t>Il “gruppo complesso” è l’insieme </a:t>
            </a:r>
            <a:r>
              <a:rPr lang="it-IT" dirty="0" smtClean="0"/>
              <a:t>degli uffici e dei reparti di un posto di lavoro (azienda, ente, scuola, ospedale, etc.).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Gerarchia e la Leadership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ogni organizzazione umana vi è una </a:t>
            </a:r>
            <a:r>
              <a:rPr lang="it-IT" b="1" dirty="0" smtClean="0"/>
              <a:t>Gerarchia</a:t>
            </a:r>
            <a:r>
              <a:rPr lang="it-IT" dirty="0" smtClean="0"/>
              <a:t> e una </a:t>
            </a:r>
            <a:r>
              <a:rPr lang="it-IT" b="1" dirty="0" smtClean="0"/>
              <a:t>Leadership</a:t>
            </a:r>
            <a:r>
              <a:rPr lang="it-IT" dirty="0" smtClean="0"/>
              <a:t>, che possono essere di tipo naturale o carismatico, oppure di status o ruolo.</a:t>
            </a:r>
          </a:p>
          <a:p>
            <a:r>
              <a:rPr lang="it-IT" dirty="0" smtClean="0"/>
              <a:t>Nei luoghi di lavoro si può essere in presenza di qualsiasi tipo di gerarchia e leadership, ma quella che non manca è quella di “</a:t>
            </a:r>
            <a:r>
              <a:rPr lang="it-IT" i="1" dirty="0" smtClean="0"/>
              <a:t>ruolo</a:t>
            </a:r>
            <a:r>
              <a:rPr lang="it-IT" dirty="0" smtClean="0"/>
              <a:t>”: non sempre, però, il “ruolo” è ricoperto da chi esercita nella propria posizione gerarchica una leadership riconosciuta ed efficace.</a:t>
            </a:r>
          </a:p>
          <a:p>
            <a:r>
              <a:rPr lang="it-IT" dirty="0" smtClean="0"/>
              <a:t>Su queste carenze bisogna approfondire la consapevolezza ed agire per una crescita.  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Win-win</a:t>
            </a:r>
            <a:r>
              <a:rPr lang="it-IT" b="1" dirty="0" smtClean="0"/>
              <a:t>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Un’idea </a:t>
            </a:r>
            <a:r>
              <a:rPr lang="it-IT" dirty="0" err="1" smtClean="0"/>
              <a:t>sbagliatissima</a:t>
            </a:r>
            <a:r>
              <a:rPr lang="it-IT" dirty="0" smtClean="0"/>
              <a:t> che ancora alberga in qualche cuore è che sul lavoro </a:t>
            </a:r>
            <a:r>
              <a:rPr lang="it-IT" i="1" dirty="0" err="1" smtClean="0"/>
              <a:t>mors</a:t>
            </a:r>
            <a:r>
              <a:rPr lang="it-IT" i="1" dirty="0" smtClean="0"/>
              <a:t> tua </a:t>
            </a:r>
            <a:r>
              <a:rPr lang="it-IT" dirty="0" smtClean="0"/>
              <a:t>sia </a:t>
            </a:r>
            <a:r>
              <a:rPr lang="it-IT" i="1" dirty="0" smtClean="0"/>
              <a:t>vita </a:t>
            </a:r>
            <a:r>
              <a:rPr lang="it-IT" i="1" dirty="0" err="1" smtClean="0"/>
              <a:t>mea</a:t>
            </a:r>
            <a:r>
              <a:rPr lang="it-IT" dirty="0" smtClean="0"/>
              <a:t>, come nella tradizione utilitaristica più spinta e scettica: non è così, al contrario!</a:t>
            </a:r>
          </a:p>
          <a:p>
            <a:r>
              <a:rPr lang="it-IT" dirty="0" smtClean="0"/>
              <a:t>La collaborazione disinteressata (nel senso buono del termine) comporta solo vantaggi per il singolo, perché mette in moto una rete di conoscenze ed esperienze, generando valore aggiunto e crescita </a:t>
            </a:r>
            <a:r>
              <a:rPr lang="it-IT" dirty="0" err="1" smtClean="0"/>
              <a:t>reciproca…</a:t>
            </a:r>
            <a:endParaRPr lang="it-IT" dirty="0" smtClean="0"/>
          </a:p>
          <a:p>
            <a:r>
              <a:rPr lang="it-IT" dirty="0" smtClean="0"/>
              <a:t>Il motto allora da </a:t>
            </a:r>
            <a:r>
              <a:rPr lang="it-IT" i="1" dirty="0" smtClean="0"/>
              <a:t>homo </a:t>
            </a:r>
            <a:r>
              <a:rPr lang="it-IT" i="1" dirty="0" err="1" smtClean="0"/>
              <a:t>homini</a:t>
            </a:r>
            <a:r>
              <a:rPr lang="it-IT" i="1" dirty="0" smtClean="0"/>
              <a:t> lupus </a:t>
            </a:r>
            <a:r>
              <a:rPr lang="it-IT" dirty="0" smtClean="0"/>
              <a:t>deve cambiare in </a:t>
            </a:r>
            <a:r>
              <a:rPr lang="it-IT" b="1" i="1" dirty="0" err="1" smtClean="0"/>
              <a:t>win-win</a:t>
            </a:r>
            <a:r>
              <a:rPr lang="it-IT" i="1" dirty="0" smtClean="0"/>
              <a:t> </a:t>
            </a:r>
            <a:r>
              <a:rPr lang="it-IT" dirty="0" smtClean="0"/>
              <a:t>(vinco io se vinci anche tu e viceversa).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Dimensione Top-Down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Vi è </a:t>
            </a:r>
            <a:r>
              <a:rPr lang="it-IT" dirty="0" smtClean="0"/>
              <a:t>una </a:t>
            </a:r>
            <a:r>
              <a:rPr lang="it-IT" b="1" dirty="0" smtClean="0"/>
              <a:t>dimensione top-down</a:t>
            </a:r>
            <a:r>
              <a:rPr lang="it-IT" dirty="0" smtClean="0"/>
              <a:t>, rappresentata dalle posizioni gerarchiche presenti negli organigrammi e un flusso conseguente di azioni, di ordini di servizio, di verifiche, etc.: è importante, anzi fondamentale, che queste relazioni tra la dimensione top e la dimensione down sia siano sempre “</a:t>
            </a:r>
            <a:r>
              <a:rPr lang="it-IT" i="1" dirty="0" smtClean="0"/>
              <a:t>a due vie</a:t>
            </a:r>
            <a:r>
              <a:rPr lang="it-IT" dirty="0" smtClean="0"/>
              <a:t>”, evitando l’isolamento del down e la mancanza di feedback: il feedback è il principale degli strumenti atti a sviluppare la collaborazione e i processi di delega.</a:t>
            </a:r>
          </a:p>
          <a:p>
            <a:r>
              <a:rPr lang="it-IT" dirty="0" smtClean="0"/>
              <a:t>Nella nostra esperienza questo accade? E se non accade, perché?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Dimensione </a:t>
            </a:r>
            <a:r>
              <a:rPr lang="it-IT" b="1" dirty="0" err="1" smtClean="0"/>
              <a:t>Bottom-Up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Se vi deve essere una </a:t>
            </a:r>
            <a:r>
              <a:rPr lang="it-IT" b="1" dirty="0" smtClean="0"/>
              <a:t>circolarità sistemica </a:t>
            </a:r>
            <a:r>
              <a:rPr lang="it-IT" dirty="0" smtClean="0"/>
              <a:t>nelle relazioni tra le dimensioni </a:t>
            </a:r>
            <a:r>
              <a:rPr lang="it-IT" i="1" dirty="0" smtClean="0"/>
              <a:t>top</a:t>
            </a:r>
            <a:r>
              <a:rPr lang="it-IT" dirty="0" smtClean="0"/>
              <a:t> e </a:t>
            </a:r>
            <a:r>
              <a:rPr lang="it-IT" i="1" dirty="0" smtClean="0"/>
              <a:t>down</a:t>
            </a:r>
            <a:r>
              <a:rPr lang="it-IT" dirty="0" smtClean="0"/>
              <a:t>, in ogni struttura organizzata è bene sistematizzare  verifiche reciproche, che comprendano anche valutazioni periodiche del lavoro fatto e del lavoro da sviluppare nei progetti futuri.</a:t>
            </a:r>
          </a:p>
          <a:p>
            <a:r>
              <a:rPr lang="it-IT" dirty="0" smtClean="0"/>
              <a:t>Tale circolarità permette di creare </a:t>
            </a:r>
            <a:r>
              <a:rPr lang="it-IT" b="1" dirty="0" smtClean="0"/>
              <a:t>l’ambiente adatto alla formazione di backup di profili e figure provviste di potenziale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Una struttura organizzata manifesta la propria accortezza solo se riesce a pensare e ad agire con un occhio alla prospettiva degli sviluppi e dei cambiamenti futuri, </a:t>
            </a:r>
            <a:r>
              <a:rPr lang="it-IT" b="1" dirty="0" smtClean="0"/>
              <a:t>cogliendo i segnali deboli del cambiamento stesso e considerandolo non come un fastidio, ma come un’opportunità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Responsabili!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Non sempre quando si sente declinare il tema della responsabilità ci si accorge che chi parla e chi ascolta ha presente il significato vero e profondo del </a:t>
            </a:r>
            <a:r>
              <a:rPr lang="it-IT" dirty="0" err="1" smtClean="0"/>
              <a:t>termine…</a:t>
            </a:r>
            <a:r>
              <a:rPr lang="it-IT" dirty="0" smtClean="0"/>
              <a:t> quante volte sentiamo gente che dice: “</a:t>
            </a:r>
            <a:r>
              <a:rPr lang="it-IT" i="1" dirty="0" smtClean="0"/>
              <a:t>mi assumo la responsabilità </a:t>
            </a:r>
            <a:r>
              <a:rPr lang="it-IT" i="1" dirty="0" err="1" smtClean="0"/>
              <a:t>di…</a:t>
            </a:r>
            <a:r>
              <a:rPr lang="it-IT" i="1" dirty="0" smtClean="0"/>
              <a:t> e </a:t>
            </a:r>
            <a:r>
              <a:rPr lang="it-IT" i="1" dirty="0" err="1" smtClean="0"/>
              <a:t>di…</a:t>
            </a:r>
            <a:r>
              <a:rPr lang="it-IT" dirty="0" smtClean="0"/>
              <a:t>”, verrebbe da chiedergli: “</a:t>
            </a:r>
            <a:r>
              <a:rPr lang="it-IT" i="1" dirty="0" smtClean="0"/>
              <a:t>ma allora tu rispondi di quel danno lì, che ammonta </a:t>
            </a:r>
            <a:r>
              <a:rPr lang="it-IT" i="1" dirty="0" err="1" smtClean="0"/>
              <a:t>a</a:t>
            </a:r>
            <a:r>
              <a:rPr lang="it-IT" dirty="0" err="1" smtClean="0"/>
              <a:t>…</a:t>
            </a:r>
            <a:r>
              <a:rPr lang="it-IT" dirty="0" smtClean="0"/>
              <a:t>”, “</a:t>
            </a:r>
            <a:r>
              <a:rPr lang="it-IT" i="1" dirty="0" err="1" smtClean="0"/>
              <a:t>bè</a:t>
            </a:r>
            <a:r>
              <a:rPr lang="it-IT" i="1" dirty="0" smtClean="0"/>
              <a:t> no, perché non ho agito solo io, ma anche </a:t>
            </a:r>
            <a:r>
              <a:rPr lang="it-IT" i="1" dirty="0" err="1" smtClean="0"/>
              <a:t>altri</a:t>
            </a:r>
            <a:r>
              <a:rPr lang="it-IT" dirty="0" err="1" smtClean="0"/>
              <a:t>…</a:t>
            </a:r>
            <a:r>
              <a:rPr lang="it-IT" dirty="0" smtClean="0"/>
              <a:t>” e via scusandosi.</a:t>
            </a:r>
          </a:p>
          <a:p>
            <a:r>
              <a:rPr lang="it-IT" b="1" dirty="0" smtClean="0"/>
              <a:t>La responsabilità è una cosa seria</a:t>
            </a:r>
            <a:r>
              <a:rPr lang="it-IT" dirty="0" smtClean="0"/>
              <a:t>, significa “</a:t>
            </a:r>
            <a:r>
              <a:rPr lang="it-IT" i="1" dirty="0" smtClean="0"/>
              <a:t>rispondere di qualcosa</a:t>
            </a:r>
            <a:r>
              <a:rPr lang="it-IT" dirty="0" smtClean="0"/>
              <a:t>”, in liquido e in solido, ma soprattutto sotto il profilo morale.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Mestiere del Lavoro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Ogni lavoro prevede che il lavoratore abbia, per così dire, un “</a:t>
            </a:r>
            <a:r>
              <a:rPr lang="it-IT" i="1" dirty="0" smtClean="0"/>
              <a:t>mestiere</a:t>
            </a:r>
            <a:r>
              <a:rPr lang="it-IT" dirty="0" smtClean="0"/>
              <a:t>”, che significa le giuste competenze per il ruolo assegnato, e sapendo che le </a:t>
            </a:r>
            <a:r>
              <a:rPr lang="it-IT" b="1" dirty="0" smtClean="0"/>
              <a:t>competenze</a:t>
            </a:r>
            <a:r>
              <a:rPr lang="it-IT" dirty="0" smtClean="0"/>
              <a:t> sono date dal mix virtuoso tra </a:t>
            </a:r>
            <a:r>
              <a:rPr lang="it-IT" b="1" dirty="0" smtClean="0"/>
              <a:t>conoscenze</a:t>
            </a:r>
            <a:r>
              <a:rPr lang="it-IT" dirty="0" smtClean="0"/>
              <a:t> ed </a:t>
            </a:r>
            <a:r>
              <a:rPr lang="it-IT" b="1" dirty="0" smtClean="0"/>
              <a:t>esperienze</a:t>
            </a:r>
            <a:r>
              <a:rPr lang="it-IT" dirty="0" smtClean="0"/>
              <a:t>.</a:t>
            </a:r>
          </a:p>
          <a:p>
            <a:r>
              <a:rPr lang="it-IT" dirty="0" smtClean="0"/>
              <a:t>Ma, e ciò a volte non lo pensiamo, </a:t>
            </a:r>
            <a:r>
              <a:rPr lang="it-IT" b="1" dirty="0" smtClean="0"/>
              <a:t>il lavoro stesso è un mestiere</a:t>
            </a:r>
            <a:r>
              <a:rPr lang="it-IT" dirty="0" smtClean="0"/>
              <a:t>, nel senso che è un’attività esistenziale, volta quindi non solo alla creazione del reddito personale e familiare, ma anche alla propria realizzazione come persona.</a:t>
            </a:r>
          </a:p>
          <a:p>
            <a:r>
              <a:rPr lang="it-IT" dirty="0" smtClean="0"/>
              <a:t>Potremmo dire che </a:t>
            </a:r>
            <a:r>
              <a:rPr lang="it-IT" b="1" dirty="0" smtClean="0"/>
              <a:t>il lavoro fa parte integralmente del mestiere di vivere</a:t>
            </a:r>
            <a:r>
              <a:rPr lang="it-IT" dirty="0" smtClean="0"/>
              <a:t> che ognuno impara con fatica e a proprie spese nel tempo e nel contesto suo proprio.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L’uomo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L’uomo è </a:t>
            </a:r>
            <a:r>
              <a:rPr lang="it-IT" b="1" dirty="0" smtClean="0"/>
              <a:t>ragionevole</a:t>
            </a:r>
            <a:r>
              <a:rPr lang="it-IT" dirty="0" smtClean="0"/>
              <a:t>, </a:t>
            </a:r>
            <a:r>
              <a:rPr lang="it-IT" b="1" dirty="0" smtClean="0"/>
              <a:t>autocosciente</a:t>
            </a:r>
            <a:r>
              <a:rPr lang="it-IT" dirty="0" smtClean="0"/>
              <a:t>, </a:t>
            </a:r>
            <a:r>
              <a:rPr lang="it-IT" b="1" dirty="0" err="1" smtClean="0"/>
              <a:t>libero</a:t>
            </a:r>
            <a:r>
              <a:rPr lang="it-IT" dirty="0" err="1" smtClean="0"/>
              <a:t>…</a:t>
            </a:r>
            <a:r>
              <a:rPr lang="it-IT" dirty="0" smtClean="0"/>
              <a:t> ma in che misura?</a:t>
            </a:r>
          </a:p>
          <a:p>
            <a:r>
              <a:rPr lang="it-IT" dirty="0" smtClean="0"/>
              <a:t>L’uomo è capace di azioni quotidiane e di progetti di </a:t>
            </a:r>
            <a:r>
              <a:rPr lang="it-IT" dirty="0" err="1" smtClean="0"/>
              <a:t>medio-lungo</a:t>
            </a:r>
            <a:r>
              <a:rPr lang="it-IT" dirty="0" smtClean="0"/>
              <a:t> </a:t>
            </a:r>
            <a:r>
              <a:rPr lang="it-IT" dirty="0" err="1" smtClean="0"/>
              <a:t>periodo…</a:t>
            </a:r>
            <a:endParaRPr lang="it-IT" dirty="0" smtClean="0"/>
          </a:p>
          <a:p>
            <a:r>
              <a:rPr lang="it-IT" dirty="0" smtClean="0"/>
              <a:t>L’uomo è capace di azioni grandiose e di mediocrità, e perfino di </a:t>
            </a:r>
            <a:r>
              <a:rPr lang="it-IT" dirty="0" err="1" smtClean="0"/>
              <a:t>crimini…</a:t>
            </a:r>
            <a:endParaRPr lang="it-IT" dirty="0" smtClean="0"/>
          </a:p>
          <a:p>
            <a:r>
              <a:rPr lang="it-IT" dirty="0" smtClean="0"/>
              <a:t>L’uomo ha passioni e innamoramenti, ma anche </a:t>
            </a:r>
            <a:r>
              <a:rPr lang="it-IT" dirty="0" err="1" smtClean="0"/>
              <a:t>disamoramenti</a:t>
            </a:r>
            <a:r>
              <a:rPr lang="it-IT" dirty="0" smtClean="0"/>
              <a:t> e </a:t>
            </a:r>
            <a:r>
              <a:rPr lang="it-IT" dirty="0" err="1" smtClean="0"/>
              <a:t>stanchezze…</a:t>
            </a:r>
            <a:endParaRPr lang="it-IT" dirty="0" smtClean="0"/>
          </a:p>
          <a:p>
            <a:r>
              <a:rPr lang="it-IT" b="1" dirty="0" smtClean="0"/>
              <a:t>L’</a:t>
            </a:r>
            <a:r>
              <a:rPr lang="it-IT" b="1" dirty="0" err="1" smtClean="0"/>
              <a:t>uomo…</a:t>
            </a:r>
            <a:r>
              <a:rPr lang="it-IT" b="1" dirty="0" smtClean="0"/>
              <a:t> è</a:t>
            </a:r>
            <a:r>
              <a:rPr lang="it-IT" dirty="0" smtClean="0"/>
              <a:t>, </a:t>
            </a:r>
            <a:r>
              <a:rPr lang="it-IT" b="1" dirty="0" err="1" smtClean="0"/>
              <a:t>ha…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Mestiere del Capo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Dentro questo mestiere del lavoro vi è il “</a:t>
            </a:r>
            <a:r>
              <a:rPr lang="it-IT" b="1" dirty="0" smtClean="0"/>
              <a:t>mestiere del capo</a:t>
            </a:r>
            <a:r>
              <a:rPr lang="it-IT" dirty="0" smtClean="0"/>
              <a:t>”, che si può imparare, anche se taluni ritengono che “</a:t>
            </a:r>
            <a:r>
              <a:rPr lang="it-IT" i="1" dirty="0" smtClean="0"/>
              <a:t>si nasca capi</a:t>
            </a:r>
            <a:r>
              <a:rPr lang="it-IT" dirty="0" smtClean="0"/>
              <a:t>”, e non si possa diventarlo.</a:t>
            </a:r>
          </a:p>
          <a:p>
            <a:r>
              <a:rPr lang="it-IT" dirty="0" smtClean="0"/>
              <a:t>Tale tesi è sbagliata dal punto di vista di una sana e completa antropologia: infatti noi diventiamo ciò che possiamo diventare in base ad almeno tre fattori fondamentali: a) </a:t>
            </a:r>
            <a:r>
              <a:rPr lang="it-IT" i="1" dirty="0" smtClean="0"/>
              <a:t>la nostra genetica </a:t>
            </a:r>
            <a:r>
              <a:rPr lang="it-IT" dirty="0" smtClean="0"/>
              <a:t>(base biologica), b) </a:t>
            </a:r>
            <a:r>
              <a:rPr lang="it-IT" i="1" dirty="0" smtClean="0"/>
              <a:t>l’ambiente in cui nasciamo e cresciamo </a:t>
            </a:r>
            <a:r>
              <a:rPr lang="it-IT" dirty="0" smtClean="0"/>
              <a:t>(educazione), c) </a:t>
            </a:r>
            <a:r>
              <a:rPr lang="it-IT" i="1" dirty="0" smtClean="0"/>
              <a:t>la formazione che riceviamo </a:t>
            </a:r>
            <a:r>
              <a:rPr lang="it-IT" dirty="0" smtClean="0"/>
              <a:t>(scuola e università): si può vedere dunque che il mestiere del capo può svilupparsi da almeno tre sorgenti </a:t>
            </a:r>
            <a:r>
              <a:rPr lang="it-IT" dirty="0" err="1" smtClean="0"/>
              <a:t>fondative</a:t>
            </a:r>
            <a:r>
              <a:rPr lang="it-IT" dirty="0" smtClean="0"/>
              <a:t> dell’essere umano.</a:t>
            </a:r>
          </a:p>
          <a:p>
            <a:r>
              <a:rPr lang="it-IT" b="1" dirty="0" smtClean="0"/>
              <a:t>Capi</a:t>
            </a:r>
            <a:r>
              <a:rPr lang="it-IT" dirty="0" smtClean="0"/>
              <a:t>, dunque, </a:t>
            </a:r>
            <a:r>
              <a:rPr lang="it-IT" b="1" dirty="0" smtClean="0"/>
              <a:t>si può diventare</a:t>
            </a:r>
            <a:r>
              <a:rPr lang="it-IT" dirty="0" smtClean="0"/>
              <a:t>, anche perché in situazione si possono manifestare carismi nascosti, o per timidezza o per mancanza di opportunità espressive.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Aspirazioni e Potenzialità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Se abbiamo detto che i “</a:t>
            </a:r>
            <a:r>
              <a:rPr lang="it-IT" i="1" dirty="0" smtClean="0"/>
              <a:t>galloni di capo</a:t>
            </a:r>
            <a:r>
              <a:rPr lang="it-IT" dirty="0" smtClean="0"/>
              <a:t>” possono essere cuciti su ogni spallina, bisogna che </a:t>
            </a:r>
            <a:r>
              <a:rPr lang="it-IT" b="1" dirty="0" smtClean="0"/>
              <a:t>ogni ambiente lavorativo curi attentamente la conoscenza delle aspirazioni dei singoli e nel contempo delle potenzialità</a:t>
            </a:r>
            <a:r>
              <a:rPr lang="it-IT" dirty="0" smtClean="0"/>
              <a:t>, mettendo a disposizione strumenti di </a:t>
            </a:r>
            <a:r>
              <a:rPr lang="it-IT" b="1" dirty="0" smtClean="0"/>
              <a:t>analisi e valutazione del comportamento, dell’impegno, del senso di responsabilità,  delle </a:t>
            </a:r>
            <a:r>
              <a:rPr lang="it-IT" b="1" dirty="0" err="1" smtClean="0"/>
              <a:t>competenze…</a:t>
            </a:r>
            <a:r>
              <a:rPr lang="it-IT" b="1" dirty="0" smtClean="0"/>
              <a:t> e infine della volontà di fare, di crescere, di collaborare, senza secondi fini e senza calcoli miseri.</a:t>
            </a:r>
          </a:p>
          <a:p>
            <a:r>
              <a:rPr lang="it-IT" b="1" dirty="0" smtClean="0"/>
              <a:t>Allora si metterà in moto il meccanismo del rinnovamento, della sana competizione e della collaborazione per un fine condiviso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L’uomo in relazione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b="1" dirty="0" smtClean="0"/>
              <a:t>uomo</a:t>
            </a:r>
            <a:r>
              <a:rPr lang="it-IT" dirty="0" smtClean="0"/>
              <a:t> fa fatica a stare solo, ha bisogno degli altri, </a:t>
            </a:r>
            <a:r>
              <a:rPr lang="it-IT" b="1" dirty="0" smtClean="0"/>
              <a:t>è </a:t>
            </a:r>
            <a:r>
              <a:rPr lang="it-IT" dirty="0" smtClean="0"/>
              <a:t>nella relazione,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relazione</a:t>
            </a:r>
            <a:r>
              <a:rPr lang="it-IT" dirty="0" smtClean="0"/>
              <a:t> mette l’uomo davanti al suo simile, con cui deve mettersi in gioco,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simile</a:t>
            </a:r>
            <a:r>
              <a:rPr lang="it-IT" dirty="0" smtClean="0"/>
              <a:t> richiama il </a:t>
            </a:r>
            <a:r>
              <a:rPr lang="it-IT" b="1" dirty="0" smtClean="0"/>
              <a:t>limite</a:t>
            </a:r>
            <a:r>
              <a:rPr lang="it-IT" dirty="0" smtClean="0"/>
              <a:t> dell’uomo stesso, che si rende conto guardandosi nello specchio dell’</a:t>
            </a:r>
            <a:r>
              <a:rPr lang="it-IT" b="1" dirty="0" smtClean="0"/>
              <a:t>Altro</a:t>
            </a:r>
            <a:r>
              <a:rPr lang="it-IT" dirty="0" smtClean="0"/>
              <a:t>,</a:t>
            </a:r>
          </a:p>
          <a:p>
            <a:r>
              <a:rPr lang="it-IT" dirty="0" smtClean="0"/>
              <a:t>L’</a:t>
            </a:r>
            <a:r>
              <a:rPr lang="it-IT" b="1" dirty="0" smtClean="0"/>
              <a:t>Uomo</a:t>
            </a:r>
            <a:r>
              <a:rPr lang="it-IT" dirty="0" smtClean="0"/>
              <a:t> è sempre anche l’</a:t>
            </a:r>
            <a:r>
              <a:rPr lang="it-IT" b="1" dirty="0" smtClean="0"/>
              <a:t>Altro</a:t>
            </a:r>
            <a:r>
              <a:rPr lang="it-IT" dirty="0" smtClean="0"/>
              <a:t>,</a:t>
            </a:r>
          </a:p>
          <a:p>
            <a:r>
              <a:rPr lang="it-IT" b="1" dirty="0" smtClean="0"/>
              <a:t>La relazione è </a:t>
            </a:r>
            <a:r>
              <a:rPr lang="it-IT" b="1" dirty="0" err="1" smtClean="0"/>
              <a:t>ciò-che-collega</a:t>
            </a:r>
            <a:r>
              <a:rPr lang="it-IT" b="1" dirty="0" smtClean="0"/>
              <a:t> un uomo a un altro uomo.</a:t>
            </a:r>
            <a:endParaRPr lang="it-IT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La Relazione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relazione prevede una </a:t>
            </a:r>
            <a:r>
              <a:rPr lang="it-IT" b="1" dirty="0" err="1" smtClean="0"/>
              <a:t>distanziazione</a:t>
            </a:r>
            <a:r>
              <a:rPr lang="it-IT" dirty="0" smtClean="0"/>
              <a:t> e un </a:t>
            </a:r>
            <a:r>
              <a:rPr lang="it-IT" b="1" dirty="0" smtClean="0"/>
              <a:t>avvicinamento</a:t>
            </a:r>
            <a:r>
              <a:rPr lang="it-IT" dirty="0" smtClean="0"/>
              <a:t>, è un gioco tra due poli e tra le parti: è </a:t>
            </a:r>
            <a:r>
              <a:rPr lang="it-IT" b="1" dirty="0" smtClean="0"/>
              <a:t>un gioco delle parti</a:t>
            </a:r>
            <a:r>
              <a:rPr lang="it-IT" dirty="0" smtClean="0"/>
              <a:t>,</a:t>
            </a:r>
          </a:p>
          <a:p>
            <a:r>
              <a:rPr lang="it-IT" dirty="0" smtClean="0"/>
              <a:t>La relazione è sempre in gioco nella vita umana, si può interrompere, ma non per sempre, se uno va a vivere in Antartide o sulle sponde del lago Bajkal, ma nel nostro quotidiano, essa persiste imperterrita, anche quando non vorremmo: quante volte non vorremmo che la relazione non ci condizionasse ogni giorno, ogni momento, in ogni </a:t>
            </a:r>
            <a:r>
              <a:rPr lang="it-IT" dirty="0" err="1" smtClean="0"/>
              <a:t>luogo…</a:t>
            </a:r>
            <a:r>
              <a:rPr lang="it-IT" dirty="0" smtClean="0"/>
              <a:t> o quasi?</a:t>
            </a:r>
          </a:p>
          <a:p>
            <a:r>
              <a:rPr lang="it-IT" dirty="0" err="1" smtClean="0"/>
              <a:t>…e</a:t>
            </a:r>
            <a:r>
              <a:rPr lang="it-IT" dirty="0" smtClean="0"/>
              <a:t> anche qui dove lavoriamo?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Dialogo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Dialogo</a:t>
            </a:r>
            <a:r>
              <a:rPr lang="it-IT" dirty="0" smtClean="0"/>
              <a:t> significa “</a:t>
            </a:r>
            <a:r>
              <a:rPr lang="it-IT" i="1" dirty="0" smtClean="0"/>
              <a:t>parola che congiunge due persone attraversando uno spazio fisico e mentale</a:t>
            </a:r>
            <a:r>
              <a:rPr lang="it-IT" dirty="0" smtClean="0"/>
              <a:t>”, avviene mediante lo scambio vocale o scritto, a vista o meno, ma per essere tale, cioè “</a:t>
            </a:r>
            <a:r>
              <a:rPr lang="it-IT" i="1" dirty="0" smtClean="0"/>
              <a:t>dia-logo</a:t>
            </a:r>
            <a:r>
              <a:rPr lang="it-IT" dirty="0" smtClean="0"/>
              <a:t>” prevede un </a:t>
            </a:r>
            <a:r>
              <a:rPr lang="it-IT" b="1" dirty="0" smtClean="0"/>
              <a:t>riconoscimento</a:t>
            </a:r>
            <a:r>
              <a:rPr lang="it-IT" dirty="0" smtClean="0"/>
              <a:t> tra i due dialoganti e un proporzionato “</a:t>
            </a:r>
            <a:r>
              <a:rPr lang="it-IT" b="1" dirty="0" smtClean="0"/>
              <a:t>investimento emotivo</a:t>
            </a:r>
            <a:r>
              <a:rPr lang="it-IT" dirty="0" smtClean="0"/>
              <a:t>”,</a:t>
            </a:r>
          </a:p>
          <a:p>
            <a:r>
              <a:rPr lang="it-IT" dirty="0" smtClean="0"/>
              <a:t>Il dialogo richiede di accettare </a:t>
            </a:r>
            <a:r>
              <a:rPr lang="it-IT" b="1" dirty="0" smtClean="0"/>
              <a:t>la fatica dell’ascolto </a:t>
            </a:r>
            <a:r>
              <a:rPr lang="it-IT" dirty="0" smtClean="0"/>
              <a:t>e </a:t>
            </a:r>
            <a:r>
              <a:rPr lang="it-IT" b="1" dirty="0" smtClean="0"/>
              <a:t>la possibilità del fraintendimento</a:t>
            </a:r>
            <a:r>
              <a:rPr lang="it-IT" dirty="0" smtClean="0"/>
              <a:t>, dell’equivoco, del malinteso, del silenzio offeso e ammutolito, e perciò ha bisogno di una specie di “</a:t>
            </a:r>
            <a:r>
              <a:rPr lang="it-IT" i="1" dirty="0" smtClean="0"/>
              <a:t>manutenzione</a:t>
            </a:r>
            <a:r>
              <a:rPr lang="it-IT" dirty="0" smtClean="0"/>
              <a:t>”,</a:t>
            </a:r>
          </a:p>
          <a:p>
            <a:r>
              <a:rPr lang="it-IT" dirty="0" smtClean="0"/>
              <a:t>Il dialogo è “</a:t>
            </a:r>
            <a:r>
              <a:rPr lang="it-IT" i="1" dirty="0" smtClean="0"/>
              <a:t>vita spirituale</a:t>
            </a:r>
            <a:r>
              <a:rPr lang="it-IT" dirty="0" smtClean="0"/>
              <a:t>” e </a:t>
            </a:r>
            <a:r>
              <a:rPr lang="it-IT" i="1" dirty="0" smtClean="0"/>
              <a:t>condizione</a:t>
            </a:r>
            <a:r>
              <a:rPr lang="it-IT" dirty="0" smtClean="0"/>
              <a:t> per ogni comunicazione vera ed efficace tra esseri umani.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Comunicazione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È un </a:t>
            </a:r>
            <a:r>
              <a:rPr lang="it-IT" b="1" dirty="0" err="1" smtClean="0"/>
              <a:t>mettere-in-comune</a:t>
            </a:r>
            <a:r>
              <a:rPr lang="it-IT" dirty="0" smtClean="0"/>
              <a:t> (</a:t>
            </a:r>
            <a:r>
              <a:rPr lang="it-IT" i="1" dirty="0" err="1" smtClean="0"/>
              <a:t>communis</a:t>
            </a:r>
            <a:r>
              <a:rPr lang="it-IT" i="1" dirty="0" smtClean="0"/>
              <a:t> </a:t>
            </a:r>
            <a:r>
              <a:rPr lang="it-IT" i="1" dirty="0" err="1" smtClean="0"/>
              <a:t>actio</a:t>
            </a:r>
            <a:r>
              <a:rPr lang="it-IT" dirty="0" smtClean="0"/>
              <a:t>): ma che cosa?</a:t>
            </a:r>
          </a:p>
          <a:p>
            <a:pPr>
              <a:buFontTx/>
              <a:buChar char="-"/>
            </a:pPr>
            <a:r>
              <a:rPr lang="it-IT" i="1" dirty="0" smtClean="0"/>
              <a:t>Informazioni</a:t>
            </a:r>
            <a:r>
              <a:rPr lang="it-IT" dirty="0" smtClean="0"/>
              <a:t>,</a:t>
            </a:r>
          </a:p>
          <a:p>
            <a:pPr>
              <a:buFontTx/>
              <a:buChar char="-"/>
            </a:pPr>
            <a:r>
              <a:rPr lang="it-IT" i="1" dirty="0" smtClean="0"/>
              <a:t>Nozioni e saperi</a:t>
            </a:r>
            <a:r>
              <a:rPr lang="it-IT" dirty="0" smtClean="0"/>
              <a:t>,</a:t>
            </a:r>
          </a:p>
          <a:p>
            <a:pPr>
              <a:buFontTx/>
              <a:buChar char="-"/>
            </a:pPr>
            <a:r>
              <a:rPr lang="it-IT" i="1" dirty="0" smtClean="0"/>
              <a:t>Aggiornamenti</a:t>
            </a:r>
            <a:r>
              <a:rPr lang="it-IT" dirty="0" smtClean="0"/>
              <a:t>,</a:t>
            </a:r>
          </a:p>
          <a:p>
            <a:pPr>
              <a:buFontTx/>
              <a:buChar char="-"/>
            </a:pPr>
            <a:r>
              <a:rPr lang="it-IT" i="1" dirty="0" smtClean="0"/>
              <a:t>Stati di avanzamento</a:t>
            </a:r>
            <a:r>
              <a:rPr lang="it-IT" dirty="0" smtClean="0"/>
              <a:t>, etc., </a:t>
            </a:r>
          </a:p>
          <a:p>
            <a:pPr>
              <a:buNone/>
            </a:pPr>
            <a:r>
              <a:rPr lang="it-IT" dirty="0" smtClean="0"/>
              <a:t>e richiede un uso corretto dei “mezzi di comunicazione”, che sono sia quelli tradizionali, cartacei, sia quelli telematici sempre più efficienti, ma che non possono mai </a:t>
            </a:r>
            <a:r>
              <a:rPr lang="it-IT" dirty="0" err="1" smtClean="0"/>
              <a:t>sostituire…</a:t>
            </a:r>
            <a:r>
              <a:rPr lang="it-IT" dirty="0" smtClean="0"/>
              <a:t> il dialogo e la relazione.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Un Circolo virtuoso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riusciamo a considerare </a:t>
            </a:r>
            <a:r>
              <a:rPr lang="it-IT" b="1" dirty="0" err="1" smtClean="0"/>
              <a:t>Relazione-Dialogo-Comunicazione</a:t>
            </a:r>
            <a:r>
              <a:rPr lang="it-IT" dirty="0" smtClean="0"/>
              <a:t> come un “circolo virtuoso”, creiamo le condizioni per vivere, operare, lavorare bene,</a:t>
            </a:r>
          </a:p>
          <a:p>
            <a:r>
              <a:rPr lang="it-IT" dirty="0" smtClean="0"/>
              <a:t>Un circolo virtuoso è un meccanismo di rinforzo, del quale tutti partecipano,</a:t>
            </a:r>
          </a:p>
          <a:p>
            <a:r>
              <a:rPr lang="it-IT" dirty="0" smtClean="0"/>
              <a:t>È </a:t>
            </a:r>
            <a:r>
              <a:rPr lang="it-IT" b="1" dirty="0" smtClean="0"/>
              <a:t>virtuoso</a:t>
            </a:r>
            <a:r>
              <a:rPr lang="it-IT" dirty="0" smtClean="0"/>
              <a:t> proprio perché la sua </a:t>
            </a:r>
            <a:r>
              <a:rPr lang="it-IT" i="1" dirty="0" smtClean="0"/>
              <a:t>circolarità</a:t>
            </a:r>
            <a:r>
              <a:rPr lang="it-IT" dirty="0" smtClean="0"/>
              <a:t> aumenta progressivamente l’efficacia dell’azione,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circolarità</a:t>
            </a:r>
            <a:r>
              <a:rPr lang="it-IT" dirty="0" smtClean="0"/>
              <a:t> aumenta anche le possibilità di </a:t>
            </a:r>
            <a:r>
              <a:rPr lang="it-IT" b="1" dirty="0" smtClean="0"/>
              <a:t>comprensione reciproca</a:t>
            </a:r>
            <a:r>
              <a:rPr lang="it-IT" dirty="0" smtClean="0"/>
              <a:t>, arricchendo -a ogni passaggio- le conoscenze e le opinioni dei singoli.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L’Io e il Tu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 solito </a:t>
            </a:r>
            <a:r>
              <a:rPr lang="it-IT" b="1" dirty="0" smtClean="0"/>
              <a:t>prevale l’Io</a:t>
            </a:r>
            <a:r>
              <a:rPr lang="it-IT" dirty="0" smtClean="0"/>
              <a:t>, </a:t>
            </a:r>
            <a:r>
              <a:rPr lang="it-IT" b="1" dirty="0" smtClean="0"/>
              <a:t>perché il Tu è l’</a:t>
            </a:r>
            <a:r>
              <a:rPr lang="it-IT" b="1" dirty="0" err="1" smtClean="0"/>
              <a:t>Altro-da-te</a:t>
            </a:r>
            <a:r>
              <a:rPr lang="it-IT" dirty="0" smtClean="0"/>
              <a:t>, ed è anche naturale che sia così, ma se questo </a:t>
            </a:r>
            <a:r>
              <a:rPr lang="it-IT" i="1" dirty="0" smtClean="0"/>
              <a:t>prevalere</a:t>
            </a:r>
            <a:r>
              <a:rPr lang="it-IT" dirty="0" smtClean="0"/>
              <a:t> permane come unica condizione della relazione, ogni “</a:t>
            </a:r>
            <a:r>
              <a:rPr lang="it-IT" i="1" dirty="0" smtClean="0"/>
              <a:t>io</a:t>
            </a:r>
            <a:r>
              <a:rPr lang="it-IT" dirty="0" smtClean="0"/>
              <a:t>” cercherà di marcare il proprio territorio, dimenticando che altrettanto può fare o sta facendo il “</a:t>
            </a:r>
            <a:r>
              <a:rPr lang="it-IT" i="1" dirty="0" smtClean="0"/>
              <a:t>tu</a:t>
            </a:r>
            <a:r>
              <a:rPr lang="it-IT" dirty="0" smtClean="0"/>
              <a:t>”, e allora come muoversi?</a:t>
            </a:r>
          </a:p>
          <a:p>
            <a:r>
              <a:rPr lang="it-IT" dirty="0" smtClean="0"/>
              <a:t>Non tanto delimitando il territorio come può fare un leone maschio, ma </a:t>
            </a:r>
            <a:r>
              <a:rPr lang="it-IT" b="1" dirty="0" smtClean="0"/>
              <a:t>negoziare gli ambiti di azione complementare,</a:t>
            </a:r>
            <a:r>
              <a:rPr lang="it-IT" dirty="0" smtClean="0"/>
              <a:t> concordandone alcuni insieme, in una collaborazione reciproca e utilmente in grado di far fruire a ciascuno dei due delle competenze specifiche dell’altro: il contrario di ciò che spesso si fa in un malinteso senso della competizione.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Riconoscimento dell’Altro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Vi è </a:t>
            </a:r>
            <a:r>
              <a:rPr lang="it-IT" i="1" dirty="0" smtClean="0"/>
              <a:t>un riconoscimento del soggetto altrui di tipo </a:t>
            </a:r>
            <a:r>
              <a:rPr lang="it-IT" i="1" dirty="0" err="1" smtClean="0"/>
              <a:t>fattuale-giuridico-politico</a:t>
            </a:r>
            <a:r>
              <a:rPr lang="it-IT" dirty="0" smtClean="0"/>
              <a:t>, cui giocoforza tutti ci assoggettiamo (nessuno può scegliersi i compagni di scuola, di lavoro, di stanza d’</a:t>
            </a:r>
            <a:r>
              <a:rPr lang="it-IT" dirty="0" err="1" smtClean="0"/>
              <a:t>ospedale…</a:t>
            </a:r>
            <a:r>
              <a:rPr lang="it-IT" dirty="0" smtClean="0"/>
              <a:t>), e vi può essere </a:t>
            </a:r>
            <a:r>
              <a:rPr lang="it-IT" b="1" dirty="0" smtClean="0"/>
              <a:t>un riconoscimento di carattere </a:t>
            </a:r>
            <a:r>
              <a:rPr lang="it-IT" b="1" dirty="0" err="1" smtClean="0"/>
              <a:t>antropologico-morale</a:t>
            </a:r>
            <a:r>
              <a:rPr lang="it-IT" dirty="0" smtClean="0"/>
              <a:t>: in questo caso il riconoscimento ammette senza esitazioni l’uguaglianza ontologica e valoriale dell’</a:t>
            </a:r>
            <a:r>
              <a:rPr lang="it-IT" dirty="0" err="1" smtClean="0"/>
              <a:t>altro-con-me</a:t>
            </a:r>
            <a:r>
              <a:rPr lang="it-IT" dirty="0" smtClean="0"/>
              <a:t>: l’altro vale quanto me, l’altro può avere ragione e ragioni quanto e più di me, e, in altra situazione, viceversa,</a:t>
            </a:r>
          </a:p>
          <a:p>
            <a:r>
              <a:rPr lang="it-IT" dirty="0" smtClean="0"/>
              <a:t>Questo è </a:t>
            </a:r>
            <a:r>
              <a:rPr lang="it-IT" b="1" dirty="0" smtClean="0"/>
              <a:t>il vero riconoscimento</a:t>
            </a:r>
            <a:r>
              <a:rPr lang="it-IT" dirty="0" smtClean="0"/>
              <a:t>, atto a creare le basi per una collaborazione senza </a:t>
            </a:r>
            <a:r>
              <a:rPr lang="it-IT" i="1" dirty="0" err="1" smtClean="0"/>
              <a:t>pre-comprensioni</a:t>
            </a:r>
            <a:r>
              <a:rPr lang="it-IT" dirty="0" smtClean="0"/>
              <a:t> e </a:t>
            </a:r>
            <a:r>
              <a:rPr lang="it-IT" i="1" dirty="0" smtClean="0"/>
              <a:t>pre-giudizi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2035</Words>
  <Application>Microsoft Office PowerPoint</Application>
  <PresentationFormat>Presentazione su schermo (4:3)</PresentationFormat>
  <Paragraphs>88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Equinozio</vt:lpstr>
      <vt:lpstr>Lavoro, Relazioni, Comunicazione</vt:lpstr>
      <vt:lpstr>L’uomo</vt:lpstr>
      <vt:lpstr>L’uomo in relazione</vt:lpstr>
      <vt:lpstr>La Relazione</vt:lpstr>
      <vt:lpstr>Il Dialogo</vt:lpstr>
      <vt:lpstr>La Comunicazione</vt:lpstr>
      <vt:lpstr>Un Circolo virtuoso</vt:lpstr>
      <vt:lpstr>L’Io e il Tu</vt:lpstr>
      <vt:lpstr>Il Riconoscimento dell’Altro</vt:lpstr>
      <vt:lpstr>La Persuasione</vt:lpstr>
      <vt:lpstr>Etica e Morale?</vt:lpstr>
      <vt:lpstr>Il “Gruppo semplice”</vt:lpstr>
      <vt:lpstr>Il “Gruppo complesso”</vt:lpstr>
      <vt:lpstr>La Gerarchia e la Leadership</vt:lpstr>
      <vt:lpstr>Win-win?</vt:lpstr>
      <vt:lpstr>La Dimensione Top-Down</vt:lpstr>
      <vt:lpstr>La Dimensione Bottom-Up</vt:lpstr>
      <vt:lpstr>Responsabili! </vt:lpstr>
      <vt:lpstr>Il Mestiere del Lavoro</vt:lpstr>
      <vt:lpstr>Il Mestiere del Capo</vt:lpstr>
      <vt:lpstr>Aspirazioni e Potenzialità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Lavoro, Relazioni, Comunicazione</dc:title>
  <dc:creator>Renato</dc:creator>
  <cp:lastModifiedBy>Renato</cp:lastModifiedBy>
  <cp:revision>29</cp:revision>
  <dcterms:created xsi:type="dcterms:W3CDTF">2012-10-05T12:51:00Z</dcterms:created>
  <dcterms:modified xsi:type="dcterms:W3CDTF">2012-10-10T17:08:17Z</dcterms:modified>
</cp:coreProperties>
</file>