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73" r:id="rId11"/>
    <p:sldId id="275" r:id="rId12"/>
    <p:sldId id="283" r:id="rId13"/>
    <p:sldId id="277" r:id="rId14"/>
    <p:sldId id="278" r:id="rId15"/>
    <p:sldId id="279" r:id="rId16"/>
    <p:sldId id="280" r:id="rId17"/>
    <p:sldId id="282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3F7E-F3D4-4543-8273-648A89D64E6F}" type="datetimeFigureOut">
              <a:rPr lang="it-IT" smtClean="0"/>
              <a:pPr/>
              <a:t>10/06/2013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17A-4B74-4E1B-B984-462B35A927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3F7E-F3D4-4543-8273-648A89D64E6F}" type="datetimeFigureOut">
              <a:rPr lang="it-IT" smtClean="0"/>
              <a:pPr/>
              <a:t>10/06/2013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17A-4B74-4E1B-B984-462B35A927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3F7E-F3D4-4543-8273-648A89D64E6F}" type="datetimeFigureOut">
              <a:rPr lang="it-IT" smtClean="0"/>
              <a:pPr/>
              <a:t>10/06/2013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17A-4B74-4E1B-B984-462B35A927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3F7E-F3D4-4543-8273-648A89D64E6F}" type="datetimeFigureOut">
              <a:rPr lang="it-IT" smtClean="0"/>
              <a:pPr/>
              <a:t>10/06/2013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17A-4B74-4E1B-B984-462B35A927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3F7E-F3D4-4543-8273-648A89D64E6F}" type="datetimeFigureOut">
              <a:rPr lang="it-IT" smtClean="0"/>
              <a:pPr/>
              <a:t>10/06/2013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17A-4B74-4E1B-B984-462B35A927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3F7E-F3D4-4543-8273-648A89D64E6F}" type="datetimeFigureOut">
              <a:rPr lang="it-IT" smtClean="0"/>
              <a:pPr/>
              <a:t>10/06/2013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17A-4B74-4E1B-B984-462B35A927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3F7E-F3D4-4543-8273-648A89D64E6F}" type="datetimeFigureOut">
              <a:rPr lang="it-IT" smtClean="0"/>
              <a:pPr/>
              <a:t>10/06/2013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17A-4B74-4E1B-B984-462B35A927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3F7E-F3D4-4543-8273-648A89D64E6F}" type="datetimeFigureOut">
              <a:rPr lang="it-IT" smtClean="0"/>
              <a:pPr/>
              <a:t>10/06/2013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17A-4B74-4E1B-B984-462B35A927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3F7E-F3D4-4543-8273-648A89D64E6F}" type="datetimeFigureOut">
              <a:rPr lang="it-IT" smtClean="0"/>
              <a:pPr/>
              <a:t>10/06/2013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17A-4B74-4E1B-B984-462B35A927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3F7E-F3D4-4543-8273-648A89D64E6F}" type="datetimeFigureOut">
              <a:rPr lang="it-IT" smtClean="0"/>
              <a:pPr/>
              <a:t>10/06/2013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6C17A-4B74-4E1B-B984-462B35A927B4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03F7E-F3D4-4543-8273-648A89D64E6F}" type="datetimeFigureOut">
              <a:rPr lang="it-IT" smtClean="0"/>
              <a:pPr/>
              <a:t>10/06/2013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F06C17A-4B74-4E1B-B984-462B35A927B4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A03F7E-F3D4-4543-8273-648A89D64E6F}" type="datetimeFigureOut">
              <a:rPr lang="it-IT" smtClean="0"/>
              <a:pPr/>
              <a:t>10/06/2013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06C17A-4B74-4E1B-B984-462B35A927B4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La crisi della Relazione nel tempo della Comunicazione.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b="1" i="1" dirty="0" smtClean="0"/>
              <a:t>Un confronto alla luce del pensiero </a:t>
            </a:r>
          </a:p>
          <a:p>
            <a:r>
              <a:rPr lang="it-IT" b="1" i="1" dirty="0" smtClean="0"/>
              <a:t>di padre Cornelio </a:t>
            </a:r>
            <a:r>
              <a:rPr lang="it-IT" b="1" i="1" dirty="0" err="1" smtClean="0"/>
              <a:t>Fabro</a:t>
            </a:r>
            <a:endParaRPr lang="it-IT" b="1" i="1" dirty="0" smtClean="0"/>
          </a:p>
          <a:p>
            <a:r>
              <a:rPr lang="it-IT" sz="1800" b="1" dirty="0" err="1" smtClean="0"/>
              <a:t>Flumignano</a:t>
            </a:r>
            <a:r>
              <a:rPr lang="it-IT" sz="1800" b="1" dirty="0" smtClean="0"/>
              <a:t> – 21 giugno </a:t>
            </a:r>
            <a:r>
              <a:rPr lang="it-IT" sz="1800" b="1" dirty="0" smtClean="0"/>
              <a:t>2013</a:t>
            </a:r>
          </a:p>
          <a:p>
            <a:endParaRPr lang="it-IT" sz="1800" b="1" dirty="0" smtClean="0"/>
          </a:p>
          <a:p>
            <a:r>
              <a:rPr lang="it-IT" sz="1800" b="1" dirty="0" smtClean="0"/>
              <a:t>A cura del dott. Renato </a:t>
            </a:r>
            <a:r>
              <a:rPr lang="it-IT" sz="1800" b="1" dirty="0" err="1" smtClean="0"/>
              <a:t>Pilutti</a:t>
            </a:r>
            <a:r>
              <a:rPr lang="it-IT" sz="1800" b="1" dirty="0" smtClean="0"/>
              <a:t> – Teologo e Vicepresidente di </a:t>
            </a:r>
            <a:r>
              <a:rPr lang="it-IT" sz="1800" b="1" i="1" dirty="0" err="1" smtClean="0"/>
              <a:t>Phronesis</a:t>
            </a:r>
            <a:endParaRPr lang="it-IT" sz="1800" b="1" i="1" dirty="0" smtClean="0"/>
          </a:p>
          <a:p>
            <a:r>
              <a:rPr lang="it-IT" sz="1800" b="1" smtClean="0"/>
              <a:t>Associazione </a:t>
            </a:r>
            <a:r>
              <a:rPr lang="it-IT" sz="1800" b="1" dirty="0" smtClean="0"/>
              <a:t>nazionale per la Consulenza filosofica</a:t>
            </a:r>
            <a:endParaRPr lang="it-IT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Persuasione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Ci capita di incontrare molte persone: alcune sono molto convincenti, altre di meno, alcune per nulla. Il tema comune a tutti è quello della persuasione.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La </a:t>
            </a:r>
            <a:r>
              <a:rPr lang="it-IT" b="1" dirty="0" smtClean="0"/>
              <a:t>persuasione</a:t>
            </a:r>
            <a:r>
              <a:rPr lang="it-IT" dirty="0" smtClean="0"/>
              <a:t> non è una procedura manipolatoria, ma un ragionamento proposto e condiviso nel suo procedere: il grande filosofo goriziano Carlo </a:t>
            </a:r>
            <a:r>
              <a:rPr lang="it-IT" b="1" dirty="0" err="1" smtClean="0"/>
              <a:t>Michaelstaedter</a:t>
            </a:r>
            <a:r>
              <a:rPr lang="it-IT" dirty="0" smtClean="0"/>
              <a:t> distingueva rigorosamente la </a:t>
            </a:r>
            <a:r>
              <a:rPr lang="it-IT" i="1" dirty="0" smtClean="0"/>
              <a:t>persuasione</a:t>
            </a:r>
            <a:r>
              <a:rPr lang="it-IT" dirty="0" smtClean="0"/>
              <a:t> dall’</a:t>
            </a:r>
            <a:r>
              <a:rPr lang="it-IT" i="1" dirty="0" smtClean="0"/>
              <a:t>arte</a:t>
            </a:r>
            <a:r>
              <a:rPr lang="it-IT" dirty="0" smtClean="0"/>
              <a:t> </a:t>
            </a:r>
            <a:r>
              <a:rPr lang="it-IT" i="1" dirty="0" smtClean="0"/>
              <a:t>retorica</a:t>
            </a:r>
            <a:r>
              <a:rPr lang="it-IT" dirty="0" smtClean="0"/>
              <a:t> </a:t>
            </a:r>
            <a:r>
              <a:rPr lang="it-IT" i="1" dirty="0" smtClean="0"/>
              <a:t>del bel dire</a:t>
            </a:r>
            <a:r>
              <a:rPr lang="it-IT" dirty="0" smtClean="0"/>
              <a:t>, che contraddistingue -e perciò può essere ingannevole- sia le </a:t>
            </a:r>
            <a:r>
              <a:rPr lang="it-IT" i="1" dirty="0" smtClean="0"/>
              <a:t>persone</a:t>
            </a:r>
            <a:r>
              <a:rPr lang="it-IT" dirty="0" smtClean="0"/>
              <a:t> </a:t>
            </a:r>
            <a:r>
              <a:rPr lang="it-IT" i="1" dirty="0" smtClean="0"/>
              <a:t>fededegne</a:t>
            </a:r>
            <a:r>
              <a:rPr lang="it-IT" dirty="0" smtClean="0"/>
              <a:t>, sia gli imbonitori e i bluffatori di ogni risma, genere e specie. La </a:t>
            </a:r>
            <a:r>
              <a:rPr lang="it-IT" b="1" dirty="0" smtClean="0"/>
              <a:t>Programmazione Neurolinguistica </a:t>
            </a:r>
            <a:r>
              <a:rPr lang="it-IT" dirty="0" smtClean="0"/>
              <a:t>è una forma di persuasione da vigilare.</a:t>
            </a:r>
          </a:p>
          <a:p>
            <a:r>
              <a:rPr lang="it-IT" dirty="0" smtClean="0"/>
              <a:t>La persuasione si mostra come capacità di coinvolgimento morale ed operativo circa la </a:t>
            </a:r>
            <a:r>
              <a:rPr lang="it-IT" i="1" dirty="0" smtClean="0"/>
              <a:t>plausibilità</a:t>
            </a:r>
            <a:r>
              <a:rPr lang="it-IT" dirty="0" smtClean="0"/>
              <a:t> della proposta.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Responsabilità 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Non sempre quando si sente declinare il tema della responsabilità ci si accorge che chi parla e chi ascolta ha presente il significato vero e profondo del </a:t>
            </a:r>
            <a:r>
              <a:rPr lang="it-IT" dirty="0" err="1" smtClean="0"/>
              <a:t>termine…</a:t>
            </a:r>
            <a:r>
              <a:rPr lang="it-IT" dirty="0" smtClean="0"/>
              <a:t> quante volte sentiamo gente che dice: “</a:t>
            </a:r>
            <a:r>
              <a:rPr lang="it-IT" i="1" dirty="0" smtClean="0"/>
              <a:t>mi assumo la responsabilità </a:t>
            </a:r>
            <a:r>
              <a:rPr lang="it-IT" i="1" dirty="0" err="1" smtClean="0"/>
              <a:t>di…</a:t>
            </a:r>
            <a:r>
              <a:rPr lang="it-IT" i="1" dirty="0" smtClean="0"/>
              <a:t> e </a:t>
            </a:r>
            <a:r>
              <a:rPr lang="it-IT" i="1" dirty="0" err="1" smtClean="0"/>
              <a:t>di…</a:t>
            </a:r>
            <a:r>
              <a:rPr lang="it-IT" dirty="0" smtClean="0"/>
              <a:t>”, verrebbe da chiedergli: “</a:t>
            </a:r>
            <a:r>
              <a:rPr lang="it-IT" i="1" dirty="0" smtClean="0"/>
              <a:t>ma allora tu rispondi di quel danno lì, che ammonta </a:t>
            </a:r>
            <a:r>
              <a:rPr lang="it-IT" i="1" dirty="0" err="1" smtClean="0"/>
              <a:t>a</a:t>
            </a:r>
            <a:r>
              <a:rPr lang="it-IT" dirty="0" err="1" smtClean="0"/>
              <a:t>…</a:t>
            </a:r>
            <a:r>
              <a:rPr lang="it-IT" dirty="0" smtClean="0"/>
              <a:t>”, “</a:t>
            </a:r>
            <a:r>
              <a:rPr lang="it-IT" i="1" dirty="0" err="1" smtClean="0"/>
              <a:t>bè</a:t>
            </a:r>
            <a:r>
              <a:rPr lang="it-IT" i="1" dirty="0" smtClean="0"/>
              <a:t> no, perché non ho agito solo io, ma anche </a:t>
            </a:r>
            <a:r>
              <a:rPr lang="it-IT" i="1" dirty="0" err="1" smtClean="0"/>
              <a:t>altri</a:t>
            </a:r>
            <a:r>
              <a:rPr lang="it-IT" dirty="0" err="1" smtClean="0"/>
              <a:t>…</a:t>
            </a:r>
            <a:r>
              <a:rPr lang="it-IT" dirty="0" smtClean="0"/>
              <a:t>” e via scusandosi.</a:t>
            </a:r>
          </a:p>
          <a:p>
            <a:r>
              <a:rPr lang="it-IT" b="1" dirty="0" smtClean="0"/>
              <a:t>La responsabilità è una cosa seria</a:t>
            </a:r>
            <a:r>
              <a:rPr lang="it-IT" dirty="0" smtClean="0"/>
              <a:t>, significa “</a:t>
            </a:r>
            <a:r>
              <a:rPr lang="it-IT" i="1" dirty="0" smtClean="0"/>
              <a:t>rispondere di qualcosa</a:t>
            </a:r>
            <a:r>
              <a:rPr lang="it-IT" dirty="0" smtClean="0"/>
              <a:t>”, in liquido e in solido, ma soprattutto sotto il profilo morale.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</a:t>
            </a:r>
            <a:r>
              <a:rPr lang="it-IT" b="1" i="1" dirty="0" smtClean="0"/>
              <a:t>Relazione</a:t>
            </a:r>
            <a:r>
              <a:rPr lang="it-IT" b="1" dirty="0" smtClean="0"/>
              <a:t> è </a:t>
            </a:r>
            <a:r>
              <a:rPr lang="it-IT" b="1" i="1" dirty="0" smtClean="0"/>
              <a:t>Libertà</a:t>
            </a:r>
            <a:endParaRPr lang="it-IT" b="1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Se quello che abbiamo detto ha un fondamento, allora, se la </a:t>
            </a:r>
            <a:r>
              <a:rPr lang="it-IT" i="1" dirty="0" smtClean="0"/>
              <a:t>comunicazione</a:t>
            </a:r>
            <a:r>
              <a:rPr lang="it-IT" dirty="0" smtClean="0"/>
              <a:t> resta nel campo della tecnica del rapporto tra essere umani, la </a:t>
            </a:r>
            <a:r>
              <a:rPr lang="it-IT" b="1" dirty="0" smtClean="0"/>
              <a:t>relazione</a:t>
            </a:r>
            <a:r>
              <a:rPr lang="it-IT" dirty="0" smtClean="0"/>
              <a:t>, invece, ne esprime tutto il potenziale di </a:t>
            </a:r>
            <a:r>
              <a:rPr lang="it-IT" b="1" dirty="0" err="1" smtClean="0"/>
              <a:t>libertà</a:t>
            </a:r>
            <a:r>
              <a:rPr lang="it-IT" dirty="0" err="1" smtClean="0"/>
              <a:t>…</a:t>
            </a:r>
            <a:endParaRPr lang="it-IT" dirty="0" smtClean="0"/>
          </a:p>
          <a:p>
            <a:r>
              <a:rPr lang="it-IT" dirty="0" err="1" smtClean="0"/>
              <a:t>…</a:t>
            </a:r>
            <a:r>
              <a:rPr lang="it-IT" b="1" dirty="0" err="1" smtClean="0"/>
              <a:t>io</a:t>
            </a:r>
            <a:r>
              <a:rPr lang="it-IT" dirty="0" smtClean="0"/>
              <a:t>, solo se mi re-laziono, sono libero, nel senso che scelgo di guardare negli occhi l’altro ri-conoscendolo come </a:t>
            </a:r>
            <a:r>
              <a:rPr lang="it-IT" b="1" dirty="0" smtClean="0"/>
              <a:t>un </a:t>
            </a:r>
            <a:r>
              <a:rPr lang="it-IT" b="1" dirty="0" err="1" smtClean="0"/>
              <a:t>altro-io</a:t>
            </a:r>
            <a:r>
              <a:rPr lang="it-IT" dirty="0" smtClean="0"/>
              <a:t>, come un soggetto che è pari a me, non come oggetto destinatario di una comunicazione.</a:t>
            </a:r>
          </a:p>
          <a:p>
            <a:r>
              <a:rPr lang="it-IT" dirty="0" smtClean="0"/>
              <a:t> </a:t>
            </a:r>
            <a:r>
              <a:rPr lang="it-IT" b="1" dirty="0" smtClean="0"/>
              <a:t>La relazione è libertà perché mi esprime nel tratto della </a:t>
            </a:r>
            <a:r>
              <a:rPr lang="it-IT" b="1" dirty="0" err="1" smtClean="0"/>
              <a:t>distanziazione</a:t>
            </a:r>
            <a:r>
              <a:rPr lang="it-IT" b="1" dirty="0" smtClean="0"/>
              <a:t> e dell’avvicinamento</a:t>
            </a:r>
            <a:r>
              <a:rPr lang="it-IT" dirty="0" smtClean="0"/>
              <a:t>, come in una dinamica respiratoria, essenziale, vitale!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</a:t>
            </a:r>
            <a:r>
              <a:rPr lang="it-IT" b="1" i="1" dirty="0" smtClean="0"/>
              <a:t>libertà</a:t>
            </a:r>
            <a:r>
              <a:rPr lang="it-IT" b="1" dirty="0" smtClean="0"/>
              <a:t> in generale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b="1" dirty="0" smtClean="0"/>
              <a:t>“Libertà”</a:t>
            </a:r>
            <a:r>
              <a:rPr lang="it-IT" dirty="0" smtClean="0"/>
              <a:t>, come concetto e valore, si declina in diversi modi. </a:t>
            </a:r>
          </a:p>
          <a:p>
            <a:pPr>
              <a:buNone/>
            </a:pPr>
            <a:r>
              <a:rPr lang="it-IT" dirty="0" smtClean="0"/>
              <a:t>I quattro principali sono:</a:t>
            </a:r>
          </a:p>
          <a:p>
            <a:pPr>
              <a:buNone/>
            </a:pP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quello </a:t>
            </a:r>
            <a:r>
              <a:rPr lang="it-IT" b="1" dirty="0" smtClean="0"/>
              <a:t>liberale</a:t>
            </a:r>
            <a:r>
              <a:rPr lang="it-IT" dirty="0" smtClean="0"/>
              <a:t> (ad esempio, mutuato da J. Stuart </a:t>
            </a:r>
            <a:r>
              <a:rPr lang="it-IT" dirty="0" err="1" smtClean="0"/>
              <a:t>Mill</a:t>
            </a:r>
            <a:r>
              <a:rPr lang="it-IT" dirty="0" smtClean="0"/>
              <a:t>), esso sostiene che </a:t>
            </a:r>
            <a:r>
              <a:rPr lang="it-IT" b="1" dirty="0" smtClean="0"/>
              <a:t>la libertà sussiste fino dove inizia la libertà altrui</a:t>
            </a:r>
            <a:r>
              <a:rPr lang="it-IT" dirty="0" smtClean="0"/>
              <a:t>, e non si pone limiti di carattere etico, se non questi;</a:t>
            </a:r>
          </a:p>
          <a:p>
            <a:pPr>
              <a:buFontTx/>
              <a:buChar char="-"/>
            </a:pPr>
            <a:r>
              <a:rPr lang="it-IT" dirty="0" smtClean="0"/>
              <a:t>la sua </a:t>
            </a:r>
            <a:r>
              <a:rPr lang="it-IT" b="1" dirty="0" smtClean="0"/>
              <a:t>estremizzazione contemporanea </a:t>
            </a:r>
            <a:r>
              <a:rPr lang="it-IT" dirty="0" smtClean="0"/>
              <a:t>del “</a:t>
            </a:r>
            <a:r>
              <a:rPr lang="it-IT" b="1" i="1" dirty="0" smtClean="0"/>
              <a:t>fare ciò che si vuole</a:t>
            </a:r>
            <a:r>
              <a:rPr lang="it-IT" b="1" dirty="0" smtClean="0"/>
              <a:t>”;</a:t>
            </a:r>
            <a:endParaRPr lang="it-IT" dirty="0" smtClean="0"/>
          </a:p>
          <a:p>
            <a:pPr>
              <a:buFontTx/>
              <a:buChar char="-"/>
            </a:pPr>
            <a:r>
              <a:rPr lang="it-IT" dirty="0" smtClean="0"/>
              <a:t>quello </a:t>
            </a:r>
            <a:r>
              <a:rPr lang="it-IT" dirty="0" err="1" smtClean="0"/>
              <a:t>illuministico-kantiano</a:t>
            </a:r>
            <a:r>
              <a:rPr lang="it-IT" dirty="0" smtClean="0"/>
              <a:t>, basato </a:t>
            </a:r>
            <a:r>
              <a:rPr lang="it-IT" b="1" dirty="0" smtClean="0"/>
              <a:t>sul dover-essere e sul dover-fare ciò che spetta </a:t>
            </a:r>
            <a:r>
              <a:rPr lang="it-IT" dirty="0" smtClean="0"/>
              <a:t>nella condizione data;</a:t>
            </a:r>
          </a:p>
          <a:p>
            <a:pPr>
              <a:buFontTx/>
              <a:buChar char="-"/>
            </a:pPr>
            <a:r>
              <a:rPr lang="it-IT" dirty="0" smtClean="0"/>
              <a:t>quello ispirato alla </a:t>
            </a:r>
            <a:r>
              <a:rPr lang="it-IT" b="1" dirty="0" smtClean="0"/>
              <a:t>dottrina classica delle virtù</a:t>
            </a:r>
            <a:r>
              <a:rPr lang="it-IT" dirty="0" smtClean="0"/>
              <a:t>, che si definisce come segue: “</a:t>
            </a:r>
            <a:r>
              <a:rPr lang="it-IT" b="1" i="1" dirty="0" smtClean="0"/>
              <a:t>libertà è volere ciò che si fa</a:t>
            </a:r>
            <a:r>
              <a:rPr lang="it-IT" b="1" dirty="0" smtClean="0"/>
              <a:t>” </a:t>
            </a:r>
            <a:r>
              <a:rPr lang="it-IT" dirty="0" smtClean="0"/>
              <a:t>nella consapevolezza.  Una libertà ispirata dalla ragione come “</a:t>
            </a:r>
            <a:r>
              <a:rPr lang="it-IT" i="1" dirty="0" err="1" smtClean="0"/>
              <a:t>Recta</a:t>
            </a:r>
            <a:r>
              <a:rPr lang="it-IT" i="1" dirty="0" smtClean="0"/>
              <a:t> </a:t>
            </a:r>
            <a:r>
              <a:rPr lang="it-IT" i="1" dirty="0" err="1" smtClean="0"/>
              <a:t>ratio</a:t>
            </a:r>
            <a:r>
              <a:rPr lang="it-IT" i="1" dirty="0" smtClean="0"/>
              <a:t> </a:t>
            </a:r>
            <a:r>
              <a:rPr lang="it-IT" i="1" dirty="0" err="1" smtClean="0"/>
              <a:t>agibilium</a:t>
            </a:r>
            <a:r>
              <a:rPr lang="it-IT" dirty="0" smtClean="0"/>
              <a:t>” (Tommaso d’Aquino).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Il pensiero del padre </a:t>
            </a:r>
            <a:r>
              <a:rPr lang="it-IT" b="1" dirty="0" err="1" smtClean="0"/>
              <a:t>Fabro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Il padre </a:t>
            </a:r>
            <a:r>
              <a:rPr lang="it-IT" b="1" dirty="0" smtClean="0"/>
              <a:t>Cornelio </a:t>
            </a:r>
            <a:r>
              <a:rPr lang="it-IT" b="1" dirty="0" err="1" smtClean="0"/>
              <a:t>Fabro</a:t>
            </a:r>
            <a:r>
              <a:rPr lang="it-IT" b="1" dirty="0" smtClean="0"/>
              <a:t> </a:t>
            </a:r>
            <a:r>
              <a:rPr lang="it-IT" dirty="0" smtClean="0"/>
              <a:t>ha molto studiato sul tema della </a:t>
            </a:r>
            <a:r>
              <a:rPr lang="it-IT" b="1" dirty="0" smtClean="0"/>
              <a:t>libertà</a:t>
            </a:r>
            <a:r>
              <a:rPr lang="it-IT" dirty="0" smtClean="0"/>
              <a:t>, e ha fondato questo studio su una critica serrata alla filosofia moderna e contemporanea derivante dal pensiero idealista, cioè dalla </a:t>
            </a:r>
            <a:r>
              <a:rPr lang="it-IT" i="1" dirty="0" smtClean="0"/>
              <a:t>tesi secondo la quale </a:t>
            </a:r>
            <a:r>
              <a:rPr lang="it-IT" b="1" i="1" dirty="0" smtClean="0"/>
              <a:t>essere</a:t>
            </a:r>
            <a:r>
              <a:rPr lang="it-IT" i="1" dirty="0" smtClean="0"/>
              <a:t> e </a:t>
            </a:r>
            <a:r>
              <a:rPr lang="it-IT" b="1" i="1" dirty="0" smtClean="0"/>
              <a:t>pensiero</a:t>
            </a:r>
            <a:r>
              <a:rPr lang="it-IT" i="1" dirty="0" smtClean="0"/>
              <a:t> coincidano</a:t>
            </a:r>
            <a:r>
              <a:rPr lang="it-IT" dirty="0" smtClean="0"/>
              <a:t>.</a:t>
            </a:r>
          </a:p>
          <a:p>
            <a:r>
              <a:rPr lang="it-IT" dirty="0" smtClean="0"/>
              <a:t>Secondo </a:t>
            </a:r>
            <a:r>
              <a:rPr lang="it-IT" dirty="0" err="1" smtClean="0"/>
              <a:t>Hegel</a:t>
            </a:r>
            <a:r>
              <a:rPr lang="it-IT" dirty="0" smtClean="0"/>
              <a:t>, in particolare, questo è il cominciamento e il fondamento di tutta la teoria della conoscenza.</a:t>
            </a:r>
          </a:p>
          <a:p>
            <a:r>
              <a:rPr lang="it-IT" dirty="0" smtClean="0"/>
              <a:t>Se questo è l’intento, allora anche la </a:t>
            </a:r>
            <a:r>
              <a:rPr lang="it-IT" b="1" dirty="0" smtClean="0"/>
              <a:t>verità</a:t>
            </a:r>
            <a:r>
              <a:rPr lang="it-IT" dirty="0" smtClean="0"/>
              <a:t> coincide con la </a:t>
            </a:r>
            <a:r>
              <a:rPr lang="it-IT" b="1" dirty="0" smtClean="0"/>
              <a:t>certezza</a:t>
            </a:r>
            <a:r>
              <a:rPr lang="it-IT" dirty="0" smtClean="0"/>
              <a:t> e la </a:t>
            </a:r>
            <a:r>
              <a:rPr lang="it-IT" b="1" dirty="0" smtClean="0"/>
              <a:t>libertà</a:t>
            </a:r>
            <a:r>
              <a:rPr lang="it-IT" dirty="0" smtClean="0"/>
              <a:t> con l’</a:t>
            </a:r>
            <a:r>
              <a:rPr lang="it-IT" b="1" dirty="0" smtClean="0"/>
              <a:t>opinione</a:t>
            </a:r>
            <a:r>
              <a:rPr lang="it-IT" dirty="0" smtClean="0"/>
              <a:t> </a:t>
            </a:r>
            <a:r>
              <a:rPr lang="it-IT" b="1" dirty="0" smtClean="0"/>
              <a:t>soggettiva di ciascuno dentro il mondo. La verità è pertanto destituita di ogni valenza oggettiva.</a:t>
            </a:r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La Libertà è possibile solo </a:t>
            </a:r>
            <a:br>
              <a:rPr lang="it-IT" b="1" dirty="0" smtClean="0"/>
            </a:br>
            <a:r>
              <a:rPr lang="it-IT" b="1" dirty="0" smtClean="0"/>
              <a:t>nella Relazione con l’Essere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In questa sede non possiamo permetterci di andare molto “dentro” il pensiero del Nostro, ma alcune cose si possono dire:</a:t>
            </a:r>
          </a:p>
          <a:p>
            <a:r>
              <a:rPr lang="it-IT" dirty="0" smtClean="0"/>
              <a:t>Per </a:t>
            </a:r>
            <a:r>
              <a:rPr lang="it-IT" b="1" dirty="0" err="1" smtClean="0"/>
              <a:t>Fabro</a:t>
            </a:r>
            <a:r>
              <a:rPr lang="it-IT" dirty="0" smtClean="0"/>
              <a:t>, se nella condizione umana si può dare la nozione di </a:t>
            </a:r>
            <a:r>
              <a:rPr lang="it-IT" b="1" dirty="0" smtClean="0"/>
              <a:t>libertà</a:t>
            </a:r>
            <a:r>
              <a:rPr lang="it-IT" dirty="0" smtClean="0"/>
              <a:t>, questa nozione non può essere staccata dalla </a:t>
            </a:r>
            <a:r>
              <a:rPr lang="it-IT" b="1" dirty="0" smtClean="0"/>
              <a:t>realtà</a:t>
            </a:r>
            <a:r>
              <a:rPr lang="it-IT" dirty="0" smtClean="0"/>
              <a:t> </a:t>
            </a:r>
            <a:r>
              <a:rPr lang="it-IT" b="1" dirty="0" smtClean="0"/>
              <a:t>dell’essere</a:t>
            </a:r>
            <a:r>
              <a:rPr lang="it-IT" dirty="0" smtClean="0"/>
              <a:t>,  e quindi dalla </a:t>
            </a:r>
            <a:r>
              <a:rPr lang="it-IT" b="1" dirty="0" smtClean="0"/>
              <a:t>verità delle cose</a:t>
            </a:r>
            <a:r>
              <a:rPr lang="it-IT" dirty="0" smtClean="0"/>
              <a:t>, ma di converso si stacca costantemente dal “</a:t>
            </a:r>
            <a:r>
              <a:rPr lang="it-IT" i="1" dirty="0" err="1" smtClean="0"/>
              <a:t>sensus</a:t>
            </a:r>
            <a:r>
              <a:rPr lang="it-IT" i="1" dirty="0" smtClean="0"/>
              <a:t> </a:t>
            </a:r>
            <a:r>
              <a:rPr lang="it-IT" i="1" dirty="0" err="1" smtClean="0"/>
              <a:t>communis</a:t>
            </a:r>
            <a:r>
              <a:rPr lang="it-IT" dirty="0" smtClean="0"/>
              <a:t>”, come </a:t>
            </a:r>
            <a:r>
              <a:rPr lang="it-IT" b="1" dirty="0" err="1" smtClean="0"/>
              <a:t>solito-modo-di</a:t>
            </a:r>
            <a:r>
              <a:rPr lang="it-IT" b="1" dirty="0" smtClean="0"/>
              <a:t> pensare</a:t>
            </a:r>
            <a:r>
              <a:rPr lang="it-IT" dirty="0" smtClean="0"/>
              <a:t> (</a:t>
            </a:r>
            <a:r>
              <a:rPr lang="it-IT" dirty="0" err="1" smtClean="0"/>
              <a:t>Schelling</a:t>
            </a:r>
            <a:r>
              <a:rPr lang="it-IT" dirty="0" smtClean="0"/>
              <a:t>).</a:t>
            </a:r>
          </a:p>
          <a:p>
            <a:r>
              <a:rPr lang="it-IT" dirty="0" smtClean="0"/>
              <a:t>Prima dicevamo che, forse, </a:t>
            </a:r>
            <a:r>
              <a:rPr lang="it-IT" b="1" dirty="0" smtClean="0"/>
              <a:t>libero è</a:t>
            </a:r>
            <a:r>
              <a:rPr lang="it-IT" b="1" i="1" dirty="0" smtClean="0"/>
              <a:t> “chi vuole ciò che fa”,</a:t>
            </a:r>
            <a:r>
              <a:rPr lang="it-IT" dirty="0" smtClean="0"/>
              <a:t> non “</a:t>
            </a:r>
            <a:r>
              <a:rPr lang="it-IT" b="1" i="1" dirty="0" smtClean="0"/>
              <a:t>chi fa ciò che vuole</a:t>
            </a:r>
            <a:r>
              <a:rPr lang="it-IT" dirty="0" smtClean="0"/>
              <a:t>”, perché in questo caso potrebbe non conoscere </a:t>
            </a:r>
            <a:r>
              <a:rPr lang="it-IT" dirty="0" err="1" smtClean="0"/>
              <a:t>ciò-che-vuole</a:t>
            </a:r>
            <a:r>
              <a:rPr lang="it-IT" dirty="0" smtClean="0"/>
              <a:t>, ma venire semplicemente influenzato e attratto da un “qualcosa” di immediatamente gradevole.</a:t>
            </a:r>
          </a:p>
          <a:p>
            <a:pPr>
              <a:buNone/>
            </a:pPr>
            <a:endParaRPr lang="it-IT" dirty="0" smtClean="0"/>
          </a:p>
          <a:p>
            <a:r>
              <a:rPr lang="it-IT" b="1" dirty="0" smtClean="0"/>
              <a:t>Il padre </a:t>
            </a:r>
            <a:r>
              <a:rPr lang="it-IT" b="1" dirty="0" err="1" smtClean="0"/>
              <a:t>Fabro</a:t>
            </a:r>
            <a:r>
              <a:rPr lang="it-IT" b="1" dirty="0" smtClean="0"/>
              <a:t> è su questa linea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 smtClean="0"/>
              <a:t>Il Dialogo e la Libertà per il Senso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L’uomo è alla continua </a:t>
            </a:r>
            <a:r>
              <a:rPr lang="it-IT" b="1" dirty="0" smtClean="0"/>
              <a:t>ricerca</a:t>
            </a:r>
            <a:r>
              <a:rPr lang="it-IT" dirty="0" smtClean="0"/>
              <a:t> del </a:t>
            </a:r>
            <a:r>
              <a:rPr lang="it-IT" b="1" i="1" dirty="0" smtClean="0"/>
              <a:t>senso</a:t>
            </a:r>
            <a:r>
              <a:rPr lang="it-IT" dirty="0" smtClean="0"/>
              <a:t> delle </a:t>
            </a:r>
            <a:r>
              <a:rPr lang="it-IT" i="1" dirty="0" smtClean="0"/>
              <a:t>cose</a:t>
            </a:r>
            <a:r>
              <a:rPr lang="it-IT" dirty="0" smtClean="0"/>
              <a:t> e della </a:t>
            </a:r>
            <a:r>
              <a:rPr lang="it-IT" i="1" dirty="0" smtClean="0"/>
              <a:t>propria vita</a:t>
            </a:r>
            <a:r>
              <a:rPr lang="it-IT" dirty="0" smtClean="0"/>
              <a:t>, in un percorso che non conosce, in un tempo non pre-definito, con partner o senza, e che, quando ci sono, non ha la possibilità di scegliere, se non in alcuni casi.</a:t>
            </a:r>
          </a:p>
          <a:p>
            <a:r>
              <a:rPr lang="it-IT" b="1" dirty="0" smtClean="0"/>
              <a:t>Il senso è forse l’elemento più importante per la costruzione di un progetto di vita, perché è la “</a:t>
            </a:r>
            <a:r>
              <a:rPr lang="it-IT" b="1" i="1" dirty="0" smtClean="0"/>
              <a:t>direzione</a:t>
            </a:r>
            <a:r>
              <a:rPr lang="it-IT" b="1" dirty="0" smtClean="0"/>
              <a:t>” da prendere, la ragione che supporta la scelta, la de-cisione che mantiene una rotta.</a:t>
            </a:r>
          </a:p>
          <a:p>
            <a:r>
              <a:rPr lang="it-IT" b="1" dirty="0" smtClean="0"/>
              <a:t>Il </a:t>
            </a:r>
            <a:r>
              <a:rPr lang="it-IT" b="1" i="1" dirty="0" smtClean="0"/>
              <a:t>dialogo nella libertà </a:t>
            </a:r>
            <a:r>
              <a:rPr lang="it-IT" b="1" dirty="0" smtClean="0"/>
              <a:t>è forse il percorso migliore:</a:t>
            </a:r>
          </a:p>
          <a:p>
            <a:r>
              <a:rPr lang="it-IT" b="1" i="1" dirty="0" smtClean="0"/>
              <a:t>Dialogo</a:t>
            </a:r>
            <a:r>
              <a:rPr lang="it-IT" b="1" dirty="0" smtClean="0"/>
              <a:t> perché parola conflittuale condivisa, </a:t>
            </a:r>
            <a:r>
              <a:rPr lang="it-IT" b="1" i="1" dirty="0" smtClean="0"/>
              <a:t>libertà</a:t>
            </a:r>
            <a:r>
              <a:rPr lang="it-IT" b="1" dirty="0" smtClean="0"/>
              <a:t> perché condizione della scelta.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libertà e la speranza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La </a:t>
            </a:r>
            <a:r>
              <a:rPr lang="it-IT" b="1" dirty="0" smtClean="0"/>
              <a:t>libertà</a:t>
            </a:r>
            <a:r>
              <a:rPr lang="it-IT" dirty="0" smtClean="0"/>
              <a:t> come </a:t>
            </a:r>
            <a:r>
              <a:rPr lang="it-IT" b="1" dirty="0" smtClean="0"/>
              <a:t>luogo della scelta ragionevole</a:t>
            </a:r>
            <a:r>
              <a:rPr lang="it-IT" dirty="0" smtClean="0"/>
              <a:t>, non può non avere </a:t>
            </a:r>
            <a:r>
              <a:rPr lang="it-IT" b="1" dirty="0" smtClean="0"/>
              <a:t>speranza</a:t>
            </a:r>
            <a:r>
              <a:rPr lang="it-IT" dirty="0" smtClean="0"/>
              <a:t>, così come la fede è “</a:t>
            </a:r>
            <a:r>
              <a:rPr lang="it-IT" i="1" dirty="0" err="1" smtClean="0"/>
              <a:t>sustanza</a:t>
            </a:r>
            <a:r>
              <a:rPr lang="it-IT" i="1" dirty="0" smtClean="0"/>
              <a:t> di cose sperate/ </a:t>
            </a:r>
            <a:r>
              <a:rPr lang="it-IT" i="1" dirty="0" err="1" smtClean="0"/>
              <a:t>et</a:t>
            </a:r>
            <a:r>
              <a:rPr lang="it-IT" i="1" dirty="0" smtClean="0"/>
              <a:t> </a:t>
            </a:r>
            <a:r>
              <a:rPr lang="it-IT" i="1" dirty="0" err="1" smtClean="0"/>
              <a:t>argumento</a:t>
            </a:r>
            <a:r>
              <a:rPr lang="it-IT" i="1" dirty="0" smtClean="0"/>
              <a:t> delle non parventi</a:t>
            </a:r>
            <a:r>
              <a:rPr lang="it-IT" dirty="0" smtClean="0"/>
              <a:t>” (Paradiso, </a:t>
            </a:r>
            <a:r>
              <a:rPr lang="it-IT" dirty="0" err="1" smtClean="0"/>
              <a:t>XXIV</a:t>
            </a:r>
            <a:r>
              <a:rPr lang="it-IT" dirty="0" smtClean="0"/>
              <a:t>, 64).</a:t>
            </a:r>
          </a:p>
          <a:p>
            <a:r>
              <a:rPr lang="it-IT" dirty="0" smtClean="0"/>
              <a:t>Il padre </a:t>
            </a:r>
            <a:r>
              <a:rPr lang="it-IT" dirty="0" err="1" smtClean="0"/>
              <a:t>Fabro</a:t>
            </a:r>
            <a:r>
              <a:rPr lang="it-IT" dirty="0" smtClean="0"/>
              <a:t>  (</a:t>
            </a:r>
            <a:r>
              <a:rPr lang="it-IT" i="1" dirty="0" smtClean="0"/>
              <a:t>Riflessioni sulla libertà</a:t>
            </a:r>
            <a:r>
              <a:rPr lang="it-IT" dirty="0" smtClean="0"/>
              <a:t>, </a:t>
            </a:r>
            <a:r>
              <a:rPr lang="it-IT" dirty="0" err="1" smtClean="0"/>
              <a:t>Edivi</a:t>
            </a:r>
            <a:r>
              <a:rPr lang="it-IT" dirty="0" smtClean="0"/>
              <a:t>, Segni, 2004, 83.126) ci ha insegnato a riprendere per mano </a:t>
            </a:r>
            <a:r>
              <a:rPr lang="it-IT" b="1" dirty="0" smtClean="0"/>
              <a:t>un concetto di libertà non banale, scontato, mediatizzato, ma faticoso, meritevole di attenzione e di allenamento</a:t>
            </a:r>
            <a:r>
              <a:rPr lang="it-IT" dirty="0" smtClean="0"/>
              <a:t>.</a:t>
            </a:r>
          </a:p>
          <a:p>
            <a:r>
              <a:rPr lang="it-IT" dirty="0" smtClean="0"/>
              <a:t>È sembrato voler dire che non basta il </a:t>
            </a:r>
            <a:r>
              <a:rPr lang="it-IT" i="1" dirty="0" smtClean="0"/>
              <a:t>talento della libertà</a:t>
            </a:r>
            <a:r>
              <a:rPr lang="it-IT" dirty="0" smtClean="0"/>
              <a:t>, ma occorre </a:t>
            </a:r>
            <a:r>
              <a:rPr lang="it-IT" b="1" dirty="0" smtClean="0"/>
              <a:t>l’allenamento alla ricerca dell’</a:t>
            </a:r>
            <a:r>
              <a:rPr lang="it-IT" b="1" i="1" dirty="0" smtClean="0"/>
              <a:t>essere</a:t>
            </a:r>
            <a:r>
              <a:rPr lang="it-IT" b="1" dirty="0" smtClean="0"/>
              <a:t>, cioè della </a:t>
            </a:r>
            <a:r>
              <a:rPr lang="it-IT" b="1" i="1" dirty="0" smtClean="0"/>
              <a:t>verità</a:t>
            </a:r>
            <a:r>
              <a:rPr lang="it-IT" b="1" dirty="0" smtClean="0"/>
              <a:t>, e quindi della </a:t>
            </a:r>
            <a:r>
              <a:rPr lang="it-IT" b="1" i="1" dirty="0" smtClean="0"/>
              <a:t>libertà</a:t>
            </a:r>
            <a:r>
              <a:rPr lang="it-IT" dirty="0" smtClean="0"/>
              <a:t>, come dice Giovanni (8, 32): “</a:t>
            </a:r>
            <a:r>
              <a:rPr lang="it-IT" i="1" dirty="0" smtClean="0"/>
              <a:t>Conoscerete la verità e la verità vi farà liberi</a:t>
            </a:r>
            <a:r>
              <a:rPr lang="it-IT" dirty="0" smtClean="0"/>
              <a:t>”.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L’uomo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L’uomo è </a:t>
            </a:r>
            <a:r>
              <a:rPr lang="it-IT" b="1" dirty="0" smtClean="0"/>
              <a:t>ragionevole</a:t>
            </a:r>
            <a:r>
              <a:rPr lang="it-IT" dirty="0" smtClean="0"/>
              <a:t>, </a:t>
            </a:r>
            <a:r>
              <a:rPr lang="it-IT" b="1" dirty="0" smtClean="0"/>
              <a:t>autocosciente</a:t>
            </a:r>
            <a:r>
              <a:rPr lang="it-IT" dirty="0" smtClean="0"/>
              <a:t>, </a:t>
            </a:r>
            <a:r>
              <a:rPr lang="it-IT" b="1" dirty="0" err="1" smtClean="0"/>
              <a:t>libero</a:t>
            </a:r>
            <a:r>
              <a:rPr lang="it-IT" dirty="0" err="1" smtClean="0"/>
              <a:t>…</a:t>
            </a:r>
            <a:r>
              <a:rPr lang="it-IT" dirty="0" smtClean="0"/>
              <a:t> ma in che misura?</a:t>
            </a:r>
          </a:p>
          <a:p>
            <a:r>
              <a:rPr lang="it-IT" dirty="0" smtClean="0"/>
              <a:t>L’uomo è capace di azioni quotidiane e di progetti di </a:t>
            </a:r>
            <a:r>
              <a:rPr lang="it-IT" dirty="0" err="1" smtClean="0"/>
              <a:t>medio-lungo</a:t>
            </a:r>
            <a:r>
              <a:rPr lang="it-IT" dirty="0" smtClean="0"/>
              <a:t> </a:t>
            </a:r>
            <a:r>
              <a:rPr lang="it-IT" dirty="0" err="1" smtClean="0"/>
              <a:t>periodo…</a:t>
            </a:r>
            <a:endParaRPr lang="it-IT" dirty="0" smtClean="0"/>
          </a:p>
          <a:p>
            <a:r>
              <a:rPr lang="it-IT" dirty="0" smtClean="0"/>
              <a:t>L’uomo è capace di azioni grandiose e di mediocrità, e perfino di </a:t>
            </a:r>
            <a:r>
              <a:rPr lang="it-IT" dirty="0" err="1" smtClean="0"/>
              <a:t>crimini…</a:t>
            </a:r>
            <a:endParaRPr lang="it-IT" dirty="0" smtClean="0"/>
          </a:p>
          <a:p>
            <a:r>
              <a:rPr lang="it-IT" dirty="0" smtClean="0"/>
              <a:t>L’uomo ha passioni e innamoramenti, ma anche </a:t>
            </a:r>
            <a:r>
              <a:rPr lang="it-IT" dirty="0" err="1" smtClean="0"/>
              <a:t>disamoramenti</a:t>
            </a:r>
            <a:r>
              <a:rPr lang="it-IT" dirty="0" smtClean="0"/>
              <a:t> e </a:t>
            </a:r>
            <a:r>
              <a:rPr lang="it-IT" dirty="0" err="1" smtClean="0"/>
              <a:t>stanchezze…</a:t>
            </a:r>
            <a:endParaRPr lang="it-IT" dirty="0" smtClean="0"/>
          </a:p>
          <a:p>
            <a:r>
              <a:rPr lang="it-IT" b="1" dirty="0" smtClean="0"/>
              <a:t>L’</a:t>
            </a:r>
            <a:r>
              <a:rPr lang="it-IT" b="1" dirty="0" err="1" smtClean="0"/>
              <a:t>uomo…</a:t>
            </a:r>
            <a:r>
              <a:rPr lang="it-IT" b="1" dirty="0" smtClean="0"/>
              <a:t> è</a:t>
            </a:r>
            <a:r>
              <a:rPr lang="it-IT" dirty="0" smtClean="0"/>
              <a:t>, </a:t>
            </a:r>
            <a:r>
              <a:rPr lang="it-IT" b="1" dirty="0" err="1" smtClean="0"/>
              <a:t>ha…</a:t>
            </a:r>
            <a:r>
              <a:rPr lang="it-IT" b="1" dirty="0" smtClean="0"/>
              <a:t> 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L’uomo in relazione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L’</a:t>
            </a:r>
            <a:r>
              <a:rPr lang="it-IT" b="1" dirty="0" smtClean="0"/>
              <a:t>uomo</a:t>
            </a:r>
            <a:r>
              <a:rPr lang="it-IT" dirty="0" smtClean="0"/>
              <a:t> fa fatica a stare solo, ha bisogno degli altri, </a:t>
            </a:r>
            <a:r>
              <a:rPr lang="it-IT" b="1" dirty="0" smtClean="0"/>
              <a:t>è </a:t>
            </a:r>
            <a:r>
              <a:rPr lang="it-IT" dirty="0" smtClean="0"/>
              <a:t>nella relazione,</a:t>
            </a:r>
          </a:p>
          <a:p>
            <a:r>
              <a:rPr lang="it-IT" dirty="0" smtClean="0"/>
              <a:t>La </a:t>
            </a:r>
            <a:r>
              <a:rPr lang="it-IT" b="1" dirty="0" smtClean="0"/>
              <a:t>relazione</a:t>
            </a:r>
            <a:r>
              <a:rPr lang="it-IT" dirty="0" smtClean="0"/>
              <a:t> mette l’uomo davanti al suo simile, con cui deve mettersi in gioco,</a:t>
            </a:r>
          </a:p>
          <a:p>
            <a:r>
              <a:rPr lang="it-IT" dirty="0" smtClean="0"/>
              <a:t>Il </a:t>
            </a:r>
            <a:r>
              <a:rPr lang="it-IT" b="1" dirty="0" smtClean="0"/>
              <a:t>simile</a:t>
            </a:r>
            <a:r>
              <a:rPr lang="it-IT" dirty="0" smtClean="0"/>
              <a:t> richiama il </a:t>
            </a:r>
            <a:r>
              <a:rPr lang="it-IT" b="1" dirty="0" smtClean="0"/>
              <a:t>limite</a:t>
            </a:r>
            <a:r>
              <a:rPr lang="it-IT" dirty="0" smtClean="0"/>
              <a:t> dell’uomo stesso, che si rende conto guardandosi nello specchio dell’</a:t>
            </a:r>
            <a:r>
              <a:rPr lang="it-IT" b="1" dirty="0" smtClean="0"/>
              <a:t>Altro</a:t>
            </a:r>
            <a:r>
              <a:rPr lang="it-IT" dirty="0" smtClean="0"/>
              <a:t>,</a:t>
            </a:r>
          </a:p>
          <a:p>
            <a:r>
              <a:rPr lang="it-IT" dirty="0" smtClean="0"/>
              <a:t>L’</a:t>
            </a:r>
            <a:r>
              <a:rPr lang="it-IT" b="1" dirty="0" smtClean="0"/>
              <a:t>Uomo</a:t>
            </a:r>
            <a:r>
              <a:rPr lang="it-IT" dirty="0" smtClean="0"/>
              <a:t> è sempre anche l’</a:t>
            </a:r>
            <a:r>
              <a:rPr lang="it-IT" b="1" dirty="0" smtClean="0"/>
              <a:t>Altro</a:t>
            </a:r>
            <a:r>
              <a:rPr lang="it-IT" dirty="0" smtClean="0"/>
              <a:t>,</a:t>
            </a:r>
          </a:p>
          <a:p>
            <a:r>
              <a:rPr lang="it-IT" b="1" dirty="0" smtClean="0"/>
              <a:t>La relazione è </a:t>
            </a:r>
            <a:r>
              <a:rPr lang="it-IT" b="1" dirty="0" err="1" smtClean="0"/>
              <a:t>ciò-che-collega</a:t>
            </a:r>
            <a:r>
              <a:rPr lang="it-IT" b="1" dirty="0" smtClean="0"/>
              <a:t> un uomo a un altro uomo.</a:t>
            </a:r>
            <a:endParaRPr lang="it-IT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 smtClean="0"/>
              <a:t>La Relazione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La relazione prevede una </a:t>
            </a:r>
            <a:r>
              <a:rPr lang="it-IT" b="1" dirty="0" err="1" smtClean="0"/>
              <a:t>distanziazione</a:t>
            </a:r>
            <a:r>
              <a:rPr lang="it-IT" dirty="0" smtClean="0"/>
              <a:t> e un </a:t>
            </a:r>
            <a:r>
              <a:rPr lang="it-IT" b="1" dirty="0" smtClean="0"/>
              <a:t>avvicinamento</a:t>
            </a:r>
            <a:r>
              <a:rPr lang="it-IT" dirty="0" smtClean="0"/>
              <a:t>, è un gioco tra due poli e tra le parti: è </a:t>
            </a:r>
            <a:r>
              <a:rPr lang="it-IT" b="1" dirty="0" smtClean="0"/>
              <a:t>un gioco delle parti</a:t>
            </a:r>
            <a:r>
              <a:rPr lang="it-IT" dirty="0" smtClean="0"/>
              <a:t>,</a:t>
            </a:r>
          </a:p>
          <a:p>
            <a:r>
              <a:rPr lang="it-IT" dirty="0" smtClean="0"/>
              <a:t>La relazione è sempre in gioco nella vita umana, si può interrompere, ma non per sempre, se uno va a vivere in Antartide o sulle sponde del lago Bajkal, ma nel nostro quotidiano essa persiste imperterrita, anche quando non vorremmo: quante volte non vorremmo che la relazione non ci condizionasse ogni giorno, ogni momento, in ogni </a:t>
            </a:r>
            <a:r>
              <a:rPr lang="it-IT" dirty="0" err="1" smtClean="0"/>
              <a:t>luogo…</a:t>
            </a:r>
            <a:r>
              <a:rPr lang="it-IT" dirty="0" smtClean="0"/>
              <a:t> o quasi?</a:t>
            </a:r>
          </a:p>
          <a:p>
            <a:r>
              <a:rPr lang="it-IT" dirty="0" err="1" smtClean="0"/>
              <a:t>…e</a:t>
            </a:r>
            <a:r>
              <a:rPr lang="it-IT" dirty="0" smtClean="0"/>
              <a:t> anche qui dove ci troviamo, forse?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Il Dialogo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 smtClean="0"/>
              <a:t>Dialogo</a:t>
            </a:r>
            <a:r>
              <a:rPr lang="it-IT" dirty="0" smtClean="0"/>
              <a:t> significa “</a:t>
            </a:r>
            <a:r>
              <a:rPr lang="it-IT" i="1" dirty="0" smtClean="0"/>
              <a:t>parola che congiunge due persone attraversando uno spazio fisico e mentale</a:t>
            </a:r>
            <a:r>
              <a:rPr lang="it-IT" dirty="0" smtClean="0"/>
              <a:t>”, avviene mediante lo scambio vocale o scritto, a vista o meno, ma per essere tale, cioè “</a:t>
            </a:r>
            <a:r>
              <a:rPr lang="it-IT" i="1" dirty="0" smtClean="0"/>
              <a:t>dia-logo</a:t>
            </a:r>
            <a:r>
              <a:rPr lang="it-IT" dirty="0" smtClean="0"/>
              <a:t>” prevede un </a:t>
            </a:r>
            <a:r>
              <a:rPr lang="it-IT" b="1" dirty="0" smtClean="0"/>
              <a:t>riconoscimento</a:t>
            </a:r>
            <a:r>
              <a:rPr lang="it-IT" dirty="0" smtClean="0"/>
              <a:t> tra i due dialoganti e un proporzionato “</a:t>
            </a:r>
            <a:r>
              <a:rPr lang="it-IT" b="1" dirty="0" smtClean="0"/>
              <a:t>investimento emotivo</a:t>
            </a:r>
            <a:r>
              <a:rPr lang="it-IT" dirty="0" smtClean="0"/>
              <a:t>”,</a:t>
            </a:r>
          </a:p>
          <a:p>
            <a:r>
              <a:rPr lang="it-IT" dirty="0" smtClean="0"/>
              <a:t>Il dialogo richiede di accettare </a:t>
            </a:r>
            <a:r>
              <a:rPr lang="it-IT" b="1" dirty="0" smtClean="0"/>
              <a:t>la fatica dell’ascolto </a:t>
            </a:r>
            <a:r>
              <a:rPr lang="it-IT" dirty="0" smtClean="0"/>
              <a:t>e </a:t>
            </a:r>
            <a:r>
              <a:rPr lang="it-IT" b="1" dirty="0" smtClean="0"/>
              <a:t>la possibilità del fraintendimento</a:t>
            </a:r>
            <a:r>
              <a:rPr lang="it-IT" dirty="0" smtClean="0"/>
              <a:t>, dell’equivoco, del malinteso, del silenzio offeso e ammutolito, e perciò ha bisogno di una specie di “</a:t>
            </a:r>
            <a:r>
              <a:rPr lang="it-IT" i="1" dirty="0" smtClean="0"/>
              <a:t>manutenzione</a:t>
            </a:r>
            <a:r>
              <a:rPr lang="it-IT" dirty="0" smtClean="0"/>
              <a:t>”,</a:t>
            </a:r>
          </a:p>
          <a:p>
            <a:r>
              <a:rPr lang="it-IT" dirty="0" smtClean="0"/>
              <a:t>Il dialogo è “</a:t>
            </a:r>
            <a:r>
              <a:rPr lang="it-IT" i="1" dirty="0" smtClean="0"/>
              <a:t>vita spirituale</a:t>
            </a:r>
            <a:r>
              <a:rPr lang="it-IT" dirty="0" smtClean="0"/>
              <a:t>” e </a:t>
            </a:r>
            <a:r>
              <a:rPr lang="it-IT" i="1" dirty="0" smtClean="0"/>
              <a:t>condizione</a:t>
            </a:r>
            <a:r>
              <a:rPr lang="it-IT" dirty="0" smtClean="0"/>
              <a:t> per ogni comunicazione vera ed efficace tra esseri umani.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La Comunicazione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È un </a:t>
            </a:r>
            <a:r>
              <a:rPr lang="it-IT" b="1" dirty="0" err="1" smtClean="0"/>
              <a:t>mettere-in-comune</a:t>
            </a:r>
            <a:r>
              <a:rPr lang="it-IT" dirty="0" smtClean="0"/>
              <a:t> (</a:t>
            </a:r>
            <a:r>
              <a:rPr lang="it-IT" i="1" dirty="0" err="1" smtClean="0"/>
              <a:t>communis</a:t>
            </a:r>
            <a:r>
              <a:rPr lang="it-IT" i="1" dirty="0" smtClean="0"/>
              <a:t> </a:t>
            </a:r>
            <a:r>
              <a:rPr lang="it-IT" i="1" dirty="0" err="1" smtClean="0"/>
              <a:t>actio</a:t>
            </a:r>
            <a:r>
              <a:rPr lang="it-IT" dirty="0" smtClean="0"/>
              <a:t>): ma che cosa?</a:t>
            </a:r>
          </a:p>
          <a:p>
            <a:pPr>
              <a:buFontTx/>
              <a:buChar char="-"/>
            </a:pPr>
            <a:r>
              <a:rPr lang="it-IT" i="1" dirty="0" smtClean="0"/>
              <a:t>Informazioni</a:t>
            </a:r>
            <a:r>
              <a:rPr lang="it-IT" dirty="0" smtClean="0"/>
              <a:t>,</a:t>
            </a:r>
          </a:p>
          <a:p>
            <a:pPr>
              <a:buFontTx/>
              <a:buChar char="-"/>
            </a:pPr>
            <a:r>
              <a:rPr lang="it-IT" i="1" dirty="0" smtClean="0"/>
              <a:t>Nozioni e saperi</a:t>
            </a:r>
            <a:r>
              <a:rPr lang="it-IT" dirty="0" smtClean="0"/>
              <a:t>,</a:t>
            </a:r>
          </a:p>
          <a:p>
            <a:pPr>
              <a:buFontTx/>
              <a:buChar char="-"/>
            </a:pPr>
            <a:r>
              <a:rPr lang="it-IT" i="1" dirty="0" smtClean="0"/>
              <a:t>Aggiornamenti</a:t>
            </a:r>
            <a:r>
              <a:rPr lang="it-IT" dirty="0" smtClean="0"/>
              <a:t>,</a:t>
            </a:r>
          </a:p>
          <a:p>
            <a:pPr>
              <a:buFontTx/>
              <a:buChar char="-"/>
            </a:pPr>
            <a:r>
              <a:rPr lang="it-IT" i="1" dirty="0" smtClean="0"/>
              <a:t>Stati di avanzamento</a:t>
            </a:r>
            <a:r>
              <a:rPr lang="it-IT" dirty="0" smtClean="0"/>
              <a:t>, etc., </a:t>
            </a:r>
          </a:p>
          <a:p>
            <a:pPr>
              <a:buNone/>
            </a:pPr>
            <a:r>
              <a:rPr lang="it-IT" dirty="0" smtClean="0"/>
              <a:t>e richiede un uso corretto dei “mezzi di comunicazione”, che sono sia quelli tradizionali, cartacei, sia quelli telematici sempre più efficienti, ma che non possono mai </a:t>
            </a:r>
            <a:r>
              <a:rPr lang="it-IT" dirty="0" err="1" smtClean="0"/>
              <a:t>sostituire…</a:t>
            </a:r>
            <a:r>
              <a:rPr lang="it-IT" dirty="0" smtClean="0"/>
              <a:t> il dialogo e la relazione.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Un Circolo virtuoso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Se riusciamo a considerare </a:t>
            </a:r>
            <a:r>
              <a:rPr lang="it-IT" b="1" dirty="0" err="1" smtClean="0"/>
              <a:t>Relazione-Dialogo-Comunicazione</a:t>
            </a:r>
            <a:r>
              <a:rPr lang="it-IT" dirty="0" smtClean="0"/>
              <a:t> come un “circolo virtuoso”, creiamo le condizioni per vivere, operare, lavorare bene,</a:t>
            </a:r>
          </a:p>
          <a:p>
            <a:r>
              <a:rPr lang="it-IT" dirty="0" smtClean="0"/>
              <a:t>Un circolo virtuoso è un meccanismo di rinforzo, del quale tutti partecipano,</a:t>
            </a:r>
          </a:p>
          <a:p>
            <a:r>
              <a:rPr lang="it-IT" dirty="0" smtClean="0"/>
              <a:t>È </a:t>
            </a:r>
            <a:r>
              <a:rPr lang="it-IT" b="1" dirty="0" smtClean="0"/>
              <a:t>virtuoso</a:t>
            </a:r>
            <a:r>
              <a:rPr lang="it-IT" dirty="0" smtClean="0"/>
              <a:t> proprio perché la sua </a:t>
            </a:r>
            <a:r>
              <a:rPr lang="it-IT" i="1" dirty="0" smtClean="0"/>
              <a:t>circolarità</a:t>
            </a:r>
            <a:r>
              <a:rPr lang="it-IT" dirty="0" smtClean="0"/>
              <a:t> aumenta progressivamente l’efficacia dell’azione,</a:t>
            </a:r>
          </a:p>
          <a:p>
            <a:r>
              <a:rPr lang="it-IT" dirty="0" smtClean="0"/>
              <a:t>La </a:t>
            </a:r>
            <a:r>
              <a:rPr lang="it-IT" b="1" dirty="0" smtClean="0"/>
              <a:t>circolarità</a:t>
            </a:r>
            <a:r>
              <a:rPr lang="it-IT" dirty="0" smtClean="0"/>
              <a:t> aumenta anche le possibilità di </a:t>
            </a:r>
            <a:r>
              <a:rPr lang="it-IT" b="1" dirty="0" smtClean="0"/>
              <a:t>comprensione reciproca</a:t>
            </a:r>
            <a:r>
              <a:rPr lang="it-IT" dirty="0" smtClean="0"/>
              <a:t>, arricchendo -a ogni passaggio- le conoscenze e le opinioni dei singoli.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L’Io e il Tu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Di solito </a:t>
            </a:r>
            <a:r>
              <a:rPr lang="it-IT" b="1" dirty="0" smtClean="0"/>
              <a:t>prevale l’Io</a:t>
            </a:r>
            <a:r>
              <a:rPr lang="it-IT" dirty="0" smtClean="0"/>
              <a:t>, </a:t>
            </a:r>
            <a:r>
              <a:rPr lang="it-IT" b="1" dirty="0" smtClean="0"/>
              <a:t>perché il Tu è l’</a:t>
            </a:r>
            <a:r>
              <a:rPr lang="it-IT" b="1" dirty="0" err="1" smtClean="0"/>
              <a:t>Altro-da-te</a:t>
            </a:r>
            <a:r>
              <a:rPr lang="it-IT" dirty="0" smtClean="0"/>
              <a:t>, ed è anche naturale che sia così, ma se questo </a:t>
            </a:r>
            <a:r>
              <a:rPr lang="it-IT" i="1" dirty="0" smtClean="0"/>
              <a:t>prevalere</a:t>
            </a:r>
            <a:r>
              <a:rPr lang="it-IT" dirty="0" smtClean="0"/>
              <a:t> permane come unica condizione della relazione, ogni “</a:t>
            </a:r>
            <a:r>
              <a:rPr lang="it-IT" i="1" dirty="0" smtClean="0"/>
              <a:t>io</a:t>
            </a:r>
            <a:r>
              <a:rPr lang="it-IT" dirty="0" smtClean="0"/>
              <a:t>” cercherà di marcare il proprio territorio, dimenticando che altrettanto può fare o sta facendo il “</a:t>
            </a:r>
            <a:r>
              <a:rPr lang="it-IT" i="1" dirty="0" smtClean="0"/>
              <a:t>tu</a:t>
            </a:r>
            <a:r>
              <a:rPr lang="it-IT" dirty="0" smtClean="0"/>
              <a:t>”, e allora come muoversi?</a:t>
            </a:r>
          </a:p>
          <a:p>
            <a:r>
              <a:rPr lang="it-IT" dirty="0" smtClean="0"/>
              <a:t>Non tanto delimitando il territorio come può fare un leone maschio, ma </a:t>
            </a:r>
            <a:r>
              <a:rPr lang="it-IT" b="1" dirty="0" smtClean="0"/>
              <a:t>negoziare gli ambiti di azione complementare,</a:t>
            </a:r>
            <a:r>
              <a:rPr lang="it-IT" dirty="0" smtClean="0"/>
              <a:t> concordandone alcuni insieme, in una collaborazione reciproca e utilmente in grado di far fruire a ciascuno dei due delle competenze specifiche dell’altro: il contrario di ciò che spesso si fa in un malinteso senso della competizione.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Il Riconoscimento dell’Altro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Vi è </a:t>
            </a:r>
            <a:r>
              <a:rPr lang="it-IT" i="1" dirty="0" smtClean="0"/>
              <a:t>un riconoscimento del soggetto altrui di tipo </a:t>
            </a:r>
            <a:r>
              <a:rPr lang="it-IT" i="1" dirty="0" err="1" smtClean="0"/>
              <a:t>fattuale-giuridico-politico</a:t>
            </a:r>
            <a:r>
              <a:rPr lang="it-IT" dirty="0" smtClean="0"/>
              <a:t>, cui giocoforza tutti ci assoggettiamo (nessuno può scegliersi i compagni di scuola, di lavoro, di stanza d’</a:t>
            </a:r>
            <a:r>
              <a:rPr lang="it-IT" dirty="0" err="1" smtClean="0"/>
              <a:t>ospedale…</a:t>
            </a:r>
            <a:r>
              <a:rPr lang="it-IT" dirty="0" smtClean="0"/>
              <a:t>), e vi può essere </a:t>
            </a:r>
            <a:r>
              <a:rPr lang="it-IT" b="1" dirty="0" smtClean="0"/>
              <a:t>un riconoscimento di carattere </a:t>
            </a:r>
            <a:r>
              <a:rPr lang="it-IT" b="1" dirty="0" err="1" smtClean="0"/>
              <a:t>antropologico-morale</a:t>
            </a:r>
            <a:r>
              <a:rPr lang="it-IT" dirty="0" smtClean="0"/>
              <a:t>: in questo caso il riconoscimento ammette senza esitazioni l’uguaglianza ontologica e valoriale dell’</a:t>
            </a:r>
            <a:r>
              <a:rPr lang="it-IT" dirty="0" err="1" smtClean="0"/>
              <a:t>altro-con-me</a:t>
            </a:r>
            <a:r>
              <a:rPr lang="it-IT" dirty="0" smtClean="0"/>
              <a:t>: l’altro vale quanto me, l’altro può avere ragione e ragioni quanto e più di me, e, in altra situazione, viceversa,</a:t>
            </a:r>
          </a:p>
          <a:p>
            <a:r>
              <a:rPr lang="it-IT" dirty="0" smtClean="0"/>
              <a:t>Questo è </a:t>
            </a:r>
            <a:r>
              <a:rPr lang="it-IT" b="1" dirty="0" smtClean="0"/>
              <a:t>il vero riconoscimento</a:t>
            </a:r>
            <a:r>
              <a:rPr lang="it-IT" dirty="0" smtClean="0"/>
              <a:t>, atto a creare le basi per una collaborazione senza </a:t>
            </a:r>
            <a:r>
              <a:rPr lang="it-IT" i="1" dirty="0" err="1" smtClean="0"/>
              <a:t>pre-comprensioni</a:t>
            </a:r>
            <a:r>
              <a:rPr lang="it-IT" dirty="0" smtClean="0"/>
              <a:t> e </a:t>
            </a:r>
            <a:r>
              <a:rPr lang="it-IT" i="1" dirty="0" smtClean="0"/>
              <a:t>pre-giudizi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504</TotalTime>
  <Words>1713</Words>
  <Application>Microsoft Office PowerPoint</Application>
  <PresentationFormat>Presentazione su schermo (4:3)</PresentationFormat>
  <Paragraphs>84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Equinozio</vt:lpstr>
      <vt:lpstr>La crisi della Relazione nel tempo della Comunicazione.</vt:lpstr>
      <vt:lpstr>L’uomo</vt:lpstr>
      <vt:lpstr>L’uomo in relazione</vt:lpstr>
      <vt:lpstr>La Relazione</vt:lpstr>
      <vt:lpstr>Il Dialogo</vt:lpstr>
      <vt:lpstr>La Comunicazione</vt:lpstr>
      <vt:lpstr>Un Circolo virtuoso</vt:lpstr>
      <vt:lpstr>L’Io e il Tu</vt:lpstr>
      <vt:lpstr>Il Riconoscimento dell’Altro</vt:lpstr>
      <vt:lpstr>La Persuasione</vt:lpstr>
      <vt:lpstr>La Responsabilità </vt:lpstr>
      <vt:lpstr>La Relazione è Libertà</vt:lpstr>
      <vt:lpstr>La libertà in generale</vt:lpstr>
      <vt:lpstr>Il pensiero del padre Fabro</vt:lpstr>
      <vt:lpstr>La Libertà è possibile solo  nella Relazione con l’Essere</vt:lpstr>
      <vt:lpstr>Il Dialogo e la Libertà per il Senso</vt:lpstr>
      <vt:lpstr>La libertà e la speranza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Lavoro, Relazioni, Comunicazione</dc:title>
  <dc:creator>Renato</dc:creator>
  <cp:lastModifiedBy>Renato</cp:lastModifiedBy>
  <cp:revision>51</cp:revision>
  <dcterms:created xsi:type="dcterms:W3CDTF">2012-10-05T12:51:00Z</dcterms:created>
  <dcterms:modified xsi:type="dcterms:W3CDTF">2013-06-10T12:10:31Z</dcterms:modified>
</cp:coreProperties>
</file>