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slides/slide290.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slides/slide308.xml" ContentType="application/vnd.openxmlformats-officedocument.presentationml.slide+xml"/>
  <Override PartName="/ppt/slides/slide31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33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32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s/slide295.xml" ContentType="application/vnd.openxmlformats-officedocument.presentationml.slide+xml"/>
  <Override PartName="/ppt/slides/slide300.xml" ContentType="application/vnd.openxmlformats-officedocument.presentationml.slide+xml"/>
  <Override PartName="/ppt/slides/slide31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327.xml" ContentType="application/vnd.openxmlformats-officedocument.presentationml.slide+xml"/>
  <Override PartName="/ppt/slides/slide338.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316.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30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slides/slide289.xml" ContentType="application/vnd.openxmlformats-officedocument.presentationml.slide+xml"/>
  <Override PartName="/ppt/slides/slide330.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81.xml" ContentType="application/vnd.openxmlformats-officedocument.presentationml.slide+xml"/>
  <Override PartName="/ppt/slides/slide292.xml" ContentType="application/vnd.openxmlformats-officedocument.presentationml.slide+xml"/>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335.xml" ContentType="application/vnd.openxmlformats-officedocument.presentationml.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slides/slide32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s/slide297.xml" ContentType="application/vnd.openxmlformats-officedocument.presentationml.slide+xml"/>
  <Override PartName="/ppt/slides/slide302.xml" ContentType="application/vnd.openxmlformats-officedocument.presentationml.slide+xml"/>
  <Override PartName="/ppt/slides/slide313.xml" ContentType="application/vnd.openxmlformats-officedocument.presentationml.slide+xml"/>
  <Override PartName="/ppt/slideLayouts/slideLayout9.xml" ContentType="application/vnd.openxmlformats-officedocument.presentationml.slideLayout+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239.xml" ContentType="application/vnd.openxmlformats-officedocument.presentationml.slide+xml"/>
  <Override PartName="/ppt/slides/slide286.xml" ContentType="application/vnd.openxmlformats-officedocument.presentationml.slide+xml"/>
  <Override PartName="/ppt/notesSlides/notesSlide1.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53.xml" ContentType="application/vnd.openxmlformats-officedocument.presentationml.slide+xml"/>
  <Override PartName="/ppt/slides/slide13.xml" ContentType="application/vnd.openxmlformats-officedocument.presentationml.slide+xml"/>
  <Override PartName="/ppt/slides/slide60.xml" ContentType="application/vnd.openxmlformats-officedocument.presentationml.slide+xml"/>
  <Override PartName="/ppt/slides/slide242.xml" ContentType="application/vnd.openxmlformats-officedocument.presentationml.slide+xml"/>
  <Override PartName="/ppt/slides/slide329.xml" ContentType="application/vnd.openxmlformats-officedocument.presentationml.slide+xml"/>
  <Override PartName="/ppt/slideLayouts/slideLayout1.xml" ContentType="application/vnd.openxmlformats-officedocument.presentationml.slideLayout+xml"/>
  <Override PartName="/ppt/slides/slide168.xml" ContentType="application/vnd.openxmlformats-officedocument.presentationml.slide+xml"/>
  <Override PartName="/ppt/slides/slide179.xml" ContentType="application/vnd.openxmlformats-officedocument.presentationml.slide+xml"/>
  <Override PartName="/ppt/slides/slide231.xml" ContentType="application/vnd.openxmlformats-officedocument.presentationml.slide+xml"/>
  <Override PartName="/ppt/slides/slide318.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307.xml" ContentType="application/vnd.openxmlformats-officedocument.presentationml.slide+xml"/>
  <Override PartName="/ppt/slides/slide325.xml" ContentType="application/vnd.openxmlformats-officedocument.presentationml.slide+xml"/>
  <Override PartName="/ppt/slides/slide33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314.xml" ContentType="application/vnd.openxmlformats-officedocument.presentationml.slide+xml"/>
  <Override PartName="/ppt/slides/slide332.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87.xml" ContentType="application/vnd.openxmlformats-officedocument.presentationml.slide+xml"/>
  <Override PartName="/ppt/slides/slide298.xml" ContentType="application/vnd.openxmlformats-officedocument.presentationml.slide+xml"/>
  <Override PartName="/ppt/slides/slide303.xml" ContentType="application/vnd.openxmlformats-officedocument.presentationml.slide+xml"/>
  <Override PartName="/ppt/slides/slide32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31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s/slide294.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337.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32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299.xml" ContentType="application/vnd.openxmlformats-officedocument.presentationml.slide+xml"/>
  <Override PartName="/ppt/slides/slide304.xml" ContentType="application/vnd.openxmlformats-officedocument.presentationml.slide+xml"/>
  <Override PartName="/ppt/slides/slide31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slides/slide288.xml" ContentType="application/vnd.openxmlformats-officedocument.presentationml.slide+xml"/>
  <Override PartName="/ppt/slides/slide34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s/slide291.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309.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323.xml" ContentType="application/vnd.openxmlformats-officedocument.presentationml.slide+xml"/>
  <Override PartName="/ppt/slides/slide33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slides/slide31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s/slide296.xml" ContentType="application/vnd.openxmlformats-officedocument.presentationml.slide+xml"/>
  <Override PartName="/ppt/slides/slide30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339.xml" ContentType="application/vnd.openxmlformats-officedocument.presentationml.slide+xml"/>
  <Override PartName="/ppt/slides/slide12.xml" ContentType="application/vnd.openxmlformats-officedocument.presentationml.slide+xml"/>
  <Override PartName="/ppt/slides/slide178.xml" ContentType="application/vnd.openxmlformats-officedocument.presentationml.slide+xml"/>
  <Override PartName="/ppt/slides/slide230.xml" ContentType="application/vnd.openxmlformats-officedocument.presentationml.slide+xml"/>
  <Override PartName="/ppt/slides/slide328.xml" ContentType="application/vnd.openxmlformats-officedocument.presentationml.slide+xml"/>
  <Override PartName="/ppt/slideLayouts/slideLayout11.xml" ContentType="application/vnd.openxmlformats-officedocument.presentationml.slideLayout+xml"/>
  <Override PartName="/ppt/slides/slide167.xml" ContentType="application/vnd.openxmlformats-officedocument.presentationml.slide+xml"/>
  <Override PartName="/ppt/slides/slide306.xml" ContentType="application/vnd.openxmlformats-officedocument.presentationml.slide+xml"/>
  <Override PartName="/ppt/slides/slide317.xml" ContentType="application/vnd.openxmlformats-officedocument.presentationml.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s/slide331.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32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246.xml" ContentType="application/vnd.openxmlformats-officedocument.presentationml.slide+xml"/>
  <Override PartName="/ppt/slides/slide293.xml" ContentType="application/vnd.openxmlformats-officedocument.presentationml.slide+xml"/>
  <Override PartName="/ppt/slideLayouts/slideLayout5.xml" ContentType="application/vnd.openxmlformats-officedocument.presentationml.slideLayout+xml"/>
  <Override PartName="/ppt/slides/slide53.xml" ContentType="application/vnd.openxmlformats-officedocument.presentationml.slide+xml"/>
  <Override PartName="/ppt/slides/slide235.xml" ContentType="application/vnd.openxmlformats-officedocument.presentationml.slide+xml"/>
  <Override PartName="/ppt/slides/slide282.xml" ContentType="application/vnd.openxmlformats-officedocument.presentationml.slide+xml"/>
  <Default Extension="jpeg" ContentType="image/jpeg"/>
  <Override PartName="/ppt/slides/slide31.xml" ContentType="application/vnd.openxmlformats-officedocument.presentationml.slide+xml"/>
  <Override PartName="/ppt/slides/slide42.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s/slide20.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2"/>
  </p:notesMasterIdLst>
  <p:sldIdLst>
    <p:sldId id="256" r:id="rId2"/>
    <p:sldId id="257" r:id="rId3"/>
    <p:sldId id="398" r:id="rId4"/>
    <p:sldId id="399" r:id="rId5"/>
    <p:sldId id="400" r:id="rId6"/>
    <p:sldId id="401" r:id="rId7"/>
    <p:sldId id="402" r:id="rId8"/>
    <p:sldId id="403" r:id="rId9"/>
    <p:sldId id="404" r:id="rId10"/>
    <p:sldId id="406" r:id="rId11"/>
    <p:sldId id="407" r:id="rId12"/>
    <p:sldId id="408" r:id="rId13"/>
    <p:sldId id="409" r:id="rId14"/>
    <p:sldId id="411" r:id="rId15"/>
    <p:sldId id="412" r:id="rId16"/>
    <p:sldId id="413" r:id="rId17"/>
    <p:sldId id="410" r:id="rId18"/>
    <p:sldId id="405" r:id="rId19"/>
    <p:sldId id="414" r:id="rId20"/>
    <p:sldId id="415" r:id="rId21"/>
    <p:sldId id="417" r:id="rId22"/>
    <p:sldId id="258" r:id="rId23"/>
    <p:sldId id="259" r:id="rId24"/>
    <p:sldId id="260" r:id="rId25"/>
    <p:sldId id="261" r:id="rId26"/>
    <p:sldId id="262" r:id="rId27"/>
    <p:sldId id="263" r:id="rId28"/>
    <p:sldId id="264" r:id="rId29"/>
    <p:sldId id="265" r:id="rId30"/>
    <p:sldId id="266" r:id="rId31"/>
    <p:sldId id="267" r:id="rId32"/>
    <p:sldId id="268" r:id="rId33"/>
    <p:sldId id="269" r:id="rId34"/>
    <p:sldId id="270" r:id="rId35"/>
    <p:sldId id="271" r:id="rId36"/>
    <p:sldId id="272" r:id="rId37"/>
    <p:sldId id="273" r:id="rId38"/>
    <p:sldId id="274" r:id="rId39"/>
    <p:sldId id="275" r:id="rId40"/>
    <p:sldId id="276" r:id="rId41"/>
    <p:sldId id="277" r:id="rId42"/>
    <p:sldId id="278" r:id="rId43"/>
    <p:sldId id="279" r:id="rId44"/>
    <p:sldId id="280" r:id="rId45"/>
    <p:sldId id="281" r:id="rId46"/>
    <p:sldId id="418" r:id="rId47"/>
    <p:sldId id="282" r:id="rId48"/>
    <p:sldId id="283" r:id="rId49"/>
    <p:sldId id="284" r:id="rId50"/>
    <p:sldId id="285" r:id="rId51"/>
    <p:sldId id="286" r:id="rId52"/>
    <p:sldId id="287" r:id="rId53"/>
    <p:sldId id="288" r:id="rId54"/>
    <p:sldId id="289" r:id="rId55"/>
    <p:sldId id="290" r:id="rId56"/>
    <p:sldId id="291" r:id="rId57"/>
    <p:sldId id="292" r:id="rId58"/>
    <p:sldId id="293" r:id="rId59"/>
    <p:sldId id="294" r:id="rId60"/>
    <p:sldId id="295" r:id="rId61"/>
    <p:sldId id="296" r:id="rId62"/>
    <p:sldId id="297" r:id="rId63"/>
    <p:sldId id="298" r:id="rId64"/>
    <p:sldId id="300" r:id="rId65"/>
    <p:sldId id="301" r:id="rId66"/>
    <p:sldId id="302" r:id="rId67"/>
    <p:sldId id="419" r:id="rId68"/>
    <p:sldId id="420" r:id="rId69"/>
    <p:sldId id="303" r:id="rId70"/>
    <p:sldId id="304" r:id="rId71"/>
    <p:sldId id="305" r:id="rId72"/>
    <p:sldId id="306" r:id="rId73"/>
    <p:sldId id="307" r:id="rId74"/>
    <p:sldId id="308" r:id="rId75"/>
    <p:sldId id="309" r:id="rId76"/>
    <p:sldId id="310" r:id="rId77"/>
    <p:sldId id="311" r:id="rId78"/>
    <p:sldId id="312" r:id="rId79"/>
    <p:sldId id="313" r:id="rId80"/>
    <p:sldId id="314" r:id="rId81"/>
    <p:sldId id="315" r:id="rId82"/>
    <p:sldId id="316" r:id="rId83"/>
    <p:sldId id="317" r:id="rId84"/>
    <p:sldId id="318" r:id="rId85"/>
    <p:sldId id="319" r:id="rId86"/>
    <p:sldId id="320" r:id="rId87"/>
    <p:sldId id="321" r:id="rId88"/>
    <p:sldId id="322" r:id="rId89"/>
    <p:sldId id="421" r:id="rId90"/>
    <p:sldId id="422" r:id="rId91"/>
    <p:sldId id="423" r:id="rId92"/>
    <p:sldId id="424" r:id="rId93"/>
    <p:sldId id="425" r:id="rId94"/>
    <p:sldId id="426" r:id="rId95"/>
    <p:sldId id="427" r:id="rId96"/>
    <p:sldId id="428" r:id="rId97"/>
    <p:sldId id="429" r:id="rId98"/>
    <p:sldId id="430" r:id="rId99"/>
    <p:sldId id="431" r:id="rId100"/>
    <p:sldId id="432" r:id="rId101"/>
    <p:sldId id="433" r:id="rId102"/>
    <p:sldId id="434" r:id="rId103"/>
    <p:sldId id="435" r:id="rId104"/>
    <p:sldId id="323" r:id="rId105"/>
    <p:sldId id="324" r:id="rId106"/>
    <p:sldId id="325" r:id="rId107"/>
    <p:sldId id="326" r:id="rId108"/>
    <p:sldId id="327" r:id="rId109"/>
    <p:sldId id="328" r:id="rId110"/>
    <p:sldId id="329" r:id="rId111"/>
    <p:sldId id="436" r:id="rId112"/>
    <p:sldId id="437" r:id="rId113"/>
    <p:sldId id="330" r:id="rId114"/>
    <p:sldId id="331" r:id="rId115"/>
    <p:sldId id="332" r:id="rId116"/>
    <p:sldId id="333" r:id="rId117"/>
    <p:sldId id="334" r:id="rId118"/>
    <p:sldId id="335" r:id="rId119"/>
    <p:sldId id="336" r:id="rId120"/>
    <p:sldId id="337" r:id="rId121"/>
    <p:sldId id="338" r:id="rId122"/>
    <p:sldId id="339" r:id="rId123"/>
    <p:sldId id="340" r:id="rId124"/>
    <p:sldId id="341" r:id="rId125"/>
    <p:sldId id="342" r:id="rId126"/>
    <p:sldId id="438" r:id="rId127"/>
    <p:sldId id="439" r:id="rId128"/>
    <p:sldId id="440" r:id="rId129"/>
    <p:sldId id="343" r:id="rId130"/>
    <p:sldId id="344" r:id="rId131"/>
    <p:sldId id="441" r:id="rId132"/>
    <p:sldId id="442" r:id="rId133"/>
    <p:sldId id="443" r:id="rId134"/>
    <p:sldId id="444" r:id="rId135"/>
    <p:sldId id="445" r:id="rId136"/>
    <p:sldId id="446" r:id="rId137"/>
    <p:sldId id="447" r:id="rId138"/>
    <p:sldId id="448" r:id="rId139"/>
    <p:sldId id="449" r:id="rId140"/>
    <p:sldId id="450" r:id="rId141"/>
    <p:sldId id="451" r:id="rId142"/>
    <p:sldId id="452" r:id="rId143"/>
    <p:sldId id="453" r:id="rId144"/>
    <p:sldId id="454" r:id="rId145"/>
    <p:sldId id="455" r:id="rId146"/>
    <p:sldId id="456" r:id="rId147"/>
    <p:sldId id="457" r:id="rId148"/>
    <p:sldId id="345" r:id="rId149"/>
    <p:sldId id="346" r:id="rId150"/>
    <p:sldId id="347" r:id="rId151"/>
    <p:sldId id="348" r:id="rId152"/>
    <p:sldId id="349" r:id="rId153"/>
    <p:sldId id="350" r:id="rId154"/>
    <p:sldId id="351" r:id="rId155"/>
    <p:sldId id="352" r:id="rId156"/>
    <p:sldId id="353" r:id="rId157"/>
    <p:sldId id="354" r:id="rId158"/>
    <p:sldId id="355" r:id="rId159"/>
    <p:sldId id="356" r:id="rId160"/>
    <p:sldId id="357" r:id="rId161"/>
    <p:sldId id="494" r:id="rId162"/>
    <p:sldId id="495" r:id="rId163"/>
    <p:sldId id="496" r:id="rId164"/>
    <p:sldId id="358" r:id="rId165"/>
    <p:sldId id="359" r:id="rId166"/>
    <p:sldId id="458" r:id="rId167"/>
    <p:sldId id="459" r:id="rId168"/>
    <p:sldId id="460" r:id="rId169"/>
    <p:sldId id="497" r:id="rId170"/>
    <p:sldId id="498" r:id="rId171"/>
    <p:sldId id="499" r:id="rId172"/>
    <p:sldId id="500" r:id="rId173"/>
    <p:sldId id="501" r:id="rId174"/>
    <p:sldId id="502" r:id="rId175"/>
    <p:sldId id="503" r:id="rId176"/>
    <p:sldId id="504" r:id="rId177"/>
    <p:sldId id="505" r:id="rId178"/>
    <p:sldId id="506" r:id="rId179"/>
    <p:sldId id="507" r:id="rId180"/>
    <p:sldId id="461" r:id="rId181"/>
    <p:sldId id="462" r:id="rId182"/>
    <p:sldId id="463" r:id="rId183"/>
    <p:sldId id="464" r:id="rId184"/>
    <p:sldId id="465" r:id="rId185"/>
    <p:sldId id="466" r:id="rId186"/>
    <p:sldId id="467" r:id="rId187"/>
    <p:sldId id="468" r:id="rId188"/>
    <p:sldId id="469" r:id="rId189"/>
    <p:sldId id="470" r:id="rId190"/>
    <p:sldId id="471" r:id="rId191"/>
    <p:sldId id="472" r:id="rId192"/>
    <p:sldId id="473" r:id="rId193"/>
    <p:sldId id="508" r:id="rId194"/>
    <p:sldId id="509" r:id="rId195"/>
    <p:sldId id="510" r:id="rId196"/>
    <p:sldId id="511" r:id="rId197"/>
    <p:sldId id="512" r:id="rId198"/>
    <p:sldId id="513" r:id="rId199"/>
    <p:sldId id="514" r:id="rId200"/>
    <p:sldId id="515" r:id="rId201"/>
    <p:sldId id="516" r:id="rId202"/>
    <p:sldId id="517" r:id="rId203"/>
    <p:sldId id="518" r:id="rId204"/>
    <p:sldId id="519" r:id="rId205"/>
    <p:sldId id="520" r:id="rId206"/>
    <p:sldId id="521" r:id="rId207"/>
    <p:sldId id="530" r:id="rId208"/>
    <p:sldId id="531" r:id="rId209"/>
    <p:sldId id="532" r:id="rId210"/>
    <p:sldId id="533" r:id="rId211"/>
    <p:sldId id="534" r:id="rId212"/>
    <p:sldId id="535" r:id="rId213"/>
    <p:sldId id="536" r:id="rId214"/>
    <p:sldId id="537" r:id="rId215"/>
    <p:sldId id="538" r:id="rId216"/>
    <p:sldId id="539" r:id="rId217"/>
    <p:sldId id="540" r:id="rId218"/>
    <p:sldId id="541" r:id="rId219"/>
    <p:sldId id="542" r:id="rId220"/>
    <p:sldId id="543" r:id="rId221"/>
    <p:sldId id="544" r:id="rId222"/>
    <p:sldId id="545" r:id="rId223"/>
    <p:sldId id="546" r:id="rId224"/>
    <p:sldId id="547" r:id="rId225"/>
    <p:sldId id="548" r:id="rId226"/>
    <p:sldId id="549" r:id="rId227"/>
    <p:sldId id="550" r:id="rId228"/>
    <p:sldId id="551" r:id="rId229"/>
    <p:sldId id="552" r:id="rId230"/>
    <p:sldId id="553" r:id="rId231"/>
    <p:sldId id="554" r:id="rId232"/>
    <p:sldId id="555" r:id="rId233"/>
    <p:sldId id="556" r:id="rId234"/>
    <p:sldId id="558" r:id="rId235"/>
    <p:sldId id="557" r:id="rId236"/>
    <p:sldId id="559" r:id="rId237"/>
    <p:sldId id="522" r:id="rId238"/>
    <p:sldId id="523" r:id="rId239"/>
    <p:sldId id="524" r:id="rId240"/>
    <p:sldId id="525" r:id="rId241"/>
    <p:sldId id="526" r:id="rId242"/>
    <p:sldId id="527" r:id="rId243"/>
    <p:sldId id="528" r:id="rId244"/>
    <p:sldId id="529" r:id="rId245"/>
    <p:sldId id="474" r:id="rId246"/>
    <p:sldId id="475" r:id="rId247"/>
    <p:sldId id="476" r:id="rId248"/>
    <p:sldId id="477" r:id="rId249"/>
    <p:sldId id="478" r:id="rId250"/>
    <p:sldId id="479" r:id="rId251"/>
    <p:sldId id="560" r:id="rId252"/>
    <p:sldId id="480" r:id="rId253"/>
    <p:sldId id="481" r:id="rId254"/>
    <p:sldId id="482" r:id="rId255"/>
    <p:sldId id="483" r:id="rId256"/>
    <p:sldId id="484" r:id="rId257"/>
    <p:sldId id="485" r:id="rId258"/>
    <p:sldId id="486" r:id="rId259"/>
    <p:sldId id="578" r:id="rId260"/>
    <p:sldId id="487" r:id="rId261"/>
    <p:sldId id="488" r:id="rId262"/>
    <p:sldId id="489" r:id="rId263"/>
    <p:sldId id="490" r:id="rId264"/>
    <p:sldId id="491" r:id="rId265"/>
    <p:sldId id="492" r:id="rId266"/>
    <p:sldId id="493" r:id="rId267"/>
    <p:sldId id="360" r:id="rId268"/>
    <p:sldId id="361" r:id="rId269"/>
    <p:sldId id="362" r:id="rId270"/>
    <p:sldId id="363" r:id="rId271"/>
    <p:sldId id="364" r:id="rId272"/>
    <p:sldId id="365" r:id="rId273"/>
    <p:sldId id="366" r:id="rId274"/>
    <p:sldId id="367" r:id="rId275"/>
    <p:sldId id="368" r:id="rId276"/>
    <p:sldId id="369" r:id="rId277"/>
    <p:sldId id="370" r:id="rId278"/>
    <p:sldId id="371" r:id="rId279"/>
    <p:sldId id="372" r:id="rId280"/>
    <p:sldId id="373" r:id="rId281"/>
    <p:sldId id="561" r:id="rId282"/>
    <p:sldId id="562" r:id="rId283"/>
    <p:sldId id="563" r:id="rId284"/>
    <p:sldId id="564" r:id="rId285"/>
    <p:sldId id="565" r:id="rId286"/>
    <p:sldId id="566" r:id="rId287"/>
    <p:sldId id="569" r:id="rId288"/>
    <p:sldId id="570" r:id="rId289"/>
    <p:sldId id="571" r:id="rId290"/>
    <p:sldId id="572" r:id="rId291"/>
    <p:sldId id="573" r:id="rId292"/>
    <p:sldId id="574" r:id="rId293"/>
    <p:sldId id="602" r:id="rId294"/>
    <p:sldId id="603" r:id="rId295"/>
    <p:sldId id="604" r:id="rId296"/>
    <p:sldId id="605" r:id="rId297"/>
    <p:sldId id="577" r:id="rId298"/>
    <p:sldId id="374" r:id="rId299"/>
    <p:sldId id="375" r:id="rId300"/>
    <p:sldId id="376" r:id="rId301"/>
    <p:sldId id="586" r:id="rId302"/>
    <p:sldId id="614" r:id="rId303"/>
    <p:sldId id="615" r:id="rId304"/>
    <p:sldId id="377" r:id="rId305"/>
    <p:sldId id="382" r:id="rId306"/>
    <p:sldId id="587" r:id="rId307"/>
    <p:sldId id="384" r:id="rId308"/>
    <p:sldId id="385" r:id="rId309"/>
    <p:sldId id="387" r:id="rId310"/>
    <p:sldId id="584" r:id="rId311"/>
    <p:sldId id="595" r:id="rId312"/>
    <p:sldId id="596" r:id="rId313"/>
    <p:sldId id="388" r:id="rId314"/>
    <p:sldId id="390" r:id="rId315"/>
    <p:sldId id="392" r:id="rId316"/>
    <p:sldId id="582" r:id="rId317"/>
    <p:sldId id="590" r:id="rId318"/>
    <p:sldId id="592" r:id="rId319"/>
    <p:sldId id="593" r:id="rId320"/>
    <p:sldId id="594" r:id="rId321"/>
    <p:sldId id="607" r:id="rId322"/>
    <p:sldId id="608" r:id="rId323"/>
    <p:sldId id="609" r:id="rId324"/>
    <p:sldId id="610" r:id="rId325"/>
    <p:sldId id="611" r:id="rId326"/>
    <p:sldId id="612" r:id="rId327"/>
    <p:sldId id="613" r:id="rId328"/>
    <p:sldId id="394" r:id="rId329"/>
    <p:sldId id="580" r:id="rId330"/>
    <p:sldId id="591" r:id="rId331"/>
    <p:sldId id="395" r:id="rId332"/>
    <p:sldId id="396" r:id="rId333"/>
    <p:sldId id="598" r:id="rId334"/>
    <p:sldId id="600" r:id="rId335"/>
    <p:sldId id="601" r:id="rId336"/>
    <p:sldId id="589" r:id="rId337"/>
    <p:sldId id="597" r:id="rId338"/>
    <p:sldId id="588" r:id="rId339"/>
    <p:sldId id="606" r:id="rId340"/>
    <p:sldId id="397" r:id="rId341"/>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7957" autoAdjust="0"/>
    <p:restoredTop sz="94660"/>
  </p:normalViewPr>
  <p:slideViewPr>
    <p:cSldViewPr>
      <p:cViewPr>
        <p:scale>
          <a:sx n="90" d="100"/>
          <a:sy n="90" d="100"/>
        </p:scale>
        <p:origin x="-216" y="3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324" Type="http://schemas.openxmlformats.org/officeDocument/2006/relationships/slide" Target="slides/slide323.xml"/><Relationship Id="rId345" Type="http://schemas.openxmlformats.org/officeDocument/2006/relationships/theme" Target="theme/theme1.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335" Type="http://schemas.openxmlformats.org/officeDocument/2006/relationships/slide" Target="slides/slide334.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25" Type="http://schemas.openxmlformats.org/officeDocument/2006/relationships/slide" Target="slides/slide324.xml"/><Relationship Id="rId346" Type="http://schemas.openxmlformats.org/officeDocument/2006/relationships/tableStyles" Target="tableStyles.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slide" Target="slides/slide335.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slide" Target="slides/slide336.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302" Type="http://schemas.openxmlformats.org/officeDocument/2006/relationships/slide" Target="slides/slide301.xml"/><Relationship Id="rId307" Type="http://schemas.openxmlformats.org/officeDocument/2006/relationships/slide" Target="slides/slide306.xml"/><Relationship Id="rId323" Type="http://schemas.openxmlformats.org/officeDocument/2006/relationships/slide" Target="slides/slide322.xml"/><Relationship Id="rId328" Type="http://schemas.openxmlformats.org/officeDocument/2006/relationships/slide" Target="slides/slide327.xml"/><Relationship Id="rId34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313" Type="http://schemas.openxmlformats.org/officeDocument/2006/relationships/slide" Target="slides/slide312.xml"/><Relationship Id="rId318" Type="http://schemas.openxmlformats.org/officeDocument/2006/relationships/slide" Target="slides/slide317.xml"/><Relationship Id="rId339" Type="http://schemas.openxmlformats.org/officeDocument/2006/relationships/slide" Target="slides/slide338.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334" Type="http://schemas.openxmlformats.org/officeDocument/2006/relationships/slide" Target="slides/slide333.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notesMaster" Target="notesMasters/notesMaster1.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14FDD842-38C0-4620-BB9C-9BBF7EA7E9AA}" type="datetimeFigureOut">
              <a:rPr lang="it-IT" smtClean="0"/>
              <a:pPr/>
              <a:t>04/03/2015</a:t>
            </a:fld>
            <a:endParaRPr lang="it-IT"/>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it-IT"/>
          </a:p>
        </p:txBody>
      </p:sp>
      <p:sp>
        <p:nvSpPr>
          <p:cNvPr id="5" name="Segnaposto note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it-IT"/>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3745987B-E2B3-4F68-A84E-857DD2ACE946}"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745987B-E2B3-4F68-A84E-857DD2ACE946}" type="slidenum">
              <a:rPr lang="it-IT" smtClean="0"/>
              <a:pPr/>
              <a:t>78</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745987B-E2B3-4F68-A84E-857DD2ACE946}" type="slidenum">
              <a:rPr lang="it-IT" smtClean="0"/>
              <a:pPr/>
              <a:t>183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AF787BF5-E050-4235-8D1C-BED544761679}"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787BF5-E050-4235-8D1C-BED54476167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787BF5-E050-4235-8D1C-BED54476167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787BF5-E050-4235-8D1C-BED54476167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787BF5-E050-4235-8D1C-BED544761679}"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787BF5-E050-4235-8D1C-BED544761679}"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F787BF5-E050-4235-8D1C-BED544761679}"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F787BF5-E050-4235-8D1C-BED54476167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F787BF5-E050-4235-8D1C-BED54476167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787BF5-E050-4235-8D1C-BED544761679}"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1F8E1AE4-EF30-413E-92F9-6EA514C34D74}" type="datetimeFigureOut">
              <a:rPr lang="it-IT" smtClean="0"/>
              <a:pPr/>
              <a:t>04/03/2015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AF787BF5-E050-4235-8D1C-BED544761679}"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F8E1AE4-EF30-413E-92F9-6EA514C34D74}" type="datetimeFigureOut">
              <a:rPr lang="it-IT" smtClean="0"/>
              <a:pPr/>
              <a:t>04/03/2015</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787BF5-E050-4235-8D1C-BED544761679}"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Dalla “</a:t>
            </a:r>
            <a:r>
              <a:rPr lang="it-IT" i="1" dirty="0" smtClean="0"/>
              <a:t>rivoluzione filosofica </a:t>
            </a:r>
            <a:br>
              <a:rPr lang="it-IT" i="1" dirty="0" smtClean="0"/>
            </a:br>
            <a:r>
              <a:rPr lang="it-IT" i="1" dirty="0" smtClean="0"/>
              <a:t>e scientifica</a:t>
            </a:r>
            <a:r>
              <a:rPr lang="it-IT" dirty="0" smtClean="0"/>
              <a:t>” dei secoli XVI/</a:t>
            </a:r>
            <a:r>
              <a:rPr lang="it-IT" dirty="0" err="1" smtClean="0"/>
              <a:t>XVII</a:t>
            </a:r>
            <a:r>
              <a:rPr lang="it-IT" dirty="0" smtClean="0"/>
              <a:t> ai nostri giorni</a:t>
            </a:r>
            <a:endParaRPr lang="it-IT" dirty="0"/>
          </a:p>
        </p:txBody>
      </p:sp>
      <p:sp>
        <p:nvSpPr>
          <p:cNvPr id="3" name="Sottotitolo 2"/>
          <p:cNvSpPr>
            <a:spLocks noGrp="1"/>
          </p:cNvSpPr>
          <p:nvPr>
            <p:ph type="subTitle" idx="1"/>
          </p:nvPr>
        </p:nvSpPr>
        <p:spPr/>
        <p:txBody>
          <a:bodyPr/>
          <a:lstStyle/>
          <a:p>
            <a:r>
              <a:rPr lang="it-IT" i="1" dirty="0" smtClean="0"/>
              <a:t>Lo straordinario percorso del pensiero moderno: </a:t>
            </a:r>
          </a:p>
          <a:p>
            <a:r>
              <a:rPr lang="it-IT" i="1" dirty="0" smtClean="0"/>
              <a:t>valori e contraddizioni</a:t>
            </a:r>
          </a:p>
          <a:p>
            <a:r>
              <a:rPr lang="it-IT" sz="1600" dirty="0" smtClean="0"/>
              <a:t>Anno </a:t>
            </a:r>
            <a:r>
              <a:rPr lang="it-IT" sz="1600" smtClean="0"/>
              <a:t>Accademico 2014-2015</a:t>
            </a:r>
            <a:endParaRPr lang="it-IT" sz="1600" dirty="0" smtClean="0"/>
          </a:p>
          <a:p>
            <a:r>
              <a:rPr lang="it-IT" sz="2000" i="1" dirty="0" smtClean="0"/>
              <a:t>A cura del Prof. Renato </a:t>
            </a:r>
            <a:r>
              <a:rPr lang="it-IT" sz="2000" i="1" dirty="0" err="1" smtClean="0"/>
              <a:t>Pilutti</a:t>
            </a:r>
            <a:endParaRPr lang="it-IT" sz="20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superamento degli “idoli”</a:t>
            </a:r>
            <a:endParaRPr lang="it-IT" b="1" dirty="0"/>
          </a:p>
        </p:txBody>
      </p:sp>
      <p:sp>
        <p:nvSpPr>
          <p:cNvPr id="3" name="Segnaposto contenuto 2"/>
          <p:cNvSpPr>
            <a:spLocks noGrp="1"/>
          </p:cNvSpPr>
          <p:nvPr>
            <p:ph idx="1"/>
          </p:nvPr>
        </p:nvSpPr>
        <p:spPr/>
        <p:txBody>
          <a:bodyPr>
            <a:normAutofit fontScale="92500"/>
          </a:bodyPr>
          <a:lstStyle/>
          <a:p>
            <a:r>
              <a:rPr lang="it-IT" dirty="0" smtClean="0"/>
              <a:t>Bacon sostiene che bisogna liberarsi da questi fantasmi-idoli. In che modo?</a:t>
            </a:r>
          </a:p>
          <a:p>
            <a:r>
              <a:rPr lang="it-IT" b="1" dirty="0" smtClean="0"/>
              <a:t>Non credendo più che: </a:t>
            </a:r>
            <a:r>
              <a:rPr lang="it-IT" dirty="0" smtClean="0"/>
              <a:t>a) l</a:t>
            </a:r>
            <a:r>
              <a:rPr lang="it-IT" i="1" dirty="0" smtClean="0"/>
              <a:t>’uomo sia misura di tutte le cose</a:t>
            </a:r>
            <a:r>
              <a:rPr lang="it-IT" dirty="0" smtClean="0"/>
              <a:t>, b) </a:t>
            </a:r>
            <a:r>
              <a:rPr lang="it-IT" i="1" dirty="0" smtClean="0"/>
              <a:t>il singolo possieda la capacità soggettiva di comprendere le cose</a:t>
            </a:r>
            <a:r>
              <a:rPr lang="it-IT" dirty="0" smtClean="0"/>
              <a:t>, c) </a:t>
            </a:r>
            <a:r>
              <a:rPr lang="it-IT" i="1" dirty="0" smtClean="0"/>
              <a:t>il linguaggio e le relazioni non siano ingannevoli</a:t>
            </a:r>
            <a:r>
              <a:rPr lang="it-IT" dirty="0" smtClean="0"/>
              <a:t>, d) </a:t>
            </a:r>
            <a:r>
              <a:rPr lang="it-IT" i="1" dirty="0" smtClean="0"/>
              <a:t>le tradizioni filosofiche siano veritiere</a:t>
            </a:r>
            <a:r>
              <a:rPr lang="it-IT" dirty="0" smtClean="0"/>
              <a:t>.</a:t>
            </a:r>
          </a:p>
          <a:p>
            <a:r>
              <a:rPr lang="it-IT" dirty="0" smtClean="0"/>
              <a:t>Bacon crea, dunque, le premesse per un cambiamento molto radicale nel rapporto con la conoscenza, anche se non privo di ambiguità e di utilizzo di ”prestiti” argomentativi e concettuali della tradizione </a:t>
            </a:r>
            <a:r>
              <a:rPr lang="it-IT" dirty="0" err="1" smtClean="0"/>
              <a:t>aristotelico-scolastica</a:t>
            </a:r>
            <a:r>
              <a:rPr lang="it-IT" dirty="0" smtClean="0"/>
              <a:t> (vedi dottrina delle “forme”). </a:t>
            </a:r>
            <a:endParaRPr lang="it-IT"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solidFill>
                  <a:schemeClr val="accent5">
                    <a:lumMod val="75000"/>
                  </a:schemeClr>
                </a:solidFill>
              </a:rPr>
              <a:t>Voltaire </a:t>
            </a:r>
            <a:endParaRPr lang="it-IT"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r>
              <a:rPr lang="it-IT" b="1" dirty="0" smtClean="0"/>
              <a:t>François Marie </a:t>
            </a:r>
            <a:r>
              <a:rPr lang="it-IT" b="1" dirty="0" err="1" smtClean="0"/>
              <a:t>Arouet</a:t>
            </a:r>
            <a:r>
              <a:rPr lang="it-IT" b="1" dirty="0" smtClean="0"/>
              <a:t> </a:t>
            </a:r>
            <a:r>
              <a:rPr lang="it-IT" dirty="0" smtClean="0"/>
              <a:t>detto </a:t>
            </a:r>
            <a:r>
              <a:rPr lang="it-IT" b="1" dirty="0" smtClean="0"/>
              <a:t>Voltaire</a:t>
            </a:r>
            <a:r>
              <a:rPr lang="it-IT" dirty="0" smtClean="0"/>
              <a:t> (1694-1778), è il più noto dei pensatori illuministi.  </a:t>
            </a:r>
          </a:p>
          <a:p>
            <a:r>
              <a:rPr lang="it-IT" dirty="0" smtClean="0"/>
              <a:t>Intelligenza duttile e inquieta, Voltaire si sottrae a ogni classificazione di scuola, e si presenta come </a:t>
            </a:r>
            <a:r>
              <a:rPr lang="it-IT" b="1" dirty="0" smtClean="0"/>
              <a:t>difensore della libertà e dei diritti soggettivi, in questo senso modernissimo</a:t>
            </a:r>
            <a:r>
              <a:rPr lang="it-IT" dirty="0" smtClean="0"/>
              <a:t>. </a:t>
            </a:r>
            <a:r>
              <a:rPr lang="it-IT" b="1" dirty="0" smtClean="0"/>
              <a:t>Voltaire combatte ogni dogmatismo del tempo, sia religioso, sia politico, in ciò ponendosi come baluardo di un sapere empirico e ragionevole</a:t>
            </a:r>
            <a:r>
              <a:rPr lang="it-IT" dirty="0" smtClean="0"/>
              <a:t>.</a:t>
            </a:r>
          </a:p>
          <a:p>
            <a:r>
              <a:rPr lang="it-IT" dirty="0" smtClean="0"/>
              <a:t>In definitiva, con i suoi </a:t>
            </a:r>
            <a:r>
              <a:rPr lang="it-IT" i="1" dirty="0" smtClean="0"/>
              <a:t>pamphlet</a:t>
            </a:r>
            <a:r>
              <a:rPr lang="it-IT" dirty="0" smtClean="0"/>
              <a:t> e il suo situazionismo critico</a:t>
            </a:r>
            <a:r>
              <a:rPr lang="it-IT" b="1" dirty="0" smtClean="0"/>
              <a:t>, egli contribuì, nonostante le accuse di empietà e di mancanza di sistematicità riflessiva, ad avviare il lungo processo critico che ha portato alla modernità e al rispetto delle diversità antropologiche e culturali</a:t>
            </a:r>
            <a:r>
              <a:rPr lang="it-IT" dirty="0" smtClean="0"/>
              <a:t>.</a:t>
            </a:r>
          </a:p>
          <a:p>
            <a:pPr>
              <a:buNone/>
            </a:pPr>
            <a:endParaRPr lang="it-IT" dirty="0" smtClean="0"/>
          </a:p>
          <a:p>
            <a:r>
              <a:rPr lang="it-IT" b="1" dirty="0" smtClean="0"/>
              <a:t>Voltaire si pone come un pensatore sensibile e aperto, moralista senza bigottismo, in ricerca di verità locali, come possibili</a:t>
            </a:r>
            <a:r>
              <a:rPr lang="it-IT" dirty="0" smtClean="0"/>
              <a:t>.</a:t>
            </a:r>
            <a:endParaRPr lang="it-IT"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solidFill>
                  <a:schemeClr val="accent5">
                    <a:lumMod val="75000"/>
                  </a:schemeClr>
                </a:solidFill>
              </a:rPr>
              <a:t>Condillac</a:t>
            </a:r>
            <a:r>
              <a:rPr lang="it-IT" b="1" i="1" dirty="0" smtClean="0">
                <a:solidFill>
                  <a:schemeClr val="accent5">
                    <a:lumMod val="75000"/>
                  </a:schemeClr>
                </a:solidFill>
              </a:rPr>
              <a:t> </a:t>
            </a:r>
            <a:endParaRPr lang="it-IT"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20000"/>
          </a:bodyPr>
          <a:lstStyle/>
          <a:p>
            <a:r>
              <a:rPr lang="it-IT" b="1" dirty="0" smtClean="0"/>
              <a:t>Etienne </a:t>
            </a:r>
            <a:r>
              <a:rPr lang="it-IT" b="1" dirty="0" err="1" smtClean="0"/>
              <a:t>Bonnot</a:t>
            </a:r>
            <a:r>
              <a:rPr lang="it-IT" b="1" dirty="0" smtClean="0"/>
              <a:t> de </a:t>
            </a:r>
            <a:r>
              <a:rPr lang="it-IT" b="1" dirty="0" err="1" smtClean="0"/>
              <a:t>Condillac</a:t>
            </a:r>
            <a:r>
              <a:rPr lang="it-IT" b="1" dirty="0" smtClean="0"/>
              <a:t> </a:t>
            </a:r>
            <a:r>
              <a:rPr lang="it-IT" dirty="0" smtClean="0"/>
              <a:t>(1715-1780) è un classico pensatore illuminista, sensista ed empirista, </a:t>
            </a:r>
            <a:r>
              <a:rPr lang="it-IT" i="1" dirty="0" err="1" smtClean="0"/>
              <a:t>philosophe</a:t>
            </a:r>
            <a:r>
              <a:rPr lang="it-IT" dirty="0" smtClean="0"/>
              <a:t> metodico e sistematico, egli vuole consolidare il tema della conoscenza come derivazione dalle sensazioni. </a:t>
            </a:r>
          </a:p>
          <a:p>
            <a:r>
              <a:rPr lang="it-IT" dirty="0" smtClean="0"/>
              <a:t>Sia nel </a:t>
            </a:r>
            <a:r>
              <a:rPr lang="it-IT" i="1" dirty="0" smtClean="0"/>
              <a:t>Saggio sull’origine delle conoscenze umane</a:t>
            </a:r>
            <a:r>
              <a:rPr lang="it-IT" dirty="0" smtClean="0"/>
              <a:t>, sia nel </a:t>
            </a:r>
            <a:r>
              <a:rPr lang="it-IT" i="1" dirty="0" smtClean="0"/>
              <a:t>Trattato delle sensazioni</a:t>
            </a:r>
            <a:r>
              <a:rPr lang="it-IT" dirty="0" smtClean="0"/>
              <a:t>, </a:t>
            </a:r>
            <a:r>
              <a:rPr lang="it-IT" dirty="0" err="1" smtClean="0"/>
              <a:t>Condillac</a:t>
            </a:r>
            <a:r>
              <a:rPr lang="it-IT" dirty="0" smtClean="0"/>
              <a:t> sottolinea </a:t>
            </a:r>
            <a:r>
              <a:rPr lang="it-IT" b="1" dirty="0" smtClean="0"/>
              <a:t>la centralità dell’origine materiale e sensitiva di ogni sapere umano</a:t>
            </a:r>
            <a:r>
              <a:rPr lang="it-IT" dirty="0" smtClean="0"/>
              <a:t>: addirittura egli pone, tra i sensi, il </a:t>
            </a:r>
            <a:r>
              <a:rPr lang="it-IT" b="1" i="1" dirty="0" smtClean="0"/>
              <a:t>tatto</a:t>
            </a:r>
            <a:r>
              <a:rPr lang="it-IT" dirty="0" smtClean="0"/>
              <a:t> nella posizione principale, come senso della scoperta del mondo, che si manifesta fin dalla primissima infanzia nei bambini, e attraverso di esso si forma una conoscenza via via affinata dagli altri sensi, e successivamente dal linguaggio che si acquisisce e dalla capacità di ragionamento, sempre più evoluta con la crescita.</a:t>
            </a:r>
            <a:endParaRPr lang="it-IT"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 materialisti: </a:t>
            </a:r>
            <a:br>
              <a:rPr lang="it-IT" b="1" dirty="0" smtClean="0"/>
            </a:br>
            <a:r>
              <a:rPr lang="it-IT" b="1" i="1" dirty="0" smtClean="0">
                <a:solidFill>
                  <a:schemeClr val="accent5">
                    <a:lumMod val="75000"/>
                  </a:schemeClr>
                </a:solidFill>
              </a:rPr>
              <a:t>La </a:t>
            </a:r>
            <a:r>
              <a:rPr lang="it-IT" b="1" i="1" dirty="0" err="1" smtClean="0">
                <a:solidFill>
                  <a:schemeClr val="accent5">
                    <a:lumMod val="75000"/>
                  </a:schemeClr>
                </a:solidFill>
              </a:rPr>
              <a:t>Mettrie</a:t>
            </a:r>
            <a:r>
              <a:rPr lang="it-IT" b="1" dirty="0" smtClean="0"/>
              <a:t>, </a:t>
            </a:r>
            <a:r>
              <a:rPr lang="it-IT" b="1" i="1" dirty="0" err="1" smtClean="0">
                <a:solidFill>
                  <a:schemeClr val="accent5">
                    <a:lumMod val="75000"/>
                  </a:schemeClr>
                </a:solidFill>
              </a:rPr>
              <a:t>Helvétius</a:t>
            </a:r>
            <a:r>
              <a:rPr lang="it-IT" b="1" dirty="0" smtClean="0"/>
              <a:t>, </a:t>
            </a:r>
            <a:r>
              <a:rPr lang="it-IT" b="1" i="1" dirty="0" smtClean="0">
                <a:solidFill>
                  <a:schemeClr val="accent5">
                    <a:lumMod val="75000"/>
                  </a:schemeClr>
                </a:solidFill>
              </a:rPr>
              <a:t>d’</a:t>
            </a:r>
            <a:r>
              <a:rPr lang="it-IT" b="1" i="1" dirty="0" err="1" smtClean="0">
                <a:solidFill>
                  <a:schemeClr val="accent5">
                    <a:lumMod val="75000"/>
                  </a:schemeClr>
                </a:solidFill>
              </a:rPr>
              <a:t>Holbach</a:t>
            </a:r>
            <a:endParaRPr lang="it-IT"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10000"/>
          </a:bodyPr>
          <a:lstStyle/>
          <a:p>
            <a:r>
              <a:rPr lang="it-IT" dirty="0" smtClean="0"/>
              <a:t>Le conseguenze più estreme del sensismo e dell’empirismo settecentesco sono tratte da alcuni pensatori decisamente “</a:t>
            </a:r>
            <a:r>
              <a:rPr lang="it-IT" i="1" dirty="0" smtClean="0"/>
              <a:t>materialisti</a:t>
            </a:r>
            <a:r>
              <a:rPr lang="it-IT" dirty="0" smtClean="0"/>
              <a:t>”. Il medico </a:t>
            </a:r>
            <a:r>
              <a:rPr lang="it-IT" b="1" dirty="0" smtClean="0"/>
              <a:t>Julien </a:t>
            </a:r>
            <a:r>
              <a:rPr lang="it-IT" b="1" dirty="0" err="1" smtClean="0"/>
              <a:t>Offray</a:t>
            </a:r>
            <a:r>
              <a:rPr lang="it-IT" b="1" dirty="0" smtClean="0"/>
              <a:t> de La </a:t>
            </a:r>
            <a:r>
              <a:rPr lang="it-IT" b="1" dirty="0" err="1" smtClean="0"/>
              <a:t>Mettrie</a:t>
            </a:r>
            <a:r>
              <a:rPr lang="it-IT" dirty="0" smtClean="0"/>
              <a:t> (1709-1751) porta alle estreme conseguenze la tradizione </a:t>
            </a:r>
            <a:r>
              <a:rPr lang="it-IT" dirty="0" err="1" smtClean="0"/>
              <a:t>lockiana</a:t>
            </a:r>
            <a:r>
              <a:rPr lang="it-IT" dirty="0" smtClean="0"/>
              <a:t> sintetizzando il suo pensiero così “</a:t>
            </a:r>
            <a:r>
              <a:rPr lang="it-IT" b="1" i="1" dirty="0" smtClean="0"/>
              <a:t>io sono corpo e penso</a:t>
            </a:r>
            <a:r>
              <a:rPr lang="it-IT" dirty="0" smtClean="0"/>
              <a:t>”. </a:t>
            </a:r>
          </a:p>
          <a:p>
            <a:r>
              <a:rPr lang="it-IT" dirty="0" smtClean="0"/>
              <a:t>Anche </a:t>
            </a:r>
            <a:r>
              <a:rPr lang="it-IT" b="1" dirty="0" err="1" smtClean="0"/>
              <a:t>Claude-Adrien</a:t>
            </a:r>
            <a:r>
              <a:rPr lang="it-IT" b="1" dirty="0" smtClean="0"/>
              <a:t> </a:t>
            </a:r>
            <a:r>
              <a:rPr lang="it-IT" b="1" dirty="0" err="1" smtClean="0"/>
              <a:t>Helvétius</a:t>
            </a:r>
            <a:r>
              <a:rPr lang="it-IT" b="1" dirty="0" smtClean="0"/>
              <a:t> </a:t>
            </a:r>
            <a:r>
              <a:rPr lang="it-IT" dirty="0" smtClean="0"/>
              <a:t>(1715-1771)conferma con qualche ambiguità il pensiero di La </a:t>
            </a:r>
            <a:r>
              <a:rPr lang="it-IT" dirty="0" err="1" smtClean="0"/>
              <a:t>Mettrie</a:t>
            </a:r>
            <a:r>
              <a:rPr lang="it-IT" dirty="0" smtClean="0"/>
              <a:t> e di </a:t>
            </a:r>
            <a:r>
              <a:rPr lang="it-IT" dirty="0" err="1" smtClean="0"/>
              <a:t>Condillac</a:t>
            </a:r>
            <a:r>
              <a:rPr lang="it-IT" dirty="0" smtClean="0"/>
              <a:t>, così come fa più conseguentemente anche </a:t>
            </a:r>
            <a:r>
              <a:rPr lang="it-IT" b="1" dirty="0" smtClean="0"/>
              <a:t>Paul </a:t>
            </a:r>
            <a:r>
              <a:rPr lang="it-IT" b="1" dirty="0" err="1" smtClean="0"/>
              <a:t>Heinrich</a:t>
            </a:r>
            <a:r>
              <a:rPr lang="it-IT" b="1" dirty="0" smtClean="0"/>
              <a:t> Dietrich, barone d’</a:t>
            </a:r>
            <a:r>
              <a:rPr lang="it-IT" b="1" dirty="0" err="1" smtClean="0"/>
              <a:t>Holbach</a:t>
            </a:r>
            <a:r>
              <a:rPr lang="it-IT" b="1" dirty="0" smtClean="0"/>
              <a:t> </a:t>
            </a:r>
            <a:r>
              <a:rPr lang="it-IT" dirty="0" smtClean="0"/>
              <a:t>(1723-1789), il quale afferma che “l’uomo è il prodotto della natura”, non essendoci nessun “</a:t>
            </a:r>
            <a:r>
              <a:rPr lang="it-IT" b="1" i="1" dirty="0" smtClean="0"/>
              <a:t>Dio</a:t>
            </a:r>
            <a:r>
              <a:rPr lang="it-IT" dirty="0" smtClean="0"/>
              <a:t>” e neanche alcun “</a:t>
            </a:r>
            <a:r>
              <a:rPr lang="it-IT" b="1" i="1" dirty="0" smtClean="0"/>
              <a:t>orologiaio</a:t>
            </a:r>
            <a:r>
              <a:rPr lang="it-IT" dirty="0" smtClean="0"/>
              <a:t>” newtoniano.</a:t>
            </a:r>
            <a:endParaRPr lang="it-IT"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L’enciclopedia: </a:t>
            </a:r>
            <a:br>
              <a:rPr lang="it-IT" b="1" dirty="0" smtClean="0"/>
            </a:br>
            <a:r>
              <a:rPr lang="it-IT" b="1" i="1" dirty="0" err="1" smtClean="0">
                <a:solidFill>
                  <a:schemeClr val="accent5">
                    <a:lumMod val="75000"/>
                  </a:schemeClr>
                </a:solidFill>
              </a:rPr>
              <a:t>Diderot</a:t>
            </a:r>
            <a:r>
              <a:rPr lang="it-IT" b="1" dirty="0" smtClean="0"/>
              <a:t> e </a:t>
            </a:r>
            <a:r>
              <a:rPr lang="it-IT" b="1" i="1" dirty="0" smtClean="0">
                <a:solidFill>
                  <a:schemeClr val="accent5">
                    <a:lumMod val="75000"/>
                  </a:schemeClr>
                </a:solidFill>
              </a:rPr>
              <a:t>d’</a:t>
            </a:r>
            <a:r>
              <a:rPr lang="it-IT" b="1" i="1" dirty="0" err="1" smtClean="0">
                <a:solidFill>
                  <a:schemeClr val="accent5">
                    <a:lumMod val="75000"/>
                  </a:schemeClr>
                </a:solidFill>
              </a:rPr>
              <a:t>Alembert</a:t>
            </a:r>
            <a:endParaRPr lang="it-IT"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20000"/>
          </a:bodyPr>
          <a:lstStyle/>
          <a:p>
            <a:r>
              <a:rPr lang="it-IT" b="1" dirty="0" smtClean="0"/>
              <a:t>Denis </a:t>
            </a:r>
            <a:r>
              <a:rPr lang="it-IT" b="1" dirty="0" err="1" smtClean="0"/>
              <a:t>Diderot</a:t>
            </a:r>
            <a:r>
              <a:rPr lang="it-IT" b="1" dirty="0" smtClean="0"/>
              <a:t> </a:t>
            </a:r>
            <a:r>
              <a:rPr lang="it-IT" dirty="0" smtClean="0"/>
              <a:t>(1713-1784) e </a:t>
            </a:r>
            <a:r>
              <a:rPr lang="it-IT" b="1" dirty="0" err="1" smtClean="0"/>
              <a:t>Jean-Baptiste</a:t>
            </a:r>
            <a:r>
              <a:rPr lang="it-IT" b="1" dirty="0" smtClean="0"/>
              <a:t> Le </a:t>
            </a:r>
            <a:r>
              <a:rPr lang="it-IT" b="1" dirty="0" err="1" smtClean="0"/>
              <a:t>Rond</a:t>
            </a:r>
            <a:r>
              <a:rPr lang="it-IT" b="1" dirty="0" smtClean="0"/>
              <a:t> d’</a:t>
            </a:r>
            <a:r>
              <a:rPr lang="it-IT" b="1" dirty="0" err="1" smtClean="0"/>
              <a:t>Alembert</a:t>
            </a:r>
            <a:r>
              <a:rPr lang="it-IT" dirty="0" smtClean="0"/>
              <a:t> (1717-1783) sono i principali autori de l’</a:t>
            </a:r>
            <a:r>
              <a:rPr lang="it-IT" b="1" i="1" dirty="0" smtClean="0"/>
              <a:t>Enciclopedia</a:t>
            </a:r>
            <a:r>
              <a:rPr lang="it-IT" dirty="0" smtClean="0"/>
              <a:t> o </a:t>
            </a:r>
            <a:r>
              <a:rPr lang="it-IT" b="1" i="1" dirty="0" smtClean="0"/>
              <a:t>Dizionario ragionato delle scienze, delle arti e dei mestieri</a:t>
            </a:r>
            <a:r>
              <a:rPr lang="it-IT" dirty="0" smtClean="0"/>
              <a:t>, assieme a un notevole numero di altri studiosi e pensatori.</a:t>
            </a:r>
          </a:p>
          <a:p>
            <a:r>
              <a:rPr lang="it-IT" dirty="0" smtClean="0"/>
              <a:t>Con l’opera enciclopedica essi si pongono l’obiettivo di sistematizzare la conoscenza del tempo alla luce dei principi </a:t>
            </a:r>
            <a:r>
              <a:rPr lang="it-IT" dirty="0" err="1" smtClean="0"/>
              <a:t>empiristico-lockiani</a:t>
            </a:r>
            <a:r>
              <a:rPr lang="it-IT" dirty="0" smtClean="0"/>
              <a:t> del tempo, superando ogni dipendenza dalla tradizione metafisica e teologica, a partire dalla costruzione di un ordine e di una connessione delle conoscenze.</a:t>
            </a:r>
          </a:p>
          <a:p>
            <a:r>
              <a:rPr lang="it-IT" dirty="0" smtClean="0"/>
              <a:t>Con l’Enciclopedia si consegue un obiettivo conoscitivo che parte dalle impostazioni tardo rinascimentali di </a:t>
            </a:r>
            <a:r>
              <a:rPr lang="it-IT" i="1" dirty="0" smtClean="0"/>
              <a:t>Bacon</a:t>
            </a:r>
            <a:r>
              <a:rPr lang="it-IT" dirty="0" smtClean="0"/>
              <a:t> giungendo ad un primo compendio universale dei saperi.</a:t>
            </a:r>
            <a:endParaRPr lang="it-IT"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Jean Jacques Rousseau</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10000"/>
          </a:bodyPr>
          <a:lstStyle/>
          <a:p>
            <a:pPr>
              <a:buNone/>
            </a:pPr>
            <a:r>
              <a:rPr lang="it-IT" dirty="0" smtClean="0"/>
              <a:t>(1712-1778)</a:t>
            </a:r>
          </a:p>
          <a:p>
            <a:r>
              <a:rPr lang="it-IT" dirty="0" smtClean="0"/>
              <a:t>Nato da famiglia calvinista ginevrina </a:t>
            </a:r>
            <a:r>
              <a:rPr lang="it-IT" b="1" dirty="0" smtClean="0"/>
              <a:t>Rousseau</a:t>
            </a:r>
            <a:r>
              <a:rPr lang="it-IT" dirty="0" smtClean="0"/>
              <a:t> vagabonda per la Francia e l’Europa, inquieto e discontinuamente attratto da salotti e incarichi di segretariato o come precettore. I suoi studi sono irregolari e discontinui, ma ciononostante, le sue frequentazioni (con </a:t>
            </a:r>
            <a:r>
              <a:rPr lang="it-IT" i="1" dirty="0" err="1" smtClean="0"/>
              <a:t>Diderot</a:t>
            </a:r>
            <a:r>
              <a:rPr lang="it-IT" dirty="0" smtClean="0"/>
              <a:t>, </a:t>
            </a:r>
            <a:r>
              <a:rPr lang="it-IT" i="1" dirty="0" err="1" smtClean="0"/>
              <a:t>Condillac</a:t>
            </a:r>
            <a:r>
              <a:rPr lang="it-IT" dirty="0" smtClean="0"/>
              <a:t> e lo stesso </a:t>
            </a:r>
            <a:r>
              <a:rPr lang="it-IT" i="1" dirty="0" smtClean="0"/>
              <a:t>Hume</a:t>
            </a:r>
            <a:r>
              <a:rPr lang="it-IT" dirty="0" smtClean="0"/>
              <a:t>) gli permettono di farsi un notevole bagaglio culturale, che traspare dagli scritti, alcuni dei quali di notevole importanza: in particolare vanno </a:t>
            </a:r>
            <a:r>
              <a:rPr lang="it-IT" smtClean="0"/>
              <a:t>ricordati il </a:t>
            </a:r>
            <a:r>
              <a:rPr lang="it-IT" i="1" dirty="0" smtClean="0"/>
              <a:t>Contratto Sociale</a:t>
            </a:r>
            <a:r>
              <a:rPr lang="it-IT" dirty="0" smtClean="0"/>
              <a:t>, l’</a:t>
            </a:r>
            <a:r>
              <a:rPr lang="it-IT" i="1" dirty="0" smtClean="0"/>
              <a:t>Emilio</a:t>
            </a:r>
            <a:r>
              <a:rPr lang="it-IT" dirty="0" smtClean="0"/>
              <a:t>, la </a:t>
            </a:r>
            <a:r>
              <a:rPr lang="it-IT" i="1" dirty="0" smtClean="0"/>
              <a:t>Nuova </a:t>
            </a:r>
            <a:r>
              <a:rPr lang="it-IT" i="1" dirty="0" err="1" smtClean="0"/>
              <a:t>Eloisa</a:t>
            </a:r>
            <a:r>
              <a:rPr lang="it-IT" i="1" dirty="0" smtClean="0"/>
              <a:t> </a:t>
            </a:r>
            <a:r>
              <a:rPr lang="it-IT" dirty="0" smtClean="0"/>
              <a:t>e le </a:t>
            </a:r>
            <a:r>
              <a:rPr lang="it-IT" i="1" dirty="0" smtClean="0"/>
              <a:t>Confessioni</a:t>
            </a:r>
            <a:r>
              <a:rPr lang="it-IT" dirty="0" smtClean="0"/>
              <a:t>. </a:t>
            </a:r>
          </a:p>
          <a:p>
            <a:pPr>
              <a:buNone/>
            </a:pPr>
            <a:endParaRPr lang="it-IT" dirty="0" smtClean="0"/>
          </a:p>
          <a:p>
            <a:r>
              <a:rPr lang="it-IT" dirty="0" smtClean="0"/>
              <a:t>Rousseau è un uomo strano e difficile, forse per certi aspetti sopravvalutato, come pensatore.</a:t>
            </a:r>
            <a:endParaRPr lang="it-IT"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critica del progresso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In Rousseau si possono notare i primi “</a:t>
            </a:r>
            <a:r>
              <a:rPr lang="it-IT" i="1" dirty="0" smtClean="0"/>
              <a:t>afflati del romanticismo</a:t>
            </a:r>
            <a:r>
              <a:rPr lang="it-IT" dirty="0" smtClean="0"/>
              <a:t>”, poiché il suo pensiero fin da subito si distacca dalla considerazione, tipicamente empirista e illuminista, di una ragione come elemento essenziale della conoscenza.</a:t>
            </a:r>
          </a:p>
          <a:p>
            <a:r>
              <a:rPr lang="it-IT" b="1" dirty="0" smtClean="0"/>
              <a:t>Egli individua l’origine del male nel mondo in un luogo assolutamente originale rispetto al pensiero corrente: </a:t>
            </a:r>
            <a:r>
              <a:rPr lang="it-IT" b="1" i="1" dirty="0" smtClean="0"/>
              <a:t>nella società degli uomini</a:t>
            </a:r>
            <a:r>
              <a:rPr lang="it-IT" dirty="0" smtClean="0"/>
              <a:t>. </a:t>
            </a:r>
          </a:p>
          <a:p>
            <a:r>
              <a:rPr lang="it-IT" b="1" dirty="0" smtClean="0"/>
              <a:t>Non più dunque, per Rousseau, la </a:t>
            </a:r>
            <a:r>
              <a:rPr lang="it-IT" b="1" i="1" dirty="0" smtClean="0"/>
              <a:t>teodicea</a:t>
            </a:r>
            <a:r>
              <a:rPr lang="it-IT" b="1" dirty="0" smtClean="0"/>
              <a:t> o storia della salvezza, e il </a:t>
            </a:r>
            <a:r>
              <a:rPr lang="it-IT" b="1" i="1" dirty="0" smtClean="0"/>
              <a:t>foro interno</a:t>
            </a:r>
            <a:r>
              <a:rPr lang="it-IT" b="1" dirty="0" smtClean="0"/>
              <a:t>, ma la responsabilità dei contesti politici e sociali che si sviluppano nel tempo e nella storia</a:t>
            </a:r>
            <a:r>
              <a:rPr lang="it-IT" dirty="0" smtClean="0"/>
              <a:t>.  </a:t>
            </a:r>
          </a:p>
          <a:p>
            <a:endParaRPr lang="it-IT"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L’origine della disuguaglianza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Nel </a:t>
            </a:r>
            <a:r>
              <a:rPr lang="it-IT" i="1" dirty="0" smtClean="0"/>
              <a:t>Discorso sui fondamenti e l’origine della disuguaglianza tra gli uomini</a:t>
            </a:r>
            <a:r>
              <a:rPr lang="it-IT" dirty="0" smtClean="0"/>
              <a:t>, </a:t>
            </a:r>
            <a:r>
              <a:rPr lang="it-IT" b="1" dirty="0" smtClean="0"/>
              <a:t>Rousseau sostiene che la fonte delle ingiustizie sociali, va ricercata nell’abbandono di ciò che di buono l’uomo aveva saputo costruire quando era uscito dallo stato di ferinità iniziale</a:t>
            </a:r>
            <a:r>
              <a:rPr lang="it-IT" dirty="0" smtClean="0"/>
              <a:t>: al tempo dei patriarchi l’uomo era riuscito a costruire una condizione equilibrata, sia nelle relazioni interpersonali, sia nelle relazioni tra i gruppi e le popolazioni, dopodiché lo sviluppo organizzativo, la fondazione delle città e degli ordinamenti ha creato le pre-condizioni per le attuali (del tempo di Rousseau e non solo!) ingiustizie, diseguaglianze e disumanità, che devono essere riformate.</a:t>
            </a:r>
          </a:p>
          <a:p>
            <a:r>
              <a:rPr lang="it-IT" dirty="0" smtClean="0"/>
              <a:t>Questa visione </a:t>
            </a:r>
            <a:r>
              <a:rPr lang="it-IT" dirty="0" err="1" smtClean="0"/>
              <a:t>rousseauiana</a:t>
            </a:r>
            <a:r>
              <a:rPr lang="it-IT" dirty="0" smtClean="0"/>
              <a:t> resta piuttosto utopisticamente generosa, e largamente </a:t>
            </a:r>
            <a:r>
              <a:rPr lang="it-IT" dirty="0" err="1" smtClean="0"/>
              <a:t>implausibile</a:t>
            </a:r>
            <a:r>
              <a:rPr lang="it-IT" dirty="0" smtClean="0"/>
              <a:t>.</a:t>
            </a:r>
            <a:endParaRPr lang="it-IT"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Contratto sociale</a:t>
            </a:r>
            <a:r>
              <a:rPr lang="it-IT" b="1" dirty="0" smtClean="0"/>
              <a:t>”</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Al fine dunque di rimediare a questo stato di conflitto tra gli uomini, deve essere costituito un “</a:t>
            </a:r>
            <a:r>
              <a:rPr lang="it-IT" b="1" i="1" dirty="0" smtClean="0"/>
              <a:t>Contratto sociale</a:t>
            </a:r>
            <a:r>
              <a:rPr lang="it-IT" dirty="0" smtClean="0"/>
              <a:t>”, con il quale si possa </a:t>
            </a:r>
            <a:r>
              <a:rPr lang="it-IT" b="1" dirty="0" smtClean="0"/>
              <a:t>riconoscere l’uguaglianza tra tutti gli uomini, per consentire quello stato di equilibrio e di felicità che gli spetta come diritto di natura</a:t>
            </a:r>
            <a:r>
              <a:rPr lang="it-IT" dirty="0" smtClean="0"/>
              <a:t>.</a:t>
            </a:r>
          </a:p>
          <a:p>
            <a:r>
              <a:rPr lang="it-IT" dirty="0" smtClean="0"/>
              <a:t>Il diritto di natura che deve ispirare il </a:t>
            </a:r>
            <a:r>
              <a:rPr lang="it-IT" i="1" dirty="0" smtClean="0"/>
              <a:t>Contratto sociale </a:t>
            </a:r>
            <a:r>
              <a:rPr lang="it-IT" dirty="0" smtClean="0"/>
              <a:t>non può ispirarsi come in </a:t>
            </a:r>
            <a:r>
              <a:rPr lang="it-IT" i="1" dirty="0" smtClean="0"/>
              <a:t>Hobbes</a:t>
            </a:r>
            <a:r>
              <a:rPr lang="it-IT" dirty="0" smtClean="0"/>
              <a:t> al </a:t>
            </a:r>
            <a:r>
              <a:rPr lang="it-IT" i="1" dirty="0" err="1" smtClean="0"/>
              <a:t>Pactum</a:t>
            </a:r>
            <a:r>
              <a:rPr lang="it-IT" i="1" dirty="0" smtClean="0"/>
              <a:t> </a:t>
            </a:r>
            <a:r>
              <a:rPr lang="it-IT" i="1" dirty="0" err="1" smtClean="0"/>
              <a:t>Subiectionis</a:t>
            </a:r>
            <a:r>
              <a:rPr lang="it-IT" dirty="0" smtClean="0"/>
              <a:t>, ma al </a:t>
            </a:r>
            <a:r>
              <a:rPr lang="it-IT" b="1" i="1" dirty="0" err="1" smtClean="0"/>
              <a:t>Pactum</a:t>
            </a:r>
            <a:r>
              <a:rPr lang="it-IT" b="1" i="1" dirty="0" smtClean="0"/>
              <a:t> </a:t>
            </a:r>
            <a:r>
              <a:rPr lang="it-IT" b="1" i="1" dirty="0" err="1" smtClean="0"/>
              <a:t>unionis</a:t>
            </a:r>
            <a:r>
              <a:rPr lang="it-IT" dirty="0" smtClean="0"/>
              <a:t>, liberamente stipulato tra gli uomini.</a:t>
            </a:r>
          </a:p>
          <a:p>
            <a:r>
              <a:rPr lang="it-IT" dirty="0" smtClean="0"/>
              <a:t>Non si tratta dunque di ripristinare lo stato di natura ma di rappresentare nella società civile una sorta di </a:t>
            </a:r>
            <a:r>
              <a:rPr lang="it-IT" b="1" i="1" dirty="0" smtClean="0"/>
              <a:t>Volontà generale</a:t>
            </a:r>
            <a:r>
              <a:rPr lang="it-IT" dirty="0" smtClean="0"/>
              <a:t>, che non privilegia nessuno in particolare e si occupa del bene di tutti.</a:t>
            </a:r>
            <a:endParaRPr lang="it-IT"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Lo Stato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a:t>
            </a:r>
            <a:r>
              <a:rPr lang="it-IT" b="1" i="1" dirty="0" smtClean="0"/>
              <a:t>volontà generale </a:t>
            </a:r>
            <a:r>
              <a:rPr lang="it-IT" dirty="0" smtClean="0"/>
              <a:t>si rappresenta dunque nell’organizzazione dello Stato, il quale ha il compito di garantire il diritto di uguaglianza tra tutti gli uomini: con queste dottrine Rousseau si pone in una posizione dottrinaria che lo ha fatto ritenere da alcuni come il paladino della </a:t>
            </a:r>
            <a:r>
              <a:rPr lang="it-IT" b="1" dirty="0" smtClean="0"/>
              <a:t>democrazia</a:t>
            </a:r>
            <a:r>
              <a:rPr lang="it-IT" dirty="0" smtClean="0"/>
              <a:t>, se si sottolinea il valore dell’uguaglianza, ma altri lo hanno ritenuto intrinsecamente paladino di uno </a:t>
            </a:r>
            <a:r>
              <a:rPr lang="it-IT" b="1" dirty="0" smtClean="0"/>
              <a:t>stato etico</a:t>
            </a:r>
            <a:r>
              <a:rPr lang="it-IT" dirty="0" smtClean="0"/>
              <a:t>, se si sottolinea il valore dei uno “</a:t>
            </a:r>
            <a:r>
              <a:rPr lang="it-IT" b="1" i="1" dirty="0" smtClean="0"/>
              <a:t>stato</a:t>
            </a:r>
            <a:r>
              <a:rPr lang="it-IT" dirty="0" smtClean="0"/>
              <a:t>” che realizza la volontà generale, a qualsiasi costo e anche a scapito dei singoli.</a:t>
            </a:r>
          </a:p>
          <a:p>
            <a:r>
              <a:rPr lang="it-IT" b="1" dirty="0" smtClean="0"/>
              <a:t>Questa ambiguità non è peregrina, come si vedrà successivamente con gli eventi della Rivoluzione francese e delle Rivoluzioni successive dell’Ottocento e del Novecento</a:t>
            </a:r>
            <a:r>
              <a:rPr lang="it-IT" dirty="0" smtClean="0"/>
              <a:t>. </a:t>
            </a:r>
            <a:endParaRPr lang="it-IT"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L’educazione di Emilio</a:t>
            </a:r>
            <a:endParaRPr lang="it-IT" b="1" dirty="0"/>
          </a:p>
        </p:txBody>
      </p:sp>
      <p:sp>
        <p:nvSpPr>
          <p:cNvPr id="3" name="Segnaposto contenuto 2"/>
          <p:cNvSpPr>
            <a:spLocks noGrp="1"/>
          </p:cNvSpPr>
          <p:nvPr>
            <p:ph idx="1"/>
          </p:nvPr>
        </p:nvSpPr>
        <p:spPr/>
        <p:txBody>
          <a:bodyPr>
            <a:normAutofit lnSpcReduction="10000"/>
          </a:bodyPr>
          <a:lstStyle/>
          <a:p>
            <a:r>
              <a:rPr lang="it-IT" dirty="0" smtClean="0"/>
              <a:t>L’</a:t>
            </a:r>
            <a:r>
              <a:rPr lang="it-IT" b="1" i="1" dirty="0" smtClean="0"/>
              <a:t>Emilio</a:t>
            </a:r>
            <a:r>
              <a:rPr lang="it-IT" dirty="0" smtClean="0"/>
              <a:t> è il trattato dell’educazione del singolo essere umano, che deve riuscire a crescere per diventare un buon cittadino nello stato degli “eguali”.</a:t>
            </a:r>
          </a:p>
          <a:p>
            <a:r>
              <a:rPr lang="it-IT" dirty="0" smtClean="0"/>
              <a:t>Ma </a:t>
            </a:r>
            <a:r>
              <a:rPr lang="it-IT" b="1" dirty="0" smtClean="0"/>
              <a:t>Rousseau non crede nell’educazione e nella formazione tradizionale, fatta con libri e scuole, ma propone una modalità di autoformazione che sorga dall’esperienza e dal fare concreto</a:t>
            </a:r>
            <a:r>
              <a:rPr lang="it-IT" dirty="0" smtClean="0"/>
              <a:t>.</a:t>
            </a:r>
          </a:p>
          <a:p>
            <a:r>
              <a:rPr lang="it-IT" dirty="0" smtClean="0"/>
              <a:t>L’Emilio è l’altro corno dell’utopia </a:t>
            </a:r>
            <a:r>
              <a:rPr lang="it-IT" dirty="0" err="1" smtClean="0"/>
              <a:t>rousseuiana</a:t>
            </a:r>
            <a:r>
              <a:rPr lang="it-IT" dirty="0" smtClean="0"/>
              <a:t>, frutto di una visione già ottimisticamente romantica, interessante, </a:t>
            </a:r>
            <a:r>
              <a:rPr lang="it-IT" dirty="0" err="1" smtClean="0"/>
              <a:t>epperò</a:t>
            </a:r>
            <a:r>
              <a:rPr lang="it-IT" dirty="0" smtClean="0"/>
              <a:t> foriera di non poche deformazioni successive. </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induzione</a:t>
            </a:r>
            <a:r>
              <a:rPr lang="it-IT" b="1" dirty="0" smtClean="0"/>
              <a:t> come metodo</a:t>
            </a:r>
            <a:endParaRPr lang="it-IT" b="1" dirty="0"/>
          </a:p>
        </p:txBody>
      </p:sp>
      <p:sp>
        <p:nvSpPr>
          <p:cNvPr id="3" name="Segnaposto contenuto 2"/>
          <p:cNvSpPr>
            <a:spLocks noGrp="1"/>
          </p:cNvSpPr>
          <p:nvPr>
            <p:ph idx="1"/>
          </p:nvPr>
        </p:nvSpPr>
        <p:spPr/>
        <p:txBody>
          <a:bodyPr/>
          <a:lstStyle/>
          <a:p>
            <a:r>
              <a:rPr lang="it-IT" dirty="0" smtClean="0"/>
              <a:t>Per Bacon la conoscenza della natura avviene per </a:t>
            </a:r>
            <a:r>
              <a:rPr lang="it-IT" b="1" dirty="0" smtClean="0"/>
              <a:t>induzione</a:t>
            </a:r>
            <a:r>
              <a:rPr lang="it-IT" dirty="0" smtClean="0"/>
              <a:t>, che coglie la forma della natura che evolve e che predispone ad ulteriori evoluzioni. Potremmo dire che Bacon è un eracliteo bisognoso di Aristotele, anche se non lo ammette esplicitamente.</a:t>
            </a:r>
          </a:p>
          <a:p>
            <a:r>
              <a:rPr lang="it-IT" dirty="0" smtClean="0"/>
              <a:t>Infatti, che cosa sono le “</a:t>
            </a:r>
            <a:r>
              <a:rPr lang="it-IT" b="1" i="1" dirty="0" smtClean="0"/>
              <a:t>tavole</a:t>
            </a:r>
            <a:r>
              <a:rPr lang="it-IT" dirty="0" smtClean="0"/>
              <a:t>”, cioè gli ordinamenti sistematici dei gradi della ricerca se non un’esigenza di classificazione, ancorché non ben definita? Anche Aristotele poneva l’esigenza di sistemare i vari gradi della realtà nelle categorie, o no?</a:t>
            </a:r>
            <a:endParaRPr lang="it-IT"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religione</a:t>
            </a:r>
            <a:endParaRPr lang="it-IT" b="1" dirty="0"/>
          </a:p>
        </p:txBody>
      </p:sp>
      <p:sp>
        <p:nvSpPr>
          <p:cNvPr id="3" name="Segnaposto contenuto 2"/>
          <p:cNvSpPr>
            <a:spLocks noGrp="1"/>
          </p:cNvSpPr>
          <p:nvPr>
            <p:ph idx="1"/>
          </p:nvPr>
        </p:nvSpPr>
        <p:spPr/>
        <p:txBody>
          <a:bodyPr>
            <a:normAutofit fontScale="92500" lnSpcReduction="10000"/>
          </a:bodyPr>
          <a:lstStyle/>
          <a:p>
            <a:r>
              <a:rPr lang="it-IT" b="1" dirty="0" smtClean="0"/>
              <a:t>Anche la religione, per Rousseau, si pone in una prospettiva naturale, di sentimento originario:</a:t>
            </a:r>
            <a:r>
              <a:rPr lang="it-IT" dirty="0" smtClean="0"/>
              <a:t> </a:t>
            </a:r>
            <a:r>
              <a:rPr lang="it-IT" b="1" i="1" dirty="0" smtClean="0"/>
              <a:t>Dio stesso non può essere percepito o compreso con la ragione, bensì con il sentimento</a:t>
            </a:r>
            <a:r>
              <a:rPr lang="it-IT" dirty="0" smtClean="0"/>
              <a:t>.</a:t>
            </a:r>
          </a:p>
          <a:p>
            <a:r>
              <a:rPr lang="it-IT" b="1" dirty="0" smtClean="0"/>
              <a:t>La religione naturale non ha bisogno di apparati e di schemi liturgici</a:t>
            </a:r>
            <a:r>
              <a:rPr lang="it-IT" dirty="0" smtClean="0"/>
              <a:t>, essa si può basare sul </a:t>
            </a:r>
            <a:r>
              <a:rPr lang="it-IT" b="1" dirty="0" smtClean="0"/>
              <a:t>Vangelo</a:t>
            </a:r>
            <a:r>
              <a:rPr lang="it-IT" dirty="0" smtClean="0"/>
              <a:t>, sulla lezione di bontà e giustizia che ivi si legge e si impara.</a:t>
            </a:r>
          </a:p>
          <a:p>
            <a:r>
              <a:rPr lang="it-IT" dirty="0" smtClean="0"/>
              <a:t>Gli uomini devono poi aderire alla “</a:t>
            </a:r>
            <a:r>
              <a:rPr lang="it-IT" b="1" i="1" dirty="0" smtClean="0"/>
              <a:t>religione civile</a:t>
            </a:r>
            <a:r>
              <a:rPr lang="it-IT" dirty="0" smtClean="0"/>
              <a:t>” che ispira i comportamenti rispettosi dello Stato e delle sue leggi.</a:t>
            </a:r>
          </a:p>
          <a:p>
            <a:r>
              <a:rPr lang="it-IT" dirty="0" smtClean="0"/>
              <a:t>Anche su questo aspetto restano, in Rousseau, contraddizioni e difficoltà di comprensione. </a:t>
            </a:r>
            <a:endParaRPr lang="it-IT"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L’illuminismo tedesco</a:t>
            </a:r>
            <a:endParaRPr lang="it-IT" b="1" dirty="0"/>
          </a:p>
        </p:txBody>
      </p:sp>
      <p:sp>
        <p:nvSpPr>
          <p:cNvPr id="3" name="Segnaposto contenuto 2"/>
          <p:cNvSpPr>
            <a:spLocks noGrp="1"/>
          </p:cNvSpPr>
          <p:nvPr>
            <p:ph idx="1"/>
          </p:nvPr>
        </p:nvSpPr>
        <p:spPr/>
        <p:txBody>
          <a:bodyPr>
            <a:normAutofit lnSpcReduction="10000"/>
          </a:bodyPr>
          <a:lstStyle/>
          <a:p>
            <a:r>
              <a:rPr lang="it-IT" dirty="0" smtClean="0"/>
              <a:t>Diversamente da quello francese l’illuminismo tedesco non si pone quasi completamente “</a:t>
            </a:r>
            <a:r>
              <a:rPr lang="it-IT" i="1" dirty="0" smtClean="0"/>
              <a:t>di traverso</a:t>
            </a:r>
            <a:r>
              <a:rPr lang="it-IT" dirty="0" smtClean="0"/>
              <a:t>” alla società del tempo, ma, basandosi sulla profonda tradizione filosofica recente (</a:t>
            </a:r>
            <a:r>
              <a:rPr lang="it-IT" i="1" dirty="0" err="1" smtClean="0"/>
              <a:t>Leibniz</a:t>
            </a:r>
            <a:r>
              <a:rPr lang="it-IT" dirty="0" smtClean="0"/>
              <a:t>), cerca di influenzare il potere per un rinnovamento del pensiero e degli assetti sociali. </a:t>
            </a:r>
          </a:p>
          <a:p>
            <a:r>
              <a:rPr lang="it-IT" dirty="0" smtClean="0"/>
              <a:t>L’interlocutore di maggior spessore risulta essere il re Federico II di Prussia, che accoglie a corte Voltaire.</a:t>
            </a:r>
          </a:p>
          <a:p>
            <a:r>
              <a:rPr lang="it-IT" dirty="0" smtClean="0"/>
              <a:t>Massoneria e pietismo accompagnano lo sviluppo di un rinnovamento culturale che trova in </a:t>
            </a:r>
            <a:r>
              <a:rPr lang="it-IT" b="1" dirty="0" smtClean="0"/>
              <a:t>Lessing</a:t>
            </a:r>
            <a:r>
              <a:rPr lang="it-IT" dirty="0" smtClean="0"/>
              <a:t> e </a:t>
            </a:r>
            <a:r>
              <a:rPr lang="it-IT" b="1" dirty="0" err="1" smtClean="0"/>
              <a:t>Winckelmann</a:t>
            </a:r>
            <a:r>
              <a:rPr lang="it-IT" dirty="0" smtClean="0"/>
              <a:t> i suoi maggiori mentori.  </a:t>
            </a:r>
            <a:endParaRPr lang="it-IT"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Religione e storia: </a:t>
            </a:r>
            <a:r>
              <a:rPr lang="it-IT" b="1" i="1" dirty="0" smtClean="0">
                <a:solidFill>
                  <a:schemeClr val="accent5">
                    <a:lumMod val="75000"/>
                  </a:schemeClr>
                </a:solidFill>
              </a:rPr>
              <a:t>Lessing</a:t>
            </a:r>
            <a:endParaRPr lang="it-IT"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10000"/>
          </a:bodyPr>
          <a:lstStyle/>
          <a:p>
            <a:r>
              <a:rPr lang="it-IT" dirty="0" smtClean="0"/>
              <a:t>Nato nel 1729 (1781) </a:t>
            </a:r>
            <a:r>
              <a:rPr lang="it-IT" b="1" dirty="0" err="1" smtClean="0"/>
              <a:t>Gotthold</a:t>
            </a:r>
            <a:r>
              <a:rPr lang="it-IT" b="1" dirty="0" smtClean="0"/>
              <a:t> </a:t>
            </a:r>
            <a:r>
              <a:rPr lang="it-IT" b="1" dirty="0" err="1" smtClean="0"/>
              <a:t>Ephraim</a:t>
            </a:r>
            <a:r>
              <a:rPr lang="it-IT" b="1" dirty="0" smtClean="0"/>
              <a:t> Lessing</a:t>
            </a:r>
            <a:r>
              <a:rPr lang="it-IT" dirty="0" smtClean="0"/>
              <a:t>, è stato un intellettuale eclettico: scrittore, drammaturgo, polemista, filosofo. I suoi studi, abbastanza regolari, e lo spirito di curiosità lo mettono nelle condizioni di essere sempre al centro della vita culturale tedesca del suo tempo.</a:t>
            </a:r>
          </a:p>
          <a:p>
            <a:r>
              <a:rPr lang="it-IT" dirty="0" smtClean="0"/>
              <a:t>Lavora come precettore e segretario di uomini potenti, come il principe </a:t>
            </a:r>
            <a:r>
              <a:rPr lang="it-IT" i="1" dirty="0" smtClean="0"/>
              <a:t>Leopoldo di </a:t>
            </a:r>
            <a:r>
              <a:rPr lang="it-IT" i="1" dirty="0" err="1" smtClean="0"/>
              <a:t>Braunschweig</a:t>
            </a:r>
            <a:r>
              <a:rPr lang="it-IT" dirty="0" smtClean="0"/>
              <a:t>.</a:t>
            </a:r>
          </a:p>
          <a:p>
            <a:r>
              <a:rPr lang="it-IT" dirty="0" smtClean="0"/>
              <a:t>La sua ricerca si concentra sugli aspetti filosofici ed estetici della ricerca della verità, che egli non pensa accessibile all’uomo, se non in forme intuitive e sentimentali (pre-romantico?), come nell’adesione religiosa, che egli ritiene fondamentale. </a:t>
            </a:r>
          </a:p>
          <a:p>
            <a:endParaRPr lang="it-IT"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Immanuel </a:t>
            </a:r>
            <a:r>
              <a:rPr lang="it-IT" sz="5400" b="1" i="1" dirty="0" err="1" smtClean="0">
                <a:solidFill>
                  <a:schemeClr val="accent5">
                    <a:lumMod val="75000"/>
                  </a:schemeClr>
                </a:solidFill>
              </a:rPr>
              <a:t>Kant</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(1724-1804)</a:t>
            </a:r>
          </a:p>
          <a:p>
            <a:r>
              <a:rPr lang="it-IT" b="1" dirty="0" err="1" smtClean="0"/>
              <a:t>Kant</a:t>
            </a:r>
            <a:r>
              <a:rPr lang="it-IT" dirty="0" smtClean="0"/>
              <a:t> è il campione, il capitolo finale e il superamento dell’Illuminismo, diversissimo dai francesi e dagli inglesi, ma variamente loro debitore. Professore universitario per tutta la vita, </a:t>
            </a:r>
            <a:r>
              <a:rPr lang="it-IT" dirty="0" err="1" smtClean="0"/>
              <a:t>Kant</a:t>
            </a:r>
            <a:r>
              <a:rPr lang="it-IT" dirty="0" smtClean="0"/>
              <a:t> è riuscito a sistematizzare molto del pensiero precedente, dai classici in poi</a:t>
            </a:r>
            <a:r>
              <a:rPr lang="it-IT" b="1" dirty="0" smtClean="0"/>
              <a:t>, ripensando diversamente le diverse declinazioni della filosofia, da quella teoretica, a quella morale, e perfino alla metafisica</a:t>
            </a:r>
            <a:r>
              <a:rPr lang="it-IT" dirty="0" smtClean="0"/>
              <a:t>, che pareva in un primo momento voler demistificare definitivamente come sapere non scientifico, ma solo fantastico.</a:t>
            </a:r>
          </a:p>
          <a:p>
            <a:pPr>
              <a:buNone/>
            </a:pPr>
            <a:endParaRPr lang="it-IT" dirty="0" smtClean="0"/>
          </a:p>
          <a:p>
            <a:r>
              <a:rPr lang="it-IT" dirty="0" smtClean="0"/>
              <a:t>Le opere principali: la </a:t>
            </a:r>
            <a:r>
              <a:rPr lang="it-IT" b="1" i="1" dirty="0" smtClean="0"/>
              <a:t>Critica della Ragion pura</a:t>
            </a:r>
            <a:r>
              <a:rPr lang="it-IT" dirty="0" smtClean="0"/>
              <a:t>, la </a:t>
            </a:r>
            <a:r>
              <a:rPr lang="it-IT" b="1" i="1" dirty="0" smtClean="0"/>
              <a:t>Critica della Ragion pratica</a:t>
            </a:r>
            <a:r>
              <a:rPr lang="it-IT" dirty="0" smtClean="0"/>
              <a:t>, la </a:t>
            </a:r>
            <a:r>
              <a:rPr lang="it-IT" b="1" i="1" dirty="0" smtClean="0"/>
              <a:t>Critica del Giudizio</a:t>
            </a:r>
            <a:r>
              <a:rPr lang="it-IT" dirty="0" smtClean="0"/>
              <a:t>, i </a:t>
            </a:r>
            <a:r>
              <a:rPr lang="it-IT" b="1" i="1" dirty="0" smtClean="0"/>
              <a:t>Prolegomeni ad ogni Metafisica futura</a:t>
            </a:r>
            <a:r>
              <a:rPr lang="it-IT" dirty="0" smtClean="0"/>
              <a:t>, </a:t>
            </a:r>
            <a:r>
              <a:rPr lang="it-IT" b="1" i="1" dirty="0" smtClean="0"/>
              <a:t>Una Religione nell’ambito della pura ragione</a:t>
            </a:r>
            <a:r>
              <a:rPr lang="it-IT" dirty="0" smtClean="0"/>
              <a:t>, </a:t>
            </a:r>
            <a:r>
              <a:rPr lang="it-IT" dirty="0" err="1" smtClean="0"/>
              <a:t>etc</a:t>
            </a:r>
            <a:r>
              <a:rPr lang="it-IT" dirty="0" smtClean="0"/>
              <a:t>...</a:t>
            </a:r>
            <a:endParaRPr lang="it-IT"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criticismo: fisica e metafisica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sua impostazione è “</a:t>
            </a:r>
            <a:r>
              <a:rPr lang="it-IT" b="1" dirty="0" smtClean="0"/>
              <a:t>critica</a:t>
            </a:r>
            <a:r>
              <a:rPr lang="it-IT" dirty="0" smtClean="0"/>
              <a:t>” in quanto egli ritiene che sia necessario delineare </a:t>
            </a:r>
            <a:r>
              <a:rPr lang="it-IT" b="1" dirty="0" smtClean="0"/>
              <a:t>precisi limiti alla stessa ragione</a:t>
            </a:r>
            <a:r>
              <a:rPr lang="it-IT" dirty="0" smtClean="0"/>
              <a:t>, che non può essere ritenuta quasi onnisciente come nel razionalismo cartesiano. Il “</a:t>
            </a:r>
            <a:r>
              <a:rPr lang="it-IT" b="1" dirty="0" smtClean="0"/>
              <a:t>criticismo</a:t>
            </a:r>
            <a:r>
              <a:rPr lang="it-IT" dirty="0" smtClean="0"/>
              <a:t>” diventa allora il filtro attraverso il quale passa il sapere filosofico.</a:t>
            </a:r>
          </a:p>
          <a:p>
            <a:r>
              <a:rPr lang="it-IT" dirty="0" smtClean="0"/>
              <a:t>Se la </a:t>
            </a:r>
            <a:r>
              <a:rPr lang="it-IT" b="1" dirty="0" smtClean="0"/>
              <a:t>matematica</a:t>
            </a:r>
            <a:r>
              <a:rPr lang="it-IT" dirty="0" smtClean="0"/>
              <a:t> e la </a:t>
            </a:r>
            <a:r>
              <a:rPr lang="it-IT" b="1" dirty="0" smtClean="0"/>
              <a:t>fisica</a:t>
            </a:r>
            <a:r>
              <a:rPr lang="it-IT" dirty="0" smtClean="0"/>
              <a:t>, sulle tracce di Newton sono saperi incontrovertibili (noi sappiamo che così non è, specialmente per la fisica), la </a:t>
            </a:r>
            <a:r>
              <a:rPr lang="it-IT" b="1" dirty="0" smtClean="0"/>
              <a:t>metafisica</a:t>
            </a:r>
            <a:r>
              <a:rPr lang="it-IT" dirty="0" smtClean="0"/>
              <a:t> deve essere intesa come </a:t>
            </a:r>
            <a:r>
              <a:rPr lang="it-IT" b="1" i="1" dirty="0" smtClean="0"/>
              <a:t>ontologia della conoscenza fenomenica</a:t>
            </a:r>
            <a:r>
              <a:rPr lang="it-IT" dirty="0" smtClean="0"/>
              <a:t>, cioè di </a:t>
            </a:r>
            <a:r>
              <a:rPr lang="it-IT" b="1" i="1" dirty="0" err="1" smtClean="0"/>
              <a:t>ciò-che-appare-alla-conoscenza</a:t>
            </a:r>
            <a:r>
              <a:rPr lang="it-IT" dirty="0" smtClean="0"/>
              <a:t>.</a:t>
            </a:r>
          </a:p>
          <a:p>
            <a:r>
              <a:rPr lang="it-IT" dirty="0" smtClean="0"/>
              <a:t>Newtoniano in fisica e ancora leibniziano in gnoseologia, </a:t>
            </a:r>
            <a:r>
              <a:rPr lang="it-IT" dirty="0" err="1" smtClean="0"/>
              <a:t>Kant</a:t>
            </a:r>
            <a:r>
              <a:rPr lang="it-IT" dirty="0" smtClean="0"/>
              <a:t> supera entrambi, anche se non senza alcune ambiguità, ad esempio con la sua nozione “mista” sulle categorie dello </a:t>
            </a:r>
            <a:r>
              <a:rPr lang="it-IT" b="1" i="1" dirty="0" smtClean="0"/>
              <a:t>spazio</a:t>
            </a:r>
            <a:r>
              <a:rPr lang="it-IT" dirty="0" smtClean="0"/>
              <a:t> e del </a:t>
            </a:r>
            <a:r>
              <a:rPr lang="it-IT" b="1" i="1" dirty="0" smtClean="0"/>
              <a:t>tempo</a:t>
            </a:r>
            <a:r>
              <a:rPr lang="it-IT" dirty="0" smtClean="0"/>
              <a:t>. </a:t>
            </a:r>
            <a:endParaRPr lang="it-IT"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Giudizi analitici e giudizi sintetici</a:t>
            </a:r>
            <a:endParaRPr lang="it-IT" b="1" dirty="0"/>
          </a:p>
        </p:txBody>
      </p:sp>
      <p:sp>
        <p:nvSpPr>
          <p:cNvPr id="3" name="Segnaposto contenuto 2"/>
          <p:cNvSpPr>
            <a:spLocks noGrp="1"/>
          </p:cNvSpPr>
          <p:nvPr>
            <p:ph idx="1"/>
          </p:nvPr>
        </p:nvSpPr>
        <p:spPr/>
        <p:txBody>
          <a:bodyPr/>
          <a:lstStyle/>
          <a:p>
            <a:r>
              <a:rPr lang="it-IT" dirty="0" smtClean="0"/>
              <a:t>Per </a:t>
            </a:r>
            <a:r>
              <a:rPr lang="it-IT" dirty="0" err="1" smtClean="0"/>
              <a:t>Kant</a:t>
            </a:r>
            <a:r>
              <a:rPr lang="it-IT" dirty="0" smtClean="0"/>
              <a:t>, se lo </a:t>
            </a:r>
            <a:r>
              <a:rPr lang="it-IT" b="1" dirty="0" smtClean="0"/>
              <a:t>spazio</a:t>
            </a:r>
            <a:r>
              <a:rPr lang="it-IT" dirty="0" smtClean="0"/>
              <a:t> e il </a:t>
            </a:r>
            <a:r>
              <a:rPr lang="it-IT" b="1" dirty="0" smtClean="0"/>
              <a:t>tempo</a:t>
            </a:r>
            <a:r>
              <a:rPr lang="it-IT" dirty="0" smtClean="0"/>
              <a:t> sono le forme della </a:t>
            </a:r>
            <a:r>
              <a:rPr lang="it-IT" b="1" i="1" dirty="0" smtClean="0"/>
              <a:t>sensibilità</a:t>
            </a:r>
            <a:r>
              <a:rPr lang="it-IT" dirty="0" smtClean="0"/>
              <a:t> immediata di percezione della realtà, le </a:t>
            </a:r>
            <a:r>
              <a:rPr lang="it-IT" b="1" dirty="0" smtClean="0"/>
              <a:t>categorie</a:t>
            </a:r>
            <a:r>
              <a:rPr lang="it-IT" dirty="0" smtClean="0"/>
              <a:t> (12) sono le forme dell’</a:t>
            </a:r>
            <a:r>
              <a:rPr lang="it-IT" b="1" i="1" dirty="0" smtClean="0"/>
              <a:t>intelletto</a:t>
            </a:r>
            <a:r>
              <a:rPr lang="it-IT" dirty="0" smtClean="0"/>
              <a:t>.</a:t>
            </a:r>
          </a:p>
          <a:p>
            <a:r>
              <a:rPr lang="it-IT" b="1" dirty="0" smtClean="0"/>
              <a:t>Ciò che viene concepito in base alla sensibilità è </a:t>
            </a:r>
            <a:r>
              <a:rPr lang="it-IT" b="1" i="1" dirty="0" smtClean="0"/>
              <a:t>a-priori</a:t>
            </a:r>
            <a:r>
              <a:rPr lang="it-IT" b="1" dirty="0" smtClean="0"/>
              <a:t>, mentre ciò che viene elaborato mediante le forme che l’intelletto dà alla conoscenza, con le categorie, è </a:t>
            </a:r>
            <a:r>
              <a:rPr lang="it-IT" b="1" i="1" dirty="0" smtClean="0"/>
              <a:t>a-posteriori</a:t>
            </a:r>
            <a:r>
              <a:rPr lang="it-IT" dirty="0" smtClean="0"/>
              <a:t>.</a:t>
            </a:r>
          </a:p>
          <a:p>
            <a:r>
              <a:rPr lang="it-IT" dirty="0" smtClean="0"/>
              <a:t>La </a:t>
            </a:r>
            <a:r>
              <a:rPr lang="it-IT" b="1" dirty="0" smtClean="0"/>
              <a:t>conoscenza categoriale</a:t>
            </a:r>
            <a:r>
              <a:rPr lang="it-IT" dirty="0" smtClean="0"/>
              <a:t>, propria dell’intelletto può anche essere detta </a:t>
            </a:r>
            <a:r>
              <a:rPr lang="it-IT" b="1" i="1" dirty="0" smtClean="0"/>
              <a:t>trascendentale</a:t>
            </a:r>
            <a:r>
              <a:rPr lang="it-IT" dirty="0" smtClean="0"/>
              <a:t>, mutuando il termine dall’antica tradizione “scolastica”.</a:t>
            </a:r>
            <a:endParaRPr lang="it-IT"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sensibilità: spazio e tempo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Lo </a:t>
            </a:r>
            <a:r>
              <a:rPr lang="it-IT" b="1" dirty="0" smtClean="0"/>
              <a:t>spazio</a:t>
            </a:r>
            <a:r>
              <a:rPr lang="it-IT" dirty="0" smtClean="0"/>
              <a:t> e il </a:t>
            </a:r>
            <a:r>
              <a:rPr lang="it-IT" b="1" dirty="0" smtClean="0"/>
              <a:t>tempo</a:t>
            </a:r>
            <a:r>
              <a:rPr lang="it-IT" dirty="0" smtClean="0"/>
              <a:t> sono i “contenitori” (</a:t>
            </a:r>
            <a:r>
              <a:rPr lang="it-IT" i="1" dirty="0" smtClean="0"/>
              <a:t>trascendentali</a:t>
            </a:r>
            <a:r>
              <a:rPr lang="it-IT" dirty="0" smtClean="0"/>
              <a:t>) di tutta la realtà, sono dimensioni gnoseologiche assolute che l’uomo percepisce immediatamente con i sensi.</a:t>
            </a:r>
          </a:p>
          <a:p>
            <a:r>
              <a:rPr lang="it-IT" b="1" dirty="0" smtClean="0"/>
              <a:t>Se lo </a:t>
            </a:r>
            <a:r>
              <a:rPr lang="it-IT" b="1" i="1" dirty="0" smtClean="0"/>
              <a:t>spazio</a:t>
            </a:r>
            <a:r>
              <a:rPr lang="it-IT" b="1" dirty="0" smtClean="0"/>
              <a:t> è il luogo in cui stanno le cose, il </a:t>
            </a:r>
            <a:r>
              <a:rPr lang="it-IT" b="1" i="1" dirty="0" smtClean="0"/>
              <a:t>tempo</a:t>
            </a:r>
            <a:r>
              <a:rPr lang="it-IT" b="1" dirty="0" smtClean="0"/>
              <a:t> è il flusso nel quale accadono, e ambedue sono interiormente percepiti come </a:t>
            </a:r>
            <a:r>
              <a:rPr lang="it-IT" b="1" i="1" dirty="0" smtClean="0"/>
              <a:t>assoluti, intuizioni pure a-priori.</a:t>
            </a:r>
            <a:endParaRPr lang="it-IT" dirty="0" smtClean="0"/>
          </a:p>
          <a:p>
            <a:r>
              <a:rPr lang="it-IT" dirty="0" err="1" smtClean="0"/>
              <a:t>Kant</a:t>
            </a:r>
            <a:r>
              <a:rPr lang="it-IT" dirty="0" smtClean="0"/>
              <a:t>, si può dire, pur derivando in parte da </a:t>
            </a:r>
            <a:r>
              <a:rPr lang="it-IT" i="1" dirty="0" err="1" smtClean="0"/>
              <a:t>Leibniz</a:t>
            </a:r>
            <a:r>
              <a:rPr lang="it-IT" dirty="0" smtClean="0"/>
              <a:t> e in parte da </a:t>
            </a:r>
            <a:r>
              <a:rPr lang="it-IT" i="1" dirty="0" smtClean="0"/>
              <a:t>Newton</a:t>
            </a:r>
            <a:r>
              <a:rPr lang="it-IT" dirty="0" smtClean="0"/>
              <a:t> le nozioni di spazio e di tempo, pare conservare un’idea ancora più antica, che si può far risalire ai classici, a </a:t>
            </a:r>
            <a:r>
              <a:rPr lang="it-IT" i="1" dirty="0" smtClean="0"/>
              <a:t>Platone</a:t>
            </a:r>
            <a:r>
              <a:rPr lang="it-IT" dirty="0" smtClean="0"/>
              <a:t>, </a:t>
            </a:r>
            <a:r>
              <a:rPr lang="it-IT" i="1" dirty="0" smtClean="0"/>
              <a:t>Aristotele</a:t>
            </a:r>
            <a:r>
              <a:rPr lang="it-IT" dirty="0" smtClean="0"/>
              <a:t>, e perfino ad </a:t>
            </a:r>
            <a:r>
              <a:rPr lang="it-IT" i="1" dirty="0" smtClean="0"/>
              <a:t>Agostino</a:t>
            </a:r>
            <a:r>
              <a:rPr lang="it-IT" dirty="0" smtClean="0"/>
              <a:t>, con la nozione greca di </a:t>
            </a:r>
            <a:r>
              <a:rPr lang="it-IT" b="1" i="1" dirty="0" err="1" smtClean="0"/>
              <a:t>kairòs</a:t>
            </a:r>
            <a:r>
              <a:rPr lang="it-IT" dirty="0" smtClean="0"/>
              <a:t> (il tempo opportuno, interiore).</a:t>
            </a:r>
            <a:endParaRPr lang="it-IT"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L’intelletto e le categorie</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Per </a:t>
            </a:r>
            <a:r>
              <a:rPr lang="it-IT" dirty="0" err="1" smtClean="0"/>
              <a:t>Kant</a:t>
            </a:r>
            <a:r>
              <a:rPr lang="it-IT" dirty="0" smtClean="0"/>
              <a:t> </a:t>
            </a:r>
            <a:r>
              <a:rPr lang="it-IT" b="1" dirty="0" smtClean="0"/>
              <a:t>l’intelletto è la funzione che permette di accedere a una categorizzazione della conoscenza tramite uno schema ben strutturato in 4 dimensioni di giudizio e categoriali</a:t>
            </a:r>
            <a:r>
              <a:rPr lang="it-IT" dirty="0" smtClean="0"/>
              <a:t>: a) </a:t>
            </a:r>
            <a:r>
              <a:rPr lang="it-IT" b="1" i="1" dirty="0" smtClean="0"/>
              <a:t>quantità</a:t>
            </a:r>
            <a:r>
              <a:rPr lang="it-IT" dirty="0" smtClean="0"/>
              <a:t>, b) </a:t>
            </a:r>
            <a:r>
              <a:rPr lang="it-IT" b="1" i="1" dirty="0" smtClean="0"/>
              <a:t>qualità</a:t>
            </a:r>
            <a:r>
              <a:rPr lang="it-IT" dirty="0" smtClean="0"/>
              <a:t>, c) </a:t>
            </a:r>
            <a:r>
              <a:rPr lang="it-IT" b="1" i="1" dirty="0" smtClean="0"/>
              <a:t>relazione</a:t>
            </a:r>
            <a:r>
              <a:rPr lang="it-IT" dirty="0" smtClean="0"/>
              <a:t>, e d) </a:t>
            </a:r>
            <a:r>
              <a:rPr lang="it-IT" b="1" i="1" dirty="0" smtClean="0"/>
              <a:t>modalità</a:t>
            </a:r>
            <a:r>
              <a:rPr lang="it-IT" dirty="0" smtClean="0"/>
              <a:t>. </a:t>
            </a:r>
          </a:p>
          <a:p>
            <a:r>
              <a:rPr lang="it-IT" dirty="0" smtClean="0"/>
              <a:t>Nel dettaglio: a) presuppone la </a:t>
            </a:r>
            <a:r>
              <a:rPr lang="it-IT" b="1" i="1" dirty="0" smtClean="0"/>
              <a:t>quantità</a:t>
            </a:r>
            <a:r>
              <a:rPr lang="it-IT" dirty="0" smtClean="0"/>
              <a:t> come </a:t>
            </a:r>
            <a:r>
              <a:rPr lang="it-IT" i="1" dirty="0" smtClean="0"/>
              <a:t>unità</a:t>
            </a:r>
            <a:r>
              <a:rPr lang="it-IT" dirty="0" smtClean="0"/>
              <a:t>, </a:t>
            </a:r>
            <a:r>
              <a:rPr lang="it-IT" i="1" dirty="0" smtClean="0"/>
              <a:t>pluralità</a:t>
            </a:r>
            <a:r>
              <a:rPr lang="it-IT" dirty="0" smtClean="0"/>
              <a:t> e </a:t>
            </a:r>
            <a:r>
              <a:rPr lang="it-IT" i="1" dirty="0" smtClean="0"/>
              <a:t>particolarità</a:t>
            </a:r>
            <a:r>
              <a:rPr lang="it-IT" dirty="0" smtClean="0"/>
              <a:t>; b) presuppone la </a:t>
            </a:r>
            <a:r>
              <a:rPr lang="it-IT" b="1" i="1" dirty="0" smtClean="0"/>
              <a:t>qualità</a:t>
            </a:r>
            <a:r>
              <a:rPr lang="it-IT" dirty="0" smtClean="0"/>
              <a:t> come </a:t>
            </a:r>
            <a:r>
              <a:rPr lang="it-IT" i="1" dirty="0" smtClean="0"/>
              <a:t>realtà</a:t>
            </a:r>
            <a:r>
              <a:rPr lang="it-IT" dirty="0" smtClean="0"/>
              <a:t>, </a:t>
            </a:r>
            <a:r>
              <a:rPr lang="it-IT" i="1" dirty="0" smtClean="0"/>
              <a:t>negazione</a:t>
            </a:r>
            <a:r>
              <a:rPr lang="it-IT" dirty="0" smtClean="0"/>
              <a:t> e </a:t>
            </a:r>
            <a:r>
              <a:rPr lang="it-IT" i="1" dirty="0" smtClean="0"/>
              <a:t>limitazione</a:t>
            </a:r>
            <a:r>
              <a:rPr lang="it-IT" dirty="0" smtClean="0"/>
              <a:t>; c) presuppone la </a:t>
            </a:r>
            <a:r>
              <a:rPr lang="it-IT" b="1" i="1" dirty="0" smtClean="0"/>
              <a:t>relazione</a:t>
            </a:r>
            <a:r>
              <a:rPr lang="it-IT" dirty="0" smtClean="0"/>
              <a:t> come </a:t>
            </a:r>
            <a:r>
              <a:rPr lang="it-IT" i="1" dirty="0" smtClean="0"/>
              <a:t>inerenza</a:t>
            </a:r>
            <a:r>
              <a:rPr lang="it-IT" dirty="0" smtClean="0"/>
              <a:t> e </a:t>
            </a:r>
            <a:r>
              <a:rPr lang="it-IT" i="1" dirty="0" smtClean="0"/>
              <a:t>sussistenza</a:t>
            </a:r>
            <a:r>
              <a:rPr lang="it-IT" dirty="0" smtClean="0"/>
              <a:t> (</a:t>
            </a:r>
            <a:r>
              <a:rPr lang="it-IT" i="1" dirty="0" err="1" smtClean="0"/>
              <a:t>substantia</a:t>
            </a:r>
            <a:r>
              <a:rPr lang="it-IT" dirty="0" smtClean="0"/>
              <a:t> e </a:t>
            </a:r>
            <a:r>
              <a:rPr lang="it-IT" i="1" dirty="0" err="1" smtClean="0"/>
              <a:t>accidens</a:t>
            </a:r>
            <a:r>
              <a:rPr lang="it-IT" dirty="0" smtClean="0"/>
              <a:t>), </a:t>
            </a:r>
            <a:r>
              <a:rPr lang="it-IT" i="1" dirty="0" smtClean="0"/>
              <a:t>causalità</a:t>
            </a:r>
            <a:r>
              <a:rPr lang="it-IT" dirty="0" smtClean="0"/>
              <a:t> e </a:t>
            </a:r>
            <a:r>
              <a:rPr lang="it-IT" i="1" dirty="0" smtClean="0"/>
              <a:t>dipendenza</a:t>
            </a:r>
            <a:r>
              <a:rPr lang="it-IT" dirty="0" smtClean="0"/>
              <a:t> (</a:t>
            </a:r>
            <a:r>
              <a:rPr lang="it-IT" i="1" dirty="0" smtClean="0"/>
              <a:t>causa</a:t>
            </a:r>
            <a:r>
              <a:rPr lang="it-IT" dirty="0" smtClean="0"/>
              <a:t> ed </a:t>
            </a:r>
            <a:r>
              <a:rPr lang="it-IT" i="1" dirty="0" smtClean="0"/>
              <a:t>effetto</a:t>
            </a:r>
            <a:r>
              <a:rPr lang="it-IT" dirty="0" smtClean="0"/>
              <a:t>), </a:t>
            </a:r>
            <a:r>
              <a:rPr lang="it-IT" i="1" dirty="0" smtClean="0"/>
              <a:t>comunanza</a:t>
            </a:r>
            <a:r>
              <a:rPr lang="it-IT" dirty="0" smtClean="0"/>
              <a:t> (</a:t>
            </a:r>
            <a:r>
              <a:rPr lang="it-IT" i="1" dirty="0" smtClean="0"/>
              <a:t>azione reciproca tra agente e paziente</a:t>
            </a:r>
            <a:r>
              <a:rPr lang="it-IT" dirty="0" smtClean="0"/>
              <a:t>); d) presuppone la </a:t>
            </a:r>
            <a:r>
              <a:rPr lang="it-IT" b="1" i="1" dirty="0" smtClean="0"/>
              <a:t>modalità</a:t>
            </a:r>
            <a:r>
              <a:rPr lang="it-IT" dirty="0" smtClean="0"/>
              <a:t> come </a:t>
            </a:r>
            <a:r>
              <a:rPr lang="it-IT" i="1" dirty="0" smtClean="0"/>
              <a:t>possibilità-impossibilità</a:t>
            </a:r>
            <a:r>
              <a:rPr lang="it-IT" dirty="0" smtClean="0"/>
              <a:t>, </a:t>
            </a:r>
            <a:r>
              <a:rPr lang="it-IT" i="1" dirty="0" smtClean="0"/>
              <a:t>esistenza-inesistenza</a:t>
            </a:r>
            <a:r>
              <a:rPr lang="it-IT" dirty="0" smtClean="0"/>
              <a:t>, </a:t>
            </a:r>
            <a:r>
              <a:rPr lang="it-IT" i="1" dirty="0" smtClean="0"/>
              <a:t>necessità-contingenza</a:t>
            </a:r>
            <a:r>
              <a:rPr lang="it-IT" dirty="0" smtClean="0"/>
              <a:t>.  </a:t>
            </a:r>
          </a:p>
          <a:p>
            <a:r>
              <a:rPr lang="it-IT" dirty="0" smtClean="0"/>
              <a:t>Tutte le diverse </a:t>
            </a:r>
            <a:r>
              <a:rPr lang="it-IT" b="1" i="1" dirty="0" smtClean="0"/>
              <a:t>categorie</a:t>
            </a:r>
            <a:r>
              <a:rPr lang="it-IT" dirty="0" smtClean="0"/>
              <a:t> e i </a:t>
            </a:r>
            <a:r>
              <a:rPr lang="it-IT" b="1" i="1" dirty="0" smtClean="0"/>
              <a:t>giudizi</a:t>
            </a:r>
            <a:r>
              <a:rPr lang="it-IT" dirty="0" smtClean="0"/>
              <a:t> sono, per </a:t>
            </a:r>
            <a:r>
              <a:rPr lang="it-IT" dirty="0" err="1" smtClean="0"/>
              <a:t>Kant</a:t>
            </a:r>
            <a:r>
              <a:rPr lang="it-IT" dirty="0" smtClean="0"/>
              <a:t>, unificate nella funzione “</a:t>
            </a:r>
            <a:r>
              <a:rPr lang="it-IT" b="1" i="1" dirty="0" smtClean="0"/>
              <a:t>io penso</a:t>
            </a:r>
            <a:r>
              <a:rPr lang="it-IT" dirty="0" smtClean="0"/>
              <a:t>”: nell’</a:t>
            </a:r>
            <a:r>
              <a:rPr lang="it-IT" b="1" dirty="0" smtClean="0"/>
              <a:t>io-penso</a:t>
            </a:r>
            <a:r>
              <a:rPr lang="it-IT" dirty="0" smtClean="0"/>
              <a:t>, che non è </a:t>
            </a:r>
            <a:r>
              <a:rPr lang="it-IT" i="1" dirty="0" smtClean="0"/>
              <a:t>sostanziale</a:t>
            </a:r>
            <a:r>
              <a:rPr lang="it-IT" dirty="0" smtClean="0"/>
              <a:t>, o </a:t>
            </a:r>
            <a:r>
              <a:rPr lang="it-IT" i="1" dirty="0" smtClean="0"/>
              <a:t>noumenico</a:t>
            </a:r>
            <a:r>
              <a:rPr lang="it-IT" dirty="0" smtClean="0"/>
              <a:t>, ma </a:t>
            </a:r>
            <a:r>
              <a:rPr lang="it-IT" i="1" dirty="0" smtClean="0"/>
              <a:t>fenomenico</a:t>
            </a:r>
            <a:r>
              <a:rPr lang="it-IT" dirty="0" smtClean="0"/>
              <a:t>, perché </a:t>
            </a:r>
            <a:r>
              <a:rPr lang="it-IT" i="1" dirty="0" smtClean="0"/>
              <a:t>appare</a:t>
            </a:r>
            <a:r>
              <a:rPr lang="it-IT" dirty="0" smtClean="0"/>
              <a:t>, si riscontra lo snodo della conoscenza umana.</a:t>
            </a:r>
          </a:p>
          <a:p>
            <a:r>
              <a:rPr lang="it-IT" b="1" i="1" dirty="0" smtClean="0"/>
              <a:t>L’io-penso è l’appercezione trascendentale</a:t>
            </a:r>
            <a:r>
              <a:rPr lang="it-IT" dirty="0" smtClean="0"/>
              <a:t>.</a:t>
            </a:r>
            <a:endParaRPr lang="it-IT"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rivoluzione copernicana</a:t>
            </a:r>
            <a:r>
              <a:rPr lang="it-IT" b="1" dirty="0" smtClean="0"/>
              <a:t>”</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err="1" smtClean="0"/>
              <a:t>Kant</a:t>
            </a:r>
            <a:r>
              <a:rPr lang="it-IT" dirty="0" smtClean="0"/>
              <a:t> opera una sorta di </a:t>
            </a:r>
            <a:r>
              <a:rPr lang="it-IT" b="1" dirty="0" smtClean="0"/>
              <a:t>rivoluzione copernicana </a:t>
            </a:r>
            <a:r>
              <a:rPr lang="it-IT" dirty="0" smtClean="0"/>
              <a:t>nella filosofia, o meglio </a:t>
            </a:r>
            <a:r>
              <a:rPr lang="it-IT" b="1" dirty="0" smtClean="0"/>
              <a:t>la completa</a:t>
            </a:r>
            <a:r>
              <a:rPr lang="it-IT" dirty="0" smtClean="0"/>
              <a:t>, dopo il percorso iniziato nel ‘600 da </a:t>
            </a:r>
            <a:r>
              <a:rPr lang="it-IT" i="1" dirty="0" smtClean="0"/>
              <a:t>Descartes</a:t>
            </a:r>
            <a:r>
              <a:rPr lang="it-IT" dirty="0" smtClean="0"/>
              <a:t>.</a:t>
            </a:r>
          </a:p>
          <a:p>
            <a:r>
              <a:rPr lang="it-IT" dirty="0" smtClean="0"/>
              <a:t>La conoscenza non è dunque possibile da parte dell’uomo della realtà in sé, tema che aveva affaticato i pensatori occidentali per duemila anni, ma della realtà per come e per quanto appare ai sensi e all’intelletto umani: l’uomo può dunque conoscere solo i </a:t>
            </a:r>
            <a:r>
              <a:rPr lang="it-IT" b="1" i="1" dirty="0" smtClean="0"/>
              <a:t>fenomeni</a:t>
            </a:r>
            <a:r>
              <a:rPr lang="it-IT" dirty="0" smtClean="0"/>
              <a:t> (ciò che si manifesta), non i </a:t>
            </a:r>
            <a:r>
              <a:rPr lang="it-IT" b="1" i="1" dirty="0" err="1" smtClean="0"/>
              <a:t>noùmeni</a:t>
            </a:r>
            <a:r>
              <a:rPr lang="it-IT" dirty="0" smtClean="0"/>
              <a:t> (le cose in sé).</a:t>
            </a:r>
          </a:p>
          <a:p>
            <a:r>
              <a:rPr lang="it-IT" b="1" dirty="0" smtClean="0"/>
              <a:t>Tutti i fenomeni, però, si danno all’interno dello </a:t>
            </a:r>
            <a:r>
              <a:rPr lang="it-IT" b="1" i="1" dirty="0" smtClean="0"/>
              <a:t>spazio</a:t>
            </a:r>
            <a:r>
              <a:rPr lang="it-IT" b="1" dirty="0" smtClean="0"/>
              <a:t> e del </a:t>
            </a:r>
            <a:r>
              <a:rPr lang="it-IT" b="1" i="1" dirty="0" smtClean="0"/>
              <a:t>tempo</a:t>
            </a:r>
            <a:r>
              <a:rPr lang="it-IT" b="1" dirty="0" smtClean="0"/>
              <a:t> come intuizioni a-priori, e si manifestano secondo i criteri del pensiero umano.</a:t>
            </a:r>
            <a:endParaRPr lang="it-IT"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ragione e le idee</a:t>
            </a:r>
            <a:endParaRPr lang="it-IT" b="1" dirty="0"/>
          </a:p>
        </p:txBody>
      </p:sp>
      <p:sp>
        <p:nvSpPr>
          <p:cNvPr id="3" name="Segnaposto contenuto 2"/>
          <p:cNvSpPr>
            <a:spLocks noGrp="1"/>
          </p:cNvSpPr>
          <p:nvPr>
            <p:ph idx="1"/>
          </p:nvPr>
        </p:nvSpPr>
        <p:spPr/>
        <p:txBody>
          <a:bodyPr>
            <a:normAutofit fontScale="92500" lnSpcReduction="20000"/>
          </a:bodyPr>
          <a:lstStyle/>
          <a:p>
            <a:r>
              <a:rPr lang="it-IT" b="1" dirty="0" smtClean="0"/>
              <a:t>La ragione</a:t>
            </a:r>
            <a:r>
              <a:rPr lang="it-IT" dirty="0" smtClean="0"/>
              <a:t>, dunque, per </a:t>
            </a:r>
            <a:r>
              <a:rPr lang="it-IT" dirty="0" err="1" smtClean="0"/>
              <a:t>Kant</a:t>
            </a:r>
            <a:r>
              <a:rPr lang="it-IT" dirty="0" smtClean="0"/>
              <a:t>, </a:t>
            </a:r>
            <a:r>
              <a:rPr lang="it-IT" b="1" dirty="0" smtClean="0"/>
              <a:t>è in grado di formulare concetti e dedurre ipotesi di conoscenza veridica sulla realtà</a:t>
            </a:r>
            <a:r>
              <a:rPr lang="it-IT" dirty="0" smtClean="0"/>
              <a:t>, mediante l’uso della tavola dei </a:t>
            </a:r>
            <a:r>
              <a:rPr lang="it-IT" b="1" i="1" dirty="0" smtClean="0"/>
              <a:t>Giudizi</a:t>
            </a:r>
            <a:r>
              <a:rPr lang="it-IT" dirty="0" smtClean="0"/>
              <a:t> e della tavola delle </a:t>
            </a:r>
            <a:r>
              <a:rPr lang="it-IT" b="1" i="1" dirty="0" smtClean="0"/>
              <a:t>Categorie</a:t>
            </a:r>
            <a:r>
              <a:rPr lang="it-IT" dirty="0" smtClean="0"/>
              <a:t>, che corrispondono nel numero di 12. è chiaro che le Categorie operano nei Giudizi e in questi sono applicabili alla realtà delle cose. Es. la proposizione “</a:t>
            </a:r>
            <a:r>
              <a:rPr lang="it-IT" i="1" dirty="0" smtClean="0"/>
              <a:t>L’uomo è un animale</a:t>
            </a:r>
            <a:r>
              <a:rPr lang="it-IT" dirty="0" smtClean="0"/>
              <a:t>” è plausibile sotto tutti e 4 i punti di vista del Giudizio, se vogliamo.</a:t>
            </a:r>
          </a:p>
          <a:p>
            <a:pPr>
              <a:buNone/>
            </a:pPr>
            <a:endParaRPr lang="it-IT" dirty="0" smtClean="0"/>
          </a:p>
          <a:p>
            <a:r>
              <a:rPr lang="it-IT" dirty="0" smtClean="0"/>
              <a:t>Le </a:t>
            </a:r>
            <a:r>
              <a:rPr lang="it-IT" b="1" i="1" dirty="0" smtClean="0"/>
              <a:t>idee</a:t>
            </a:r>
            <a:r>
              <a:rPr lang="it-IT" dirty="0" smtClean="0"/>
              <a:t>, invece, sono </a:t>
            </a:r>
            <a:r>
              <a:rPr lang="it-IT" b="1" i="1" dirty="0" smtClean="0"/>
              <a:t>giudizi sintetici a-priori</a:t>
            </a:r>
            <a:r>
              <a:rPr lang="it-IT" dirty="0" smtClean="0"/>
              <a:t>, vale a dire che le possiedo già nel mio intelletto, permettendomi così esse di dare forma alla conoscenza categoriale nel giudizio. Ad es. </a:t>
            </a:r>
            <a:r>
              <a:rPr lang="it-IT" i="1" dirty="0" smtClean="0"/>
              <a:t>io </a:t>
            </a:r>
            <a:r>
              <a:rPr lang="it-IT" b="1" i="1" dirty="0" smtClean="0"/>
              <a:t>so prima </a:t>
            </a:r>
            <a:r>
              <a:rPr lang="it-IT" i="1" dirty="0" smtClean="0"/>
              <a:t>di provare a mettere la mano sul fuoco, </a:t>
            </a:r>
            <a:r>
              <a:rPr lang="it-IT" b="1" i="1" dirty="0" smtClean="0"/>
              <a:t>che il fuoco </a:t>
            </a:r>
            <a:r>
              <a:rPr lang="it-IT" b="1" i="1" dirty="0" err="1" smtClean="0"/>
              <a:t>brucia</a:t>
            </a:r>
            <a:r>
              <a:rPr lang="it-IT" dirty="0" err="1" smtClean="0"/>
              <a:t>…</a:t>
            </a:r>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storia naturale e sperimentale</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Per il </a:t>
            </a:r>
            <a:r>
              <a:rPr lang="it-IT" i="1" dirty="0" smtClean="0"/>
              <a:t>conte di </a:t>
            </a:r>
            <a:r>
              <a:rPr lang="it-IT" i="1" dirty="0" err="1" smtClean="0"/>
              <a:t>Verulamio</a:t>
            </a:r>
            <a:r>
              <a:rPr lang="it-IT" i="1" dirty="0" smtClean="0"/>
              <a:t> </a:t>
            </a:r>
            <a:r>
              <a:rPr lang="it-IT" dirty="0" smtClean="0"/>
              <a:t>occorre costruire una storia naturale e sperimentale. Essa deve essere strutturata secondo le tre facoltà dell’uomo:</a:t>
            </a:r>
          </a:p>
          <a:p>
            <a:pPr>
              <a:buNone/>
            </a:pPr>
            <a:r>
              <a:rPr lang="it-IT" dirty="0" smtClean="0"/>
              <a:t>- la </a:t>
            </a:r>
            <a:r>
              <a:rPr lang="it-IT" b="1" i="1" dirty="0" smtClean="0"/>
              <a:t>memoria</a:t>
            </a:r>
            <a:r>
              <a:rPr lang="it-IT" dirty="0" smtClean="0"/>
              <a:t>, cui corrisponde la </a:t>
            </a:r>
            <a:r>
              <a:rPr lang="it-IT" b="1" dirty="0" smtClean="0"/>
              <a:t>storia</a:t>
            </a:r>
            <a:r>
              <a:rPr lang="it-IT" dirty="0" smtClean="0"/>
              <a:t>,</a:t>
            </a:r>
          </a:p>
          <a:p>
            <a:pPr>
              <a:buNone/>
            </a:pPr>
            <a:r>
              <a:rPr lang="it-IT" dirty="0" smtClean="0"/>
              <a:t>- l’</a:t>
            </a:r>
            <a:r>
              <a:rPr lang="it-IT" b="1" i="1" dirty="0" smtClean="0"/>
              <a:t>immaginazione</a:t>
            </a:r>
            <a:r>
              <a:rPr lang="it-IT" dirty="0" smtClean="0"/>
              <a:t>, cui corrisponde la </a:t>
            </a:r>
            <a:r>
              <a:rPr lang="it-IT" b="1" dirty="0" smtClean="0"/>
              <a:t>poesia</a:t>
            </a:r>
            <a:r>
              <a:rPr lang="it-IT" dirty="0" smtClean="0"/>
              <a:t>,</a:t>
            </a:r>
          </a:p>
          <a:p>
            <a:pPr>
              <a:buNone/>
            </a:pPr>
            <a:r>
              <a:rPr lang="it-IT" dirty="0" smtClean="0"/>
              <a:t>- la </a:t>
            </a:r>
            <a:r>
              <a:rPr lang="it-IT" b="1" i="1" dirty="0" smtClean="0"/>
              <a:t>ragione</a:t>
            </a:r>
            <a:r>
              <a:rPr lang="it-IT" dirty="0" smtClean="0"/>
              <a:t>, cui corrisponde la </a:t>
            </a:r>
            <a:r>
              <a:rPr lang="it-IT" b="1" dirty="0" smtClean="0"/>
              <a:t>filosofia</a:t>
            </a:r>
            <a:r>
              <a:rPr lang="it-IT" dirty="0" smtClean="0"/>
              <a:t> (a sua volta suddivisa in </a:t>
            </a:r>
            <a:r>
              <a:rPr lang="it-IT" i="1" dirty="0" smtClean="0"/>
              <a:t>teologia</a:t>
            </a:r>
            <a:r>
              <a:rPr lang="it-IT" dirty="0" smtClean="0"/>
              <a:t>, </a:t>
            </a:r>
            <a:r>
              <a:rPr lang="it-IT" i="1" dirty="0" smtClean="0"/>
              <a:t>scienze della natura e scienze dell’uomo</a:t>
            </a:r>
            <a:r>
              <a:rPr lang="it-IT" dirty="0" smtClean="0"/>
              <a:t>: </a:t>
            </a:r>
            <a:r>
              <a:rPr lang="it-IT" i="1" dirty="0" smtClean="0"/>
              <a:t>fisica</a:t>
            </a:r>
            <a:r>
              <a:rPr lang="it-IT" dirty="0" smtClean="0"/>
              <a:t>, </a:t>
            </a:r>
            <a:r>
              <a:rPr lang="it-IT" i="1" dirty="0" smtClean="0"/>
              <a:t>metafisica</a:t>
            </a:r>
            <a:r>
              <a:rPr lang="it-IT" dirty="0" smtClean="0"/>
              <a:t>, </a:t>
            </a:r>
            <a:r>
              <a:rPr lang="it-IT" i="1" dirty="0" smtClean="0"/>
              <a:t>meccanica</a:t>
            </a:r>
            <a:r>
              <a:rPr lang="it-IT" dirty="0" smtClean="0"/>
              <a:t>, </a:t>
            </a:r>
            <a:r>
              <a:rPr lang="it-IT" i="1" dirty="0" smtClean="0"/>
              <a:t>magia</a:t>
            </a:r>
            <a:r>
              <a:rPr lang="it-IT" dirty="0" smtClean="0"/>
              <a:t> (sic!), </a:t>
            </a:r>
            <a:r>
              <a:rPr lang="it-IT" dirty="0" err="1" smtClean="0"/>
              <a:t>etc</a:t>
            </a:r>
            <a:r>
              <a:rPr lang="it-IT" dirty="0" smtClean="0"/>
              <a:t>.. </a:t>
            </a:r>
          </a:p>
          <a:p>
            <a:r>
              <a:rPr lang="it-IT" dirty="0" smtClean="0"/>
              <a:t>Bacon, noto per essere considerato l‘iniziatore del metodo scientifico, in realtà lo è certamente, ma di più nello spirito con cui operò, poiché altri lo furono molto più di lui, come il nostro </a:t>
            </a:r>
            <a:r>
              <a:rPr lang="it-IT" i="1" dirty="0" smtClean="0"/>
              <a:t>Galileo</a:t>
            </a:r>
            <a:r>
              <a:rPr lang="it-IT" dirty="0" smtClean="0"/>
              <a:t>, che stiamo per incontrare.</a:t>
            </a:r>
            <a:endParaRPr lang="it-IT"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morale: l’imperativo categorico</a:t>
            </a:r>
            <a:endParaRPr lang="it-IT" b="1" dirty="0"/>
          </a:p>
        </p:txBody>
      </p:sp>
      <p:sp>
        <p:nvSpPr>
          <p:cNvPr id="3" name="Segnaposto contenuto 2"/>
          <p:cNvSpPr>
            <a:spLocks noGrp="1"/>
          </p:cNvSpPr>
          <p:nvPr>
            <p:ph idx="1"/>
          </p:nvPr>
        </p:nvSpPr>
        <p:spPr/>
        <p:txBody>
          <a:bodyPr>
            <a:normAutofit fontScale="70000" lnSpcReduction="20000"/>
          </a:bodyPr>
          <a:lstStyle/>
          <a:p>
            <a:r>
              <a:rPr lang="it-IT" dirty="0" smtClean="0"/>
              <a:t>Per </a:t>
            </a:r>
            <a:r>
              <a:rPr lang="it-IT" dirty="0" err="1" smtClean="0"/>
              <a:t>Kant</a:t>
            </a:r>
            <a:r>
              <a:rPr lang="it-IT" dirty="0" smtClean="0"/>
              <a:t> </a:t>
            </a:r>
            <a:r>
              <a:rPr lang="it-IT" b="1" dirty="0" smtClean="0"/>
              <a:t>la ragione pratica si occupa della vita spirituale, dei fini e dei giudizi morali</a:t>
            </a:r>
            <a:r>
              <a:rPr lang="it-IT" dirty="0" smtClean="0"/>
              <a:t>.</a:t>
            </a:r>
          </a:p>
          <a:p>
            <a:endParaRPr lang="it-IT" dirty="0" smtClean="0"/>
          </a:p>
          <a:p>
            <a:r>
              <a:rPr lang="it-IT" dirty="0" smtClean="0"/>
              <a:t>Si occupa dunque di fatti e scelte dell’uomo che non sono conoscibili con gli strumenti dell’intuizione e dell’intelletto meramente razionale.</a:t>
            </a:r>
          </a:p>
          <a:p>
            <a:r>
              <a:rPr lang="it-IT" dirty="0" smtClean="0"/>
              <a:t>Il mondo dell’etica o morale è il mondo nel quale l’agire umano deve obbedire a degli </a:t>
            </a:r>
            <a:r>
              <a:rPr lang="it-IT" b="1" i="1" dirty="0" smtClean="0"/>
              <a:t>imperativi</a:t>
            </a:r>
            <a:r>
              <a:rPr lang="it-IT" dirty="0" smtClean="0"/>
              <a:t>, quello </a:t>
            </a:r>
            <a:r>
              <a:rPr lang="it-IT" b="1" i="1" dirty="0" smtClean="0"/>
              <a:t>ipotetico</a:t>
            </a:r>
            <a:r>
              <a:rPr lang="it-IT" dirty="0" smtClean="0"/>
              <a:t>, che regola la convenienza razionale, ma soprattutto a quello </a:t>
            </a:r>
            <a:r>
              <a:rPr lang="it-IT" b="1" i="1" dirty="0" smtClean="0"/>
              <a:t>categorico</a:t>
            </a:r>
            <a:r>
              <a:rPr lang="it-IT" dirty="0" smtClean="0"/>
              <a:t>, che individua il bene in sé di una scelta moralmente corretta e giusta.</a:t>
            </a:r>
          </a:p>
          <a:p>
            <a:r>
              <a:rPr lang="it-IT" dirty="0" smtClean="0"/>
              <a:t>“</a:t>
            </a:r>
            <a:r>
              <a:rPr lang="it-IT" b="1" i="1" dirty="0" smtClean="0"/>
              <a:t>Fai in modo che la massima del tuo agire possa costituire legislazione universale</a:t>
            </a:r>
            <a:r>
              <a:rPr lang="it-IT" dirty="0" smtClean="0"/>
              <a:t>”, e “</a:t>
            </a:r>
            <a:r>
              <a:rPr lang="it-IT" b="1" i="1" dirty="0" smtClean="0"/>
              <a:t>Non trattare l’uomo mai come un mezzo ma sempre come un fine</a:t>
            </a:r>
            <a:r>
              <a:rPr lang="it-IT" dirty="0" smtClean="0"/>
              <a:t>”, sono i due precetti kantiani che meglio riassumono l’imperativo morale dettato dalla ragion pratica, che governa  la dimensione etica della vita umana.</a:t>
            </a:r>
          </a:p>
          <a:p>
            <a:r>
              <a:rPr lang="it-IT" b="1" dirty="0" smtClean="0"/>
              <a:t>Con </a:t>
            </a:r>
            <a:r>
              <a:rPr lang="it-IT" b="1" dirty="0" err="1" smtClean="0"/>
              <a:t>Kant</a:t>
            </a:r>
            <a:r>
              <a:rPr lang="it-IT" b="1" dirty="0" smtClean="0"/>
              <a:t> è dunque finita la morale delle prescrizioni e legalistica, per assurgere a una morale dove la ragione determina il “</a:t>
            </a:r>
            <a:r>
              <a:rPr lang="it-IT" b="1" i="1" dirty="0" smtClean="0"/>
              <a:t>devo</a:t>
            </a:r>
            <a:r>
              <a:rPr lang="it-IT" b="1" dirty="0" smtClean="0"/>
              <a:t>” disinteressato a premi o punizioni, attento solo alla moralità dell’agire</a:t>
            </a:r>
            <a:r>
              <a:rPr lang="it-IT" dirty="0" smtClean="0"/>
              <a:t>.</a:t>
            </a:r>
            <a:endParaRPr lang="it-IT"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 postulati della ragione pratica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Se si può dare una </a:t>
            </a:r>
            <a:r>
              <a:rPr lang="it-IT" b="1" dirty="0" smtClean="0"/>
              <a:t>ragione pratica che governa l’agire libero, e dunque moralmente rilevante, dell’uomo</a:t>
            </a:r>
            <a:r>
              <a:rPr lang="it-IT" dirty="0" smtClean="0"/>
              <a:t>, e siccome l’agire umano è sempre imperfetto e perfettibile, si deve necessariamente dare la possibilità che questo perfezionamento prosegua, non solo durante la vita umana, ma oltre: </a:t>
            </a:r>
            <a:r>
              <a:rPr lang="it-IT" b="1" dirty="0" smtClean="0"/>
              <a:t>ciò presuppone l’esistenza dell’anima immortale e, di conseguenza, anche di Dio</a:t>
            </a:r>
            <a:r>
              <a:rPr lang="it-IT" dirty="0" smtClean="0"/>
              <a:t>, che rappresenta la Volontà santa e perfetta cui ogni essere umano deve riferirsi.</a:t>
            </a:r>
          </a:p>
          <a:p>
            <a:pPr>
              <a:buNone/>
            </a:pPr>
            <a:endParaRPr lang="it-IT" dirty="0" smtClean="0"/>
          </a:p>
          <a:p>
            <a:r>
              <a:rPr lang="it-IT" dirty="0" smtClean="0"/>
              <a:t>In </a:t>
            </a:r>
            <a:r>
              <a:rPr lang="it-IT" dirty="0" err="1" smtClean="0"/>
              <a:t>Kant</a:t>
            </a:r>
            <a:r>
              <a:rPr lang="it-IT" dirty="0" smtClean="0"/>
              <a:t>, dunque, </a:t>
            </a:r>
            <a:r>
              <a:rPr lang="it-IT" b="1" i="1" dirty="0" smtClean="0"/>
              <a:t>l’esistenza di Dio si evince non dalla teoresi sistematica, bensì dal sapere etico, che rende necessaria la presenza di un Essere sommamente giusto</a:t>
            </a:r>
            <a:r>
              <a:rPr lang="it-IT" dirty="0" smtClean="0"/>
              <a:t>.</a:t>
            </a:r>
            <a:endParaRPr lang="it-IT"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Religione e storia</a:t>
            </a:r>
            <a:endParaRPr lang="it-IT" b="1" dirty="0"/>
          </a:p>
        </p:txBody>
      </p:sp>
      <p:sp>
        <p:nvSpPr>
          <p:cNvPr id="3" name="Segnaposto contenuto 2"/>
          <p:cNvSpPr>
            <a:spLocks noGrp="1"/>
          </p:cNvSpPr>
          <p:nvPr>
            <p:ph idx="1"/>
          </p:nvPr>
        </p:nvSpPr>
        <p:spPr/>
        <p:txBody>
          <a:bodyPr>
            <a:normAutofit lnSpcReduction="10000"/>
          </a:bodyPr>
          <a:lstStyle/>
          <a:p>
            <a:r>
              <a:rPr lang="it-IT" b="1" dirty="0" err="1" smtClean="0"/>
              <a:t>Kant</a:t>
            </a:r>
            <a:r>
              <a:rPr lang="it-IT" b="1" dirty="0" smtClean="0"/>
              <a:t> attribuisce alla </a:t>
            </a:r>
            <a:r>
              <a:rPr lang="it-IT" b="1" i="1" dirty="0" smtClean="0"/>
              <a:t>religione</a:t>
            </a:r>
            <a:r>
              <a:rPr lang="it-IT" b="1" dirty="0" smtClean="0"/>
              <a:t> un grande compito: quello di indicare i </a:t>
            </a:r>
            <a:r>
              <a:rPr lang="it-IT" b="1" i="1" dirty="0" smtClean="0"/>
              <a:t>principi morali </a:t>
            </a:r>
            <a:r>
              <a:rPr lang="it-IT" b="1" dirty="0" smtClean="0"/>
              <a:t>degni di una vita eticamente fondata</a:t>
            </a:r>
            <a:r>
              <a:rPr lang="it-IT" dirty="0" smtClean="0"/>
              <a:t>.</a:t>
            </a:r>
          </a:p>
          <a:p>
            <a:r>
              <a:rPr lang="it-IT" b="1" i="1" dirty="0" smtClean="0"/>
              <a:t>Religione</a:t>
            </a:r>
            <a:r>
              <a:rPr lang="it-IT" dirty="0" smtClean="0"/>
              <a:t> e </a:t>
            </a:r>
            <a:r>
              <a:rPr lang="it-IT" b="1" i="1" dirty="0" smtClean="0"/>
              <a:t>storia umana </a:t>
            </a:r>
            <a:r>
              <a:rPr lang="it-IT" dirty="0" smtClean="0"/>
              <a:t>sono collegate, perché, come nell’evoluzione storica l’uomo ha portato al progresso dei tempi attuali (di </a:t>
            </a:r>
            <a:r>
              <a:rPr lang="it-IT" dirty="0" err="1" smtClean="0"/>
              <a:t>Kant</a:t>
            </a:r>
            <a:r>
              <a:rPr lang="it-IT" dirty="0" smtClean="0"/>
              <a:t>, beninteso), così la storia delle religioni spiega come si sia arrivati dai politeismi arcaici, al monoteismo, e, in particolare al </a:t>
            </a:r>
            <a:r>
              <a:rPr lang="it-IT" b="1" i="1" dirty="0" smtClean="0"/>
              <a:t>Cristianesimo</a:t>
            </a:r>
            <a:r>
              <a:rPr lang="it-IT" dirty="0" smtClean="0"/>
              <a:t>, che per il filosofo di </a:t>
            </a:r>
            <a:r>
              <a:rPr lang="it-IT" dirty="0" err="1" smtClean="0"/>
              <a:t>Königsberg</a:t>
            </a:r>
            <a:r>
              <a:rPr lang="it-IT" dirty="0" smtClean="0"/>
              <a:t>, rappresenta la massima evoluzione del sentimento religioso.</a:t>
            </a:r>
            <a:endParaRPr lang="it-IT"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sentimento estetico e la natura</a:t>
            </a:r>
            <a:endParaRPr lang="it-IT" b="1" dirty="0"/>
          </a:p>
        </p:txBody>
      </p:sp>
      <p:sp>
        <p:nvSpPr>
          <p:cNvPr id="3" name="Segnaposto contenuto 2"/>
          <p:cNvSpPr>
            <a:spLocks noGrp="1"/>
          </p:cNvSpPr>
          <p:nvPr>
            <p:ph idx="1"/>
          </p:nvPr>
        </p:nvSpPr>
        <p:spPr/>
        <p:txBody>
          <a:bodyPr>
            <a:normAutofit lnSpcReduction="10000"/>
          </a:bodyPr>
          <a:lstStyle/>
          <a:p>
            <a:r>
              <a:rPr lang="it-IT" dirty="0" smtClean="0"/>
              <a:t>Se il </a:t>
            </a:r>
            <a:r>
              <a:rPr lang="it-IT" dirty="0" err="1" smtClean="0"/>
              <a:t>Kant</a:t>
            </a:r>
            <a:r>
              <a:rPr lang="it-IT" dirty="0" smtClean="0"/>
              <a:t> teoretico e il </a:t>
            </a:r>
            <a:r>
              <a:rPr lang="it-IT" dirty="0" err="1" smtClean="0"/>
              <a:t>Kant</a:t>
            </a:r>
            <a:r>
              <a:rPr lang="it-IT" dirty="0" smtClean="0"/>
              <a:t> moralista sono essenzialmente “</a:t>
            </a:r>
            <a:r>
              <a:rPr lang="it-IT" b="1" i="1" dirty="0" smtClean="0"/>
              <a:t>illuministi</a:t>
            </a:r>
            <a:r>
              <a:rPr lang="it-IT" dirty="0" smtClean="0"/>
              <a:t>”, il </a:t>
            </a:r>
            <a:r>
              <a:rPr lang="it-IT" dirty="0" err="1" smtClean="0"/>
              <a:t>Kant</a:t>
            </a:r>
            <a:r>
              <a:rPr lang="it-IT" dirty="0" smtClean="0"/>
              <a:t> che si occupa di </a:t>
            </a:r>
            <a:r>
              <a:rPr lang="it-IT" b="1" i="1" dirty="0" smtClean="0"/>
              <a:t>arte</a:t>
            </a:r>
            <a:r>
              <a:rPr lang="it-IT" dirty="0" smtClean="0"/>
              <a:t> e di </a:t>
            </a:r>
            <a:r>
              <a:rPr lang="it-IT" b="1" i="1" dirty="0" smtClean="0"/>
              <a:t>giudizio estetico</a:t>
            </a:r>
            <a:r>
              <a:rPr lang="it-IT" dirty="0" smtClean="0"/>
              <a:t>, è mosso da ragionamenti che appartengono già, in qualche modo, allo </a:t>
            </a:r>
            <a:r>
              <a:rPr lang="it-IT" b="1" dirty="0" smtClean="0"/>
              <a:t>spirito romantico</a:t>
            </a:r>
            <a:r>
              <a:rPr lang="it-IT" dirty="0" smtClean="0"/>
              <a:t> che si stava diffondendo in tutta Europa.</a:t>
            </a:r>
          </a:p>
          <a:p>
            <a:r>
              <a:rPr lang="it-IT" dirty="0" smtClean="0"/>
              <a:t>Si muove dunque un nuovo percorso che avrebbe avuto straordinari sviluppi nei decenni successivi con l’idealismo, e poi con </a:t>
            </a:r>
            <a:r>
              <a:rPr lang="it-IT" i="1" dirty="0" smtClean="0"/>
              <a:t>Schopenhauer</a:t>
            </a:r>
            <a:r>
              <a:rPr lang="it-IT" dirty="0" smtClean="0"/>
              <a:t> e </a:t>
            </a:r>
            <a:r>
              <a:rPr lang="it-IT" i="1" dirty="0" smtClean="0"/>
              <a:t>Nietzsche</a:t>
            </a:r>
            <a:r>
              <a:rPr lang="it-IT" dirty="0" smtClean="0"/>
              <a:t>: </a:t>
            </a:r>
            <a:r>
              <a:rPr lang="it-IT" b="1" dirty="0" err="1" smtClean="0"/>
              <a:t>Kant</a:t>
            </a:r>
            <a:r>
              <a:rPr lang="it-IT" b="1" dirty="0" smtClean="0"/>
              <a:t> ritiene che il giudizio estetico e quello teleologico hanno a che vedere con la Natura e la sua ragion d’essere, </a:t>
            </a:r>
            <a:r>
              <a:rPr lang="it-IT" b="1" i="1" dirty="0" smtClean="0"/>
              <a:t>armoniosa</a:t>
            </a:r>
            <a:r>
              <a:rPr lang="it-IT" b="1" dirty="0" smtClean="0"/>
              <a:t> e </a:t>
            </a:r>
            <a:r>
              <a:rPr lang="it-IT" b="1" i="1" dirty="0" smtClean="0"/>
              <a:t>necessaria</a:t>
            </a:r>
            <a:r>
              <a:rPr lang="it-IT" b="1" dirty="0" smtClean="0"/>
              <a:t>.</a:t>
            </a:r>
          </a:p>
          <a:p>
            <a:endParaRPr lang="it-IT"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giudizio estetico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Per </a:t>
            </a:r>
            <a:r>
              <a:rPr lang="it-IT" dirty="0" err="1" smtClean="0"/>
              <a:t>Kant</a:t>
            </a:r>
            <a:r>
              <a:rPr lang="it-IT" dirty="0" smtClean="0"/>
              <a:t> </a:t>
            </a:r>
            <a:r>
              <a:rPr lang="it-IT" b="1" dirty="0" smtClean="0"/>
              <a:t>il </a:t>
            </a:r>
            <a:r>
              <a:rPr lang="it-IT" b="1" i="1" dirty="0" smtClean="0"/>
              <a:t>senso del bello </a:t>
            </a:r>
            <a:r>
              <a:rPr lang="it-IT" b="1" dirty="0" smtClean="0"/>
              <a:t>risiede nel </a:t>
            </a:r>
            <a:r>
              <a:rPr lang="it-IT" b="1" i="1" dirty="0" smtClean="0"/>
              <a:t>gusto</a:t>
            </a:r>
            <a:r>
              <a:rPr lang="it-IT" dirty="0" smtClean="0"/>
              <a:t>, che deve essere </a:t>
            </a:r>
            <a:r>
              <a:rPr lang="it-IT" b="1" i="1" dirty="0" smtClean="0"/>
              <a:t>buono</a:t>
            </a:r>
            <a:r>
              <a:rPr lang="it-IT" dirty="0" smtClean="0"/>
              <a:t> ed </a:t>
            </a:r>
            <a:r>
              <a:rPr lang="it-IT" b="1" i="1" dirty="0" smtClean="0"/>
              <a:t>esercitato</a:t>
            </a:r>
            <a:r>
              <a:rPr lang="it-IT" dirty="0" smtClean="0"/>
              <a:t>: contrariamente a pensatori precedenti, come </a:t>
            </a:r>
            <a:r>
              <a:rPr lang="it-IT" i="1" dirty="0" err="1" smtClean="0"/>
              <a:t>Leibniz</a:t>
            </a:r>
            <a:r>
              <a:rPr lang="it-IT" dirty="0" smtClean="0"/>
              <a:t>, il </a:t>
            </a:r>
            <a:r>
              <a:rPr lang="it-IT" b="1" i="1" dirty="0" smtClean="0"/>
              <a:t>bello</a:t>
            </a:r>
            <a:r>
              <a:rPr lang="it-IT" dirty="0" smtClean="0"/>
              <a:t> non è necessariamente correlato al </a:t>
            </a:r>
            <a:r>
              <a:rPr lang="it-IT" b="1" i="1" dirty="0" smtClean="0"/>
              <a:t>bene</a:t>
            </a:r>
            <a:r>
              <a:rPr lang="it-IT" dirty="0" smtClean="0"/>
              <a:t>, al </a:t>
            </a:r>
            <a:r>
              <a:rPr lang="it-IT" b="1" i="1" dirty="0" smtClean="0"/>
              <a:t>buono</a:t>
            </a:r>
            <a:r>
              <a:rPr lang="it-IT" dirty="0" smtClean="0"/>
              <a:t> e al </a:t>
            </a:r>
            <a:r>
              <a:rPr lang="it-IT" b="1" i="1" dirty="0" smtClean="0"/>
              <a:t>vero</a:t>
            </a:r>
            <a:r>
              <a:rPr lang="it-IT" dirty="0" smtClean="0"/>
              <a:t>, cioè ai </a:t>
            </a:r>
            <a:r>
              <a:rPr lang="it-IT" i="1" dirty="0" smtClean="0"/>
              <a:t>trascendentali</a:t>
            </a:r>
            <a:r>
              <a:rPr lang="it-IT" dirty="0" smtClean="0"/>
              <a:t> della scolastica, ma vive di vita autonoma.</a:t>
            </a:r>
          </a:p>
          <a:p>
            <a:r>
              <a:rPr lang="it-IT" dirty="0" smtClean="0"/>
              <a:t>Più potente del bello è il </a:t>
            </a:r>
            <a:r>
              <a:rPr lang="it-IT" b="1" i="1" dirty="0" smtClean="0"/>
              <a:t>sublime</a:t>
            </a:r>
            <a:r>
              <a:rPr lang="it-IT" dirty="0" smtClean="0"/>
              <a:t>, che insiste all’interno dell’anima umana, ed è </a:t>
            </a:r>
            <a:r>
              <a:rPr lang="it-IT" b="1" dirty="0" smtClean="0"/>
              <a:t>la capacità di godere intensamente e in modo personale e originale delle opere d’arte, facendo percepire all’uomo il proprio limite e finitezza, con sentimenti di meraviglia e perfino di sgomento </a:t>
            </a:r>
            <a:r>
              <a:rPr lang="it-IT" dirty="0" smtClean="0"/>
              <a:t>(qui echeggia forse un poco il futuro pensiero di </a:t>
            </a:r>
            <a:r>
              <a:rPr lang="it-IT" i="1" dirty="0" smtClean="0"/>
              <a:t>Rudolf Otto</a:t>
            </a:r>
            <a:r>
              <a:rPr lang="it-IT" dirty="0" smtClean="0"/>
              <a:t>!)</a:t>
            </a:r>
            <a:endParaRPr lang="it-IT"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giudizio teleologico</a:t>
            </a:r>
            <a:endParaRPr lang="it-IT" b="1" dirty="0"/>
          </a:p>
        </p:txBody>
      </p:sp>
      <p:sp>
        <p:nvSpPr>
          <p:cNvPr id="3" name="Segnaposto contenuto 2"/>
          <p:cNvSpPr>
            <a:spLocks noGrp="1"/>
          </p:cNvSpPr>
          <p:nvPr>
            <p:ph idx="1"/>
          </p:nvPr>
        </p:nvSpPr>
        <p:spPr/>
        <p:txBody>
          <a:bodyPr>
            <a:normAutofit lnSpcReduction="10000"/>
          </a:bodyPr>
          <a:lstStyle/>
          <a:p>
            <a:r>
              <a:rPr lang="it-IT" dirty="0" smtClean="0"/>
              <a:t>Infine, in </a:t>
            </a:r>
            <a:r>
              <a:rPr lang="it-IT" dirty="0" err="1" smtClean="0"/>
              <a:t>Kant</a:t>
            </a:r>
            <a:r>
              <a:rPr lang="it-IT" dirty="0" smtClean="0"/>
              <a:t> troviamo una sensibilità nuova per una ipotesi di </a:t>
            </a:r>
            <a:r>
              <a:rPr lang="it-IT" b="1" i="1" dirty="0" smtClean="0"/>
              <a:t>finalismo</a:t>
            </a:r>
            <a:r>
              <a:rPr lang="it-IT" dirty="0" smtClean="0"/>
              <a:t> insito nel giudizio teleologico.</a:t>
            </a:r>
          </a:p>
          <a:p>
            <a:r>
              <a:rPr lang="it-IT" b="1" dirty="0" smtClean="0"/>
              <a:t>Vi sarebbe, infatti, una istanza di razionalità oggettiva in tutto ciò che esiste, nell’uomo e nella natura</a:t>
            </a:r>
            <a:r>
              <a:rPr lang="it-IT" dirty="0" smtClean="0"/>
              <a:t>.</a:t>
            </a:r>
          </a:p>
          <a:p>
            <a:r>
              <a:rPr lang="it-IT" b="1" dirty="0" smtClean="0"/>
              <a:t>Non vi può essere -infatti- un dominio del caso in tutta l’armonia percepibile nel movimento cosmico</a:t>
            </a:r>
            <a:r>
              <a:rPr lang="it-IT" dirty="0" smtClean="0"/>
              <a:t>, nella natura terrestre, e nell’uomo stesso, che evolve verso un fine, specie se ascolta e osserva la ragione naturale, e tutto ciò che spiritualmente rende sempre più “</a:t>
            </a:r>
            <a:r>
              <a:rPr lang="it-IT" i="1" dirty="0" smtClean="0"/>
              <a:t>umano</a:t>
            </a:r>
            <a:r>
              <a:rPr lang="it-IT" dirty="0" smtClean="0"/>
              <a:t>” l’agire libero.   </a:t>
            </a:r>
            <a:endParaRPr lang="it-IT"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Introduzione all’idealismo tedesco</a:t>
            </a:r>
            <a:endParaRPr lang="it-IT" b="1" dirty="0"/>
          </a:p>
        </p:txBody>
      </p:sp>
      <p:sp>
        <p:nvSpPr>
          <p:cNvPr id="3" name="Segnaposto contenuto 2"/>
          <p:cNvSpPr>
            <a:spLocks noGrp="1"/>
          </p:cNvSpPr>
          <p:nvPr>
            <p:ph idx="1"/>
          </p:nvPr>
        </p:nvSpPr>
        <p:spPr/>
        <p:txBody>
          <a:bodyPr>
            <a:normAutofit fontScale="85000" lnSpcReduction="20000"/>
          </a:bodyPr>
          <a:lstStyle/>
          <a:p>
            <a:r>
              <a:rPr lang="it-IT" b="1" dirty="0" smtClean="0"/>
              <a:t>Vi è una grande varietà di motivi nella stagione culturale che introduce la fase detta dell’idealismo tedesco</a:t>
            </a:r>
            <a:r>
              <a:rPr lang="it-IT" dirty="0" smtClean="0"/>
              <a:t>: </a:t>
            </a:r>
            <a:r>
              <a:rPr lang="it-IT" b="1" i="1" dirty="0" smtClean="0"/>
              <a:t>elementi illuministi, pre-romantici o romantici</a:t>
            </a:r>
            <a:r>
              <a:rPr lang="it-IT" dirty="0" smtClean="0"/>
              <a:t> tout court si intrecciano e vivono in una temperie straordinaria di scambi, polemiche e nuove sistemazioni gnoseologiche, etiche e politiche.</a:t>
            </a:r>
          </a:p>
          <a:p>
            <a:r>
              <a:rPr lang="it-IT" dirty="0" smtClean="0"/>
              <a:t>I tre grandi pensatori dell’idealismo </a:t>
            </a:r>
            <a:r>
              <a:rPr lang="it-IT" i="1" dirty="0" err="1" smtClean="0"/>
              <a:t>Fichte</a:t>
            </a:r>
            <a:r>
              <a:rPr lang="it-IT" dirty="0" smtClean="0"/>
              <a:t>, </a:t>
            </a:r>
            <a:r>
              <a:rPr lang="it-IT" i="1" dirty="0" err="1" smtClean="0"/>
              <a:t>Schelling</a:t>
            </a:r>
            <a:r>
              <a:rPr lang="it-IT" dirty="0" smtClean="0"/>
              <a:t> e </a:t>
            </a:r>
            <a:r>
              <a:rPr lang="it-IT" i="1" dirty="0" err="1" smtClean="0"/>
              <a:t>Hegel</a:t>
            </a:r>
            <a:r>
              <a:rPr lang="it-IT" dirty="0" smtClean="0"/>
              <a:t>, sono circondati da un profluvio di temi che intellettuali variamente attivi, nell’accademia e al di fuori di essa, propongono continuamente.</a:t>
            </a:r>
          </a:p>
          <a:p>
            <a:r>
              <a:rPr lang="it-IT" dirty="0" smtClean="0"/>
              <a:t>I fratelli </a:t>
            </a:r>
            <a:r>
              <a:rPr lang="it-IT" i="1" dirty="0" err="1" smtClean="0"/>
              <a:t>Schlegel</a:t>
            </a:r>
            <a:r>
              <a:rPr lang="it-IT" dirty="0" smtClean="0"/>
              <a:t>, </a:t>
            </a:r>
            <a:r>
              <a:rPr lang="it-IT" i="1" dirty="0" err="1" smtClean="0"/>
              <a:t>Hamann</a:t>
            </a:r>
            <a:r>
              <a:rPr lang="it-IT" dirty="0" smtClean="0"/>
              <a:t>, </a:t>
            </a:r>
            <a:r>
              <a:rPr lang="it-IT" i="1" dirty="0" err="1" smtClean="0"/>
              <a:t>Herder</a:t>
            </a:r>
            <a:r>
              <a:rPr lang="it-IT" dirty="0" smtClean="0"/>
              <a:t>, </a:t>
            </a:r>
            <a:r>
              <a:rPr lang="it-IT" i="1" dirty="0" err="1" smtClean="0"/>
              <a:t>Jacobi</a:t>
            </a:r>
            <a:r>
              <a:rPr lang="it-IT" dirty="0" smtClean="0"/>
              <a:t>, </a:t>
            </a:r>
            <a:r>
              <a:rPr lang="it-IT" i="1" dirty="0" err="1" smtClean="0"/>
              <a:t>Schiller</a:t>
            </a:r>
            <a:r>
              <a:rPr lang="it-IT" dirty="0" smtClean="0"/>
              <a:t>, </a:t>
            </a:r>
            <a:r>
              <a:rPr lang="it-IT" i="1" dirty="0" smtClean="0"/>
              <a:t>Goethe</a:t>
            </a:r>
            <a:r>
              <a:rPr lang="it-IT" dirty="0" smtClean="0"/>
              <a:t>, </a:t>
            </a:r>
            <a:r>
              <a:rPr lang="it-IT" i="1" dirty="0" smtClean="0"/>
              <a:t>von </a:t>
            </a:r>
            <a:r>
              <a:rPr lang="it-IT" i="1" dirty="0" err="1" smtClean="0"/>
              <a:t>Humboldt</a:t>
            </a:r>
            <a:r>
              <a:rPr lang="it-IT" i="1" dirty="0" smtClean="0"/>
              <a:t> </a:t>
            </a:r>
            <a:r>
              <a:rPr lang="it-IT" dirty="0" smtClean="0"/>
              <a:t>e altri intellettuali, portano continuamente nuovi stimoli di carattere culturale sui temi letterari, dell’origine del linguaggio, della filosofia, della politica e della religione.</a:t>
            </a:r>
            <a:endParaRPr lang="it-IT"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Romanticismo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Si respira nel mondo germanico come una specie di ansia, quasi,tesa a costruire ancora </a:t>
            </a:r>
            <a:r>
              <a:rPr lang="it-IT" b="1" i="1" dirty="0" smtClean="0"/>
              <a:t>una nuova filosofia dell’umanità</a:t>
            </a:r>
            <a:r>
              <a:rPr lang="it-IT" dirty="0" smtClean="0"/>
              <a:t>, dopo che la lezione kantiana, pur avendo fatto molta chiarezza sul piano teoretico, aveva lasciato molti spiriti inquieti e insoddisfatti di una prospettiva ancora troppo razionalistica.</a:t>
            </a:r>
          </a:p>
          <a:p>
            <a:r>
              <a:rPr lang="it-IT" b="1" i="1" dirty="0" smtClean="0"/>
              <a:t>La dimensione del sentimento</a:t>
            </a:r>
            <a:r>
              <a:rPr lang="it-IT" dirty="0" smtClean="0"/>
              <a:t>, messa già al centro dell’attenzione da Rousseau, </a:t>
            </a:r>
            <a:r>
              <a:rPr lang="it-IT" b="1" i="1" dirty="0" smtClean="0"/>
              <a:t>prende corpo nella riflessione filosofica, così come nelle manifestazioni artistiche, letterarie, e, forse, soprattutto musicali</a:t>
            </a:r>
            <a:r>
              <a:rPr lang="it-IT" dirty="0" smtClean="0"/>
              <a:t>, con l’esperienza gigantesca dei sommi autori di cultura e area germanica, a partire da </a:t>
            </a:r>
            <a:r>
              <a:rPr lang="it-IT" b="1" i="1" dirty="0" smtClean="0"/>
              <a:t>Mozart</a:t>
            </a:r>
            <a:r>
              <a:rPr lang="it-IT" dirty="0" smtClean="0"/>
              <a:t>, </a:t>
            </a:r>
            <a:r>
              <a:rPr lang="it-IT" b="1" i="1" dirty="0" smtClean="0"/>
              <a:t>Haydn</a:t>
            </a:r>
            <a:r>
              <a:rPr lang="it-IT" dirty="0" smtClean="0"/>
              <a:t>, </a:t>
            </a:r>
            <a:r>
              <a:rPr lang="it-IT" b="1" i="1" dirty="0" smtClean="0"/>
              <a:t>Beethoven</a:t>
            </a:r>
            <a:r>
              <a:rPr lang="it-IT" dirty="0" smtClean="0"/>
              <a:t>, </a:t>
            </a:r>
            <a:r>
              <a:rPr lang="it-IT" b="1" i="1" dirty="0" smtClean="0"/>
              <a:t>Schubert</a:t>
            </a:r>
            <a:r>
              <a:rPr lang="it-IT" dirty="0" smtClean="0"/>
              <a:t>, </a:t>
            </a:r>
            <a:r>
              <a:rPr lang="it-IT" b="1" i="1" dirty="0" smtClean="0"/>
              <a:t>Schumann</a:t>
            </a:r>
            <a:r>
              <a:rPr lang="it-IT" dirty="0" smtClean="0"/>
              <a:t> (che riscopre </a:t>
            </a:r>
            <a:r>
              <a:rPr lang="it-IT" b="1" i="1" dirty="0" smtClean="0"/>
              <a:t>Bach</a:t>
            </a:r>
            <a:r>
              <a:rPr lang="it-IT" dirty="0" smtClean="0"/>
              <a:t>), </a:t>
            </a:r>
            <a:r>
              <a:rPr lang="it-IT" b="1" i="1" dirty="0" smtClean="0"/>
              <a:t>Mendelssohn</a:t>
            </a:r>
            <a:r>
              <a:rPr lang="it-IT" dirty="0" smtClean="0"/>
              <a:t>, e poi </a:t>
            </a:r>
            <a:r>
              <a:rPr lang="it-IT" b="1" i="1" dirty="0" smtClean="0"/>
              <a:t>Chopin</a:t>
            </a:r>
            <a:r>
              <a:rPr lang="it-IT" dirty="0" smtClean="0"/>
              <a:t>, </a:t>
            </a:r>
            <a:r>
              <a:rPr lang="it-IT" b="1" i="1" dirty="0" err="1" smtClean="0"/>
              <a:t>Bruckner</a:t>
            </a:r>
            <a:r>
              <a:rPr lang="it-IT" dirty="0" smtClean="0"/>
              <a:t>, </a:t>
            </a:r>
            <a:r>
              <a:rPr lang="it-IT" b="1" i="1" dirty="0" smtClean="0"/>
              <a:t>Wagner</a:t>
            </a:r>
            <a:r>
              <a:rPr lang="it-IT" dirty="0" smtClean="0"/>
              <a:t>, </a:t>
            </a:r>
            <a:r>
              <a:rPr lang="it-IT" b="1" i="1" dirty="0" err="1" smtClean="0"/>
              <a:t>Brahms</a:t>
            </a:r>
            <a:r>
              <a:rPr lang="it-IT" dirty="0" err="1" smtClean="0"/>
              <a:t>…</a:t>
            </a:r>
            <a:endParaRPr lang="it-IT"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Friedrich </a:t>
            </a:r>
            <a:r>
              <a:rPr lang="it-IT" sz="5400" b="1" i="1" dirty="0" err="1" smtClean="0">
                <a:solidFill>
                  <a:schemeClr val="accent5">
                    <a:lumMod val="75000"/>
                  </a:schemeClr>
                </a:solidFill>
              </a:rPr>
              <a:t>Schleiermacher</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r>
              <a:rPr lang="it-IT" dirty="0" smtClean="0"/>
              <a:t>Uno degli intellettuali più significativi del tempo e di quella temperie è senza dubbio il parroco luterano, filosofo e teologo, </a:t>
            </a:r>
            <a:r>
              <a:rPr lang="it-IT" b="1" dirty="0" smtClean="0"/>
              <a:t>Friedrich </a:t>
            </a:r>
            <a:r>
              <a:rPr lang="it-IT" b="1" dirty="0" err="1" smtClean="0"/>
              <a:t>Schleiermacher</a:t>
            </a:r>
            <a:r>
              <a:rPr lang="it-IT" b="1" dirty="0" smtClean="0"/>
              <a:t> </a:t>
            </a:r>
            <a:r>
              <a:rPr lang="it-IT" dirty="0" smtClean="0"/>
              <a:t>(1768-1834), professore all’università di Berlino.</a:t>
            </a:r>
          </a:p>
          <a:p>
            <a:pPr>
              <a:buNone/>
            </a:pPr>
            <a:endParaRPr lang="it-IT" dirty="0" smtClean="0"/>
          </a:p>
          <a:p>
            <a:r>
              <a:rPr lang="it-IT" dirty="0" smtClean="0"/>
              <a:t>Egli, da filosofo delle religioni ritiene che la </a:t>
            </a:r>
            <a:r>
              <a:rPr lang="it-IT" b="1" dirty="0" smtClean="0"/>
              <a:t>religione </a:t>
            </a:r>
            <a:r>
              <a:rPr lang="it-IT" dirty="0" smtClean="0"/>
              <a:t>stessa sia un sapere molto più elevato della metafisica e della morale, poiché essa coglie l’unità del tutto tramite l’</a:t>
            </a:r>
            <a:r>
              <a:rPr lang="it-IT" b="1" i="1" dirty="0" smtClean="0"/>
              <a:t>intuizione</a:t>
            </a:r>
            <a:r>
              <a:rPr lang="it-IT" dirty="0" smtClean="0"/>
              <a:t> (</a:t>
            </a:r>
            <a:r>
              <a:rPr lang="it-IT" i="1" dirty="0" err="1" smtClean="0"/>
              <a:t>einfühlung</a:t>
            </a:r>
            <a:r>
              <a:rPr lang="it-IT" dirty="0" smtClean="0"/>
              <a:t>), e inoltre </a:t>
            </a:r>
            <a:r>
              <a:rPr lang="it-IT" b="1" dirty="0" smtClean="0"/>
              <a:t>individua nella natura dell’uomo e nella natura del mondo una sorta di scheggia di divino</a:t>
            </a:r>
            <a:r>
              <a:rPr lang="it-IT" dirty="0" smtClean="0"/>
              <a:t>, di infinito nel finito, e così giunge al cuore della conoscenza del reale.</a:t>
            </a:r>
          </a:p>
          <a:p>
            <a:r>
              <a:rPr lang="it-IT" dirty="0" smtClean="0"/>
              <a:t>Siamo già distanti anni luce dal cartesianesimo e anche dal criticismo kantiano. </a:t>
            </a:r>
            <a:r>
              <a:rPr lang="it-IT" b="1" i="1" dirty="0" smtClean="0"/>
              <a:t>Il romanticismo propone una specie di ritorno al </a:t>
            </a:r>
            <a:r>
              <a:rPr lang="it-IT" b="1" dirty="0" smtClean="0"/>
              <a:t>misticismo</a:t>
            </a:r>
            <a:r>
              <a:rPr lang="it-IT" b="1" i="1" dirty="0" smtClean="0"/>
              <a:t> antico e medievale</a:t>
            </a:r>
            <a:r>
              <a:rPr lang="it-IT" dirty="0" smtClean="0"/>
              <a:t>, </a:t>
            </a:r>
            <a:r>
              <a:rPr lang="it-IT" b="1" i="1" dirty="0" smtClean="0"/>
              <a:t>quasi per superare d’un balzo le aporie e le difficoltà conoscitive del </a:t>
            </a:r>
            <a:r>
              <a:rPr lang="it-IT" b="1" dirty="0" smtClean="0"/>
              <a:t>razionalismo</a:t>
            </a:r>
            <a:r>
              <a:rPr lang="it-IT" dirty="0" smtClean="0"/>
              <a:t>,  se pure variamente declinato. </a:t>
            </a:r>
            <a:endParaRPr lang="it-IT"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5400" b="1" dirty="0" smtClean="0"/>
              <a:t> </a:t>
            </a:r>
            <a:r>
              <a:rPr lang="it-IT" sz="5400" b="1" i="1" dirty="0" smtClean="0">
                <a:solidFill>
                  <a:schemeClr val="accent5">
                    <a:lumMod val="75000"/>
                  </a:schemeClr>
                </a:solidFill>
              </a:rPr>
              <a:t>Johann G. </a:t>
            </a:r>
            <a:r>
              <a:rPr lang="it-IT" sz="5400" b="1" i="1" dirty="0" err="1" smtClean="0">
                <a:solidFill>
                  <a:schemeClr val="accent5">
                    <a:lumMod val="75000"/>
                  </a:schemeClr>
                </a:solidFill>
              </a:rPr>
              <a:t>Fichte</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62500" lnSpcReduction="20000"/>
          </a:bodyPr>
          <a:lstStyle/>
          <a:p>
            <a:pPr>
              <a:buNone/>
            </a:pPr>
            <a:r>
              <a:rPr lang="it-IT" dirty="0" smtClean="0"/>
              <a:t>(1762-1814)</a:t>
            </a:r>
          </a:p>
          <a:p>
            <a:r>
              <a:rPr lang="it-IT" dirty="0" smtClean="0"/>
              <a:t>Si può dire che </a:t>
            </a:r>
            <a:r>
              <a:rPr lang="it-IT" b="1" dirty="0" err="1" smtClean="0"/>
              <a:t>Fichte</a:t>
            </a:r>
            <a:r>
              <a:rPr lang="it-IT" dirty="0" smtClean="0"/>
              <a:t> fu uno studente lavoratore </a:t>
            </a:r>
            <a:r>
              <a:rPr lang="it-IT" i="1" dirty="0" smtClean="0"/>
              <a:t>ante litteram</a:t>
            </a:r>
            <a:r>
              <a:rPr lang="it-IT" dirty="0" smtClean="0"/>
              <a:t> (come mi ci riconosco!). Infatti, prima studia  filosofia e teologia a </a:t>
            </a:r>
            <a:r>
              <a:rPr lang="it-IT" dirty="0" err="1" smtClean="0"/>
              <a:t>Jena</a:t>
            </a:r>
            <a:r>
              <a:rPr lang="it-IT" dirty="0" smtClean="0"/>
              <a:t>, </a:t>
            </a:r>
            <a:r>
              <a:rPr lang="it-IT" dirty="0" err="1" smtClean="0"/>
              <a:t>Wittenberg</a:t>
            </a:r>
            <a:r>
              <a:rPr lang="it-IT" dirty="0" smtClean="0"/>
              <a:t> e Lipsia, ma poi deve accettare un lavoro come precettore a Zurigo. Ornato in Germania riprende gli studi e conosce personalmente </a:t>
            </a:r>
            <a:r>
              <a:rPr lang="it-IT" i="1" dirty="0" err="1" smtClean="0"/>
              <a:t>Kant</a:t>
            </a:r>
            <a:r>
              <a:rPr lang="it-IT" dirty="0" smtClean="0"/>
              <a:t> cui porta uno scritto che gli darà immediata fama: </a:t>
            </a:r>
            <a:r>
              <a:rPr lang="it-IT" i="1" dirty="0" smtClean="0"/>
              <a:t>Saggio di una critica di ogni Rivelazione</a:t>
            </a:r>
            <a:r>
              <a:rPr lang="it-IT" dirty="0" smtClean="0"/>
              <a:t>.</a:t>
            </a:r>
          </a:p>
          <a:p>
            <a:r>
              <a:rPr lang="it-IT" dirty="0" smtClean="0"/>
              <a:t>Viene chiamato ad insegnare all’università di </a:t>
            </a:r>
            <a:r>
              <a:rPr lang="it-IT" dirty="0" err="1" smtClean="0"/>
              <a:t>Jena</a:t>
            </a:r>
            <a:r>
              <a:rPr lang="it-IT" dirty="0" smtClean="0"/>
              <a:t>, e inizia pubblicare lavori che consolidano bene presto la sua fama di studioso, come </a:t>
            </a:r>
            <a:r>
              <a:rPr lang="it-IT" i="1" dirty="0" smtClean="0"/>
              <a:t>I fondamenti della libertà di pensiero</a:t>
            </a:r>
            <a:r>
              <a:rPr lang="it-IT" dirty="0" smtClean="0"/>
              <a:t>. </a:t>
            </a:r>
          </a:p>
          <a:p>
            <a:r>
              <a:rPr lang="it-IT" dirty="0" smtClean="0"/>
              <a:t>Ben presto attende alla redazione della sua opera principale, che </a:t>
            </a:r>
            <a:r>
              <a:rPr lang="it-IT" b="1" dirty="0" smtClean="0"/>
              <a:t>supera il kantismo sul versante di una sottolineatura dell’</a:t>
            </a:r>
            <a:r>
              <a:rPr lang="it-IT" b="1" i="1" dirty="0" smtClean="0"/>
              <a:t>Io</a:t>
            </a:r>
            <a:r>
              <a:rPr lang="it-IT" b="1" dirty="0" smtClean="0"/>
              <a:t> come contrapposizione a ogni </a:t>
            </a:r>
            <a:r>
              <a:rPr lang="it-IT" b="1" i="1" dirty="0" smtClean="0"/>
              <a:t>Non-Io</a:t>
            </a:r>
            <a:r>
              <a:rPr lang="it-IT" dirty="0" smtClean="0"/>
              <a:t>. Il tema è trattato nell’opera </a:t>
            </a:r>
            <a:r>
              <a:rPr lang="it-IT" i="1" dirty="0" smtClean="0"/>
              <a:t>Fondamenti dell’intera dottrina della scienza </a:t>
            </a:r>
            <a:r>
              <a:rPr lang="it-IT" dirty="0" smtClean="0"/>
              <a:t>(1794), cui seguiranno </a:t>
            </a:r>
            <a:r>
              <a:rPr lang="it-IT" i="1" dirty="0" smtClean="0"/>
              <a:t>La missione del dotto</a:t>
            </a:r>
            <a:r>
              <a:rPr lang="it-IT" dirty="0" smtClean="0"/>
              <a:t>, </a:t>
            </a:r>
            <a:r>
              <a:rPr lang="it-IT" i="1" dirty="0" smtClean="0"/>
              <a:t>I fondamenti del diritto naturale </a:t>
            </a:r>
            <a:r>
              <a:rPr lang="it-IT" dirty="0" smtClean="0"/>
              <a:t>(1796) e </a:t>
            </a:r>
            <a:r>
              <a:rPr lang="it-IT" i="1" dirty="0" smtClean="0"/>
              <a:t>il Sistema della dottrina morale</a:t>
            </a:r>
            <a:r>
              <a:rPr lang="it-IT" dirty="0" smtClean="0"/>
              <a:t> (1798). </a:t>
            </a:r>
          </a:p>
          <a:p>
            <a:r>
              <a:rPr lang="it-IT" dirty="0" smtClean="0"/>
              <a:t>Dopo alcuni conflitti a </a:t>
            </a:r>
            <a:r>
              <a:rPr lang="it-IT" dirty="0" err="1" smtClean="0"/>
              <a:t>Jena</a:t>
            </a:r>
            <a:r>
              <a:rPr lang="it-IT" dirty="0" smtClean="0"/>
              <a:t>, </a:t>
            </a:r>
            <a:r>
              <a:rPr lang="it-IT" dirty="0" err="1" smtClean="0"/>
              <a:t>Fichte</a:t>
            </a:r>
            <a:r>
              <a:rPr lang="it-IT" dirty="0" smtClean="0"/>
              <a:t> si trasferisce a Berlino dove conosce gli </a:t>
            </a:r>
            <a:r>
              <a:rPr lang="it-IT" i="1" dirty="0" smtClean="0"/>
              <a:t>F. </a:t>
            </a:r>
            <a:r>
              <a:rPr lang="it-IT" i="1" dirty="0" err="1" smtClean="0"/>
              <a:t>Schlegel</a:t>
            </a:r>
            <a:r>
              <a:rPr lang="it-IT" i="1" dirty="0" smtClean="0"/>
              <a:t> </a:t>
            </a:r>
            <a:r>
              <a:rPr lang="it-IT" dirty="0" smtClean="0"/>
              <a:t>e </a:t>
            </a:r>
            <a:r>
              <a:rPr lang="it-IT" i="1" dirty="0" err="1" smtClean="0"/>
              <a:t>Schleiermacher</a:t>
            </a:r>
            <a:r>
              <a:rPr lang="it-IT" dirty="0" smtClean="0"/>
              <a:t>. Colà scrive </a:t>
            </a:r>
            <a:r>
              <a:rPr lang="it-IT" i="1" dirty="0" smtClean="0"/>
              <a:t>La missione dell’uomo </a:t>
            </a:r>
            <a:r>
              <a:rPr lang="it-IT" dirty="0" smtClean="0"/>
              <a:t>(1800), molto importante</a:t>
            </a:r>
            <a:r>
              <a:rPr lang="it-IT" i="1" dirty="0" smtClean="0"/>
              <a:t>, I tratti caratteristici del tempo presente</a:t>
            </a:r>
            <a:r>
              <a:rPr lang="it-IT" dirty="0" smtClean="0"/>
              <a:t> (1806), la </a:t>
            </a:r>
            <a:r>
              <a:rPr lang="it-IT" i="1" dirty="0" smtClean="0"/>
              <a:t>Guida alla vita beata </a:t>
            </a:r>
            <a:r>
              <a:rPr lang="it-IT" dirty="0" smtClean="0"/>
              <a:t>(1806) e i </a:t>
            </a:r>
            <a:r>
              <a:rPr lang="it-IT" i="1" dirty="0" smtClean="0"/>
              <a:t>Discorsi alla nazione tedesca</a:t>
            </a:r>
            <a:r>
              <a:rPr lang="it-IT" dirty="0" smtClean="0"/>
              <a:t> (1807). </a:t>
            </a:r>
          </a:p>
          <a:p>
            <a:pPr>
              <a:buNone/>
            </a:pPr>
            <a:endParaRPr lang="it-IT" dirty="0" smtClean="0"/>
          </a:p>
          <a:p>
            <a:r>
              <a:rPr lang="it-IT" dirty="0" smtClean="0"/>
              <a:t>È il primo rettore della neo-fondata università di Berlino.</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Galileo Galilei</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lnSpcReduction="10000"/>
          </a:bodyPr>
          <a:lstStyle/>
          <a:p>
            <a:pPr>
              <a:buNone/>
            </a:pPr>
            <a:r>
              <a:rPr lang="it-IT" dirty="0" smtClean="0"/>
              <a:t>(1564-1642)</a:t>
            </a:r>
          </a:p>
          <a:p>
            <a:r>
              <a:rPr lang="it-IT" dirty="0" smtClean="0"/>
              <a:t>Una biografia articolata e faticosa quella del nostro immenso </a:t>
            </a:r>
            <a:r>
              <a:rPr lang="it-IT" b="1" dirty="0" smtClean="0"/>
              <a:t>Galileo Galilei</a:t>
            </a:r>
            <a:r>
              <a:rPr lang="it-IT" dirty="0" smtClean="0"/>
              <a:t>. A 21 anni lascia l’università di Pisa senza conseguire titoli accademici in arte e medicina, ma inizia lo studio delle matematiche con </a:t>
            </a:r>
            <a:r>
              <a:rPr lang="it-IT" i="1" dirty="0" err="1" smtClean="0"/>
              <a:t>Ostilio</a:t>
            </a:r>
            <a:r>
              <a:rPr lang="it-IT" i="1" dirty="0" smtClean="0"/>
              <a:t> Ricci</a:t>
            </a:r>
            <a:r>
              <a:rPr lang="it-IT" dirty="0" smtClean="0"/>
              <a:t>, allievo di </a:t>
            </a:r>
            <a:r>
              <a:rPr lang="it-IT" i="1" dirty="0" smtClean="0"/>
              <a:t>Nicolò Tartaglia</a:t>
            </a:r>
            <a:r>
              <a:rPr lang="it-IT" dirty="0" smtClean="0"/>
              <a:t>. </a:t>
            </a:r>
          </a:p>
          <a:p>
            <a:r>
              <a:rPr lang="it-IT" dirty="0" smtClean="0"/>
              <a:t>Nel 1589 gli affidano la cattedra di matematica a Pisa dove si dedica alla stesura del </a:t>
            </a:r>
            <a:r>
              <a:rPr lang="it-IT" i="1" dirty="0" smtClean="0"/>
              <a:t>De </a:t>
            </a:r>
            <a:r>
              <a:rPr lang="it-IT" i="1" dirty="0" err="1" smtClean="0"/>
              <a:t>motu</a:t>
            </a:r>
            <a:r>
              <a:rPr lang="it-IT" dirty="0" smtClean="0"/>
              <a:t>. Nel 1592 si trasferisce all’università di Padova dove rimane fino al 1610, meglio trattato e considerato, e in quegli anni sviluppa studi di meccanica, ingegneria e matematica.</a:t>
            </a:r>
            <a:endParaRPr lang="it-IT"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Una “</a:t>
            </a:r>
            <a:r>
              <a:rPr lang="it-IT" b="1" i="1" dirty="0" smtClean="0"/>
              <a:t>filosofia della libertà</a:t>
            </a:r>
            <a:r>
              <a:rPr lang="it-IT" b="1" dirty="0" smtClean="0"/>
              <a:t>”</a:t>
            </a:r>
            <a:endParaRPr lang="it-IT" b="1" dirty="0"/>
          </a:p>
        </p:txBody>
      </p:sp>
      <p:sp>
        <p:nvSpPr>
          <p:cNvPr id="3" name="Segnaposto contenuto 2"/>
          <p:cNvSpPr>
            <a:spLocks noGrp="1"/>
          </p:cNvSpPr>
          <p:nvPr>
            <p:ph idx="1"/>
          </p:nvPr>
        </p:nvSpPr>
        <p:spPr/>
        <p:txBody>
          <a:bodyPr/>
          <a:lstStyle/>
          <a:p>
            <a:r>
              <a:rPr lang="it-IT" b="1" dirty="0" smtClean="0"/>
              <a:t>La filosofia di </a:t>
            </a:r>
            <a:r>
              <a:rPr lang="it-IT" b="1" dirty="0" err="1" smtClean="0"/>
              <a:t>Fichte</a:t>
            </a:r>
            <a:r>
              <a:rPr lang="it-IT" b="1" dirty="0" smtClean="0"/>
              <a:t> si pone come inizio radicale della libertà e assolutezza dell’</a:t>
            </a:r>
            <a:r>
              <a:rPr lang="it-IT" b="1" i="1" dirty="0" smtClean="0"/>
              <a:t>io</a:t>
            </a:r>
            <a:r>
              <a:rPr lang="it-IT" dirty="0" smtClean="0"/>
              <a:t>.</a:t>
            </a:r>
          </a:p>
          <a:p>
            <a:r>
              <a:rPr lang="it-IT" b="1" dirty="0" smtClean="0"/>
              <a:t>L’io idealista non è più solo il cogito, la </a:t>
            </a:r>
            <a:r>
              <a:rPr lang="it-IT" b="1" i="1" dirty="0" err="1" smtClean="0"/>
              <a:t>res</a:t>
            </a:r>
            <a:r>
              <a:rPr lang="it-IT" b="1" i="1" dirty="0" smtClean="0"/>
              <a:t> </a:t>
            </a:r>
            <a:r>
              <a:rPr lang="it-IT" b="1" i="1" dirty="0" err="1" smtClean="0"/>
              <a:t>cogitans</a:t>
            </a:r>
            <a:r>
              <a:rPr lang="it-IT" b="1" dirty="0" smtClean="0"/>
              <a:t>, ma l’unica rappresentazione della realtà, nella dimensione trascendentale</a:t>
            </a:r>
            <a:r>
              <a:rPr lang="it-IT" dirty="0" smtClean="0"/>
              <a:t>.</a:t>
            </a:r>
          </a:p>
          <a:p>
            <a:r>
              <a:rPr lang="it-IT" dirty="0" smtClean="0"/>
              <a:t>L’io trascendentale è l’evoluzione dell’io-penso kantiano, ma liberato da ogni orpello legato alla domanda sulla plausibilità della “</a:t>
            </a:r>
            <a:r>
              <a:rPr lang="it-IT" i="1" dirty="0" err="1" smtClean="0"/>
              <a:t>cosa-in-sé</a:t>
            </a:r>
            <a:r>
              <a:rPr lang="it-IT" dirty="0" smtClean="0"/>
              <a:t>”, che ha interpellato per duemila anni e passa l’intera filosofia occidentale.</a:t>
            </a:r>
            <a:endParaRPr lang="it-IT"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porsi dell’</a:t>
            </a:r>
            <a:r>
              <a:rPr lang="it-IT" b="1" i="1" dirty="0" smtClean="0"/>
              <a:t>io</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Se il </a:t>
            </a:r>
            <a:r>
              <a:rPr lang="it-IT" b="1" dirty="0" smtClean="0"/>
              <a:t>soggetto pensante </a:t>
            </a:r>
            <a:r>
              <a:rPr lang="it-IT" dirty="0" smtClean="0"/>
              <a:t>e l’</a:t>
            </a:r>
            <a:r>
              <a:rPr lang="it-IT" b="1" dirty="0" smtClean="0"/>
              <a:t>oggetto</a:t>
            </a:r>
            <a:r>
              <a:rPr lang="it-IT" dirty="0" smtClean="0"/>
              <a:t> </a:t>
            </a:r>
            <a:r>
              <a:rPr lang="it-IT" b="1" dirty="0" smtClean="0"/>
              <a:t>pensato</a:t>
            </a:r>
            <a:r>
              <a:rPr lang="it-IT" dirty="0" smtClean="0"/>
              <a:t> sono la stessa cosa, tutta la realtà si risolve nell’</a:t>
            </a:r>
            <a:r>
              <a:rPr lang="it-IT" b="1" i="1" dirty="0" smtClean="0"/>
              <a:t>Io</a:t>
            </a:r>
            <a:r>
              <a:rPr lang="it-IT" dirty="0" smtClean="0"/>
              <a:t> </a:t>
            </a:r>
            <a:r>
              <a:rPr lang="it-IT" b="1" i="1" dirty="0" smtClean="0"/>
              <a:t>assoluto</a:t>
            </a:r>
            <a:r>
              <a:rPr lang="it-IT" dirty="0" smtClean="0"/>
              <a:t>.</a:t>
            </a:r>
          </a:p>
          <a:p>
            <a:r>
              <a:rPr lang="it-IT" dirty="0" smtClean="0"/>
              <a:t>Se la logica classica si fondava sul </a:t>
            </a:r>
            <a:r>
              <a:rPr lang="it-IT" i="1" dirty="0" smtClean="0"/>
              <a:t>principio di non contraddizione</a:t>
            </a:r>
            <a:r>
              <a:rPr lang="it-IT" dirty="0" smtClean="0"/>
              <a:t> e lo stesso pensiero kantiano sul </a:t>
            </a:r>
            <a:r>
              <a:rPr lang="it-IT" i="1" dirty="0" smtClean="0"/>
              <a:t>principio di identità</a:t>
            </a:r>
            <a:r>
              <a:rPr lang="it-IT" dirty="0" smtClean="0"/>
              <a:t>, per </a:t>
            </a:r>
            <a:r>
              <a:rPr lang="it-IT" dirty="0" err="1" smtClean="0"/>
              <a:t>Fichte</a:t>
            </a:r>
            <a:r>
              <a:rPr lang="it-IT" b="1" i="1" dirty="0" smtClean="0"/>
              <a:t>, il principio stesso ha origine in maniera assoluta dall’io, che solo non è posto in relazione ad alcunché, perché si auto-fonda</a:t>
            </a:r>
            <a:r>
              <a:rPr lang="it-IT" dirty="0" smtClean="0"/>
              <a:t>. </a:t>
            </a:r>
          </a:p>
          <a:p>
            <a:r>
              <a:rPr lang="it-IT" dirty="0" smtClean="0"/>
              <a:t>Se nella metafisica classica si diceva “</a:t>
            </a:r>
            <a:r>
              <a:rPr lang="it-IT" b="1" i="1" dirty="0" smtClean="0"/>
              <a:t>operari </a:t>
            </a:r>
            <a:r>
              <a:rPr lang="it-IT" b="1" i="1" dirty="0" err="1" smtClean="0"/>
              <a:t>sequitur</a:t>
            </a:r>
            <a:r>
              <a:rPr lang="it-IT" b="1" i="1" dirty="0" smtClean="0"/>
              <a:t> esse</a:t>
            </a:r>
            <a:r>
              <a:rPr lang="it-IT" dirty="0" smtClean="0"/>
              <a:t>”, </a:t>
            </a:r>
            <a:r>
              <a:rPr lang="it-IT" dirty="0" err="1" smtClean="0"/>
              <a:t>Fichte</a:t>
            </a:r>
            <a:r>
              <a:rPr lang="it-IT" dirty="0" smtClean="0"/>
              <a:t> rovescia la formula così “</a:t>
            </a:r>
            <a:r>
              <a:rPr lang="it-IT" b="1" i="1" dirty="0" smtClean="0"/>
              <a:t>esse </a:t>
            </a:r>
            <a:r>
              <a:rPr lang="it-IT" b="1" i="1" dirty="0" err="1" smtClean="0"/>
              <a:t>sequitur</a:t>
            </a:r>
            <a:r>
              <a:rPr lang="it-IT" b="1" i="1" dirty="0" smtClean="0"/>
              <a:t> operari</a:t>
            </a:r>
            <a:r>
              <a:rPr lang="it-IT" dirty="0" smtClean="0"/>
              <a:t>”.  Una specie di </a:t>
            </a:r>
            <a:r>
              <a:rPr lang="it-IT" b="1" i="1" dirty="0" smtClean="0"/>
              <a:t>Idealismo radicale</a:t>
            </a:r>
            <a:r>
              <a:rPr lang="it-IT" dirty="0" smtClean="0"/>
              <a:t>.</a:t>
            </a:r>
            <a:endParaRPr lang="it-IT"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io</a:t>
            </a:r>
            <a:r>
              <a:rPr lang="it-IT" b="1" dirty="0" smtClean="0"/>
              <a:t> e il </a:t>
            </a:r>
            <a:r>
              <a:rPr lang="it-IT" b="1" i="1" dirty="0" smtClean="0"/>
              <a:t>non-io</a:t>
            </a:r>
            <a:endParaRPr lang="it-IT" b="1" i="1" dirty="0"/>
          </a:p>
        </p:txBody>
      </p:sp>
      <p:sp>
        <p:nvSpPr>
          <p:cNvPr id="3" name="Segnaposto contenuto 2"/>
          <p:cNvSpPr>
            <a:spLocks noGrp="1"/>
          </p:cNvSpPr>
          <p:nvPr>
            <p:ph idx="1"/>
          </p:nvPr>
        </p:nvSpPr>
        <p:spPr/>
        <p:txBody>
          <a:bodyPr>
            <a:normAutofit fontScale="92500"/>
          </a:bodyPr>
          <a:lstStyle/>
          <a:p>
            <a:r>
              <a:rPr lang="it-IT" dirty="0" smtClean="0"/>
              <a:t>Come </a:t>
            </a:r>
            <a:r>
              <a:rPr lang="it-IT" i="1" dirty="0" smtClean="0"/>
              <a:t>Spinoza</a:t>
            </a:r>
            <a:r>
              <a:rPr lang="it-IT" dirty="0" smtClean="0"/>
              <a:t>, </a:t>
            </a:r>
            <a:r>
              <a:rPr lang="it-IT" dirty="0" err="1" smtClean="0"/>
              <a:t>Fichte</a:t>
            </a:r>
            <a:r>
              <a:rPr lang="it-IT" dirty="0" smtClean="0"/>
              <a:t> afferma che “</a:t>
            </a:r>
            <a:r>
              <a:rPr lang="it-IT" b="1" i="1" dirty="0" err="1" smtClean="0"/>
              <a:t>omnis</a:t>
            </a:r>
            <a:r>
              <a:rPr lang="it-IT" b="1" i="1" dirty="0" smtClean="0"/>
              <a:t> </a:t>
            </a:r>
            <a:r>
              <a:rPr lang="it-IT" b="1" i="1" dirty="0" err="1" smtClean="0"/>
              <a:t>determinatio</a:t>
            </a:r>
            <a:r>
              <a:rPr lang="it-IT" b="1" i="1" dirty="0" smtClean="0"/>
              <a:t> est </a:t>
            </a:r>
            <a:r>
              <a:rPr lang="it-IT" b="1" i="1" dirty="0" err="1" smtClean="0"/>
              <a:t>negatio</a:t>
            </a:r>
            <a:r>
              <a:rPr lang="it-IT" dirty="0" smtClean="0"/>
              <a:t>”, in quanto l’</a:t>
            </a:r>
            <a:r>
              <a:rPr lang="it-IT" b="1" dirty="0" smtClean="0"/>
              <a:t>io</a:t>
            </a:r>
            <a:r>
              <a:rPr lang="it-IT" dirty="0" smtClean="0"/>
              <a:t>, ponendo se stesso, nel contempo pone tutto ciò che io non è, il </a:t>
            </a:r>
            <a:r>
              <a:rPr lang="it-IT" b="1" i="1" dirty="0" smtClean="0"/>
              <a:t>non-io</a:t>
            </a:r>
            <a:r>
              <a:rPr lang="it-IT" dirty="0" smtClean="0"/>
              <a:t>.</a:t>
            </a:r>
          </a:p>
          <a:p>
            <a:r>
              <a:rPr lang="it-IT" dirty="0" smtClean="0"/>
              <a:t>Ma l’</a:t>
            </a:r>
            <a:r>
              <a:rPr lang="it-IT" b="1" i="1" dirty="0" smtClean="0"/>
              <a:t>io</a:t>
            </a:r>
            <a:r>
              <a:rPr lang="it-IT" dirty="0" smtClean="0"/>
              <a:t> deve darsi in modo diverso per potere entrare in dialettica con il </a:t>
            </a:r>
            <a:r>
              <a:rPr lang="it-IT" b="1" i="1" dirty="0" smtClean="0"/>
              <a:t>non-io</a:t>
            </a:r>
            <a:r>
              <a:rPr lang="it-IT" dirty="0" smtClean="0"/>
              <a:t>: infatti, se l’</a:t>
            </a:r>
            <a:r>
              <a:rPr lang="it-IT" b="1" i="1" dirty="0" smtClean="0"/>
              <a:t>Io</a:t>
            </a:r>
            <a:r>
              <a:rPr lang="it-IT" dirty="0" smtClean="0"/>
              <a:t> </a:t>
            </a:r>
            <a:r>
              <a:rPr lang="it-IT" b="1" i="1" dirty="0" smtClean="0"/>
              <a:t>assoluto</a:t>
            </a:r>
            <a:r>
              <a:rPr lang="it-IT" dirty="0" smtClean="0"/>
              <a:t> ricomprende in sé ogni realtà, l’</a:t>
            </a:r>
            <a:r>
              <a:rPr lang="it-IT" b="1" i="1" dirty="0" smtClean="0"/>
              <a:t>io</a:t>
            </a:r>
            <a:r>
              <a:rPr lang="it-IT" dirty="0" smtClean="0"/>
              <a:t> </a:t>
            </a:r>
            <a:r>
              <a:rPr lang="it-IT" b="1" i="1" dirty="0" smtClean="0"/>
              <a:t>divisibile</a:t>
            </a:r>
            <a:r>
              <a:rPr lang="it-IT" dirty="0" smtClean="0"/>
              <a:t>, </a:t>
            </a:r>
            <a:r>
              <a:rPr lang="it-IT" b="1" i="1" dirty="0" smtClean="0"/>
              <a:t>soggettivo</a:t>
            </a:r>
            <a:r>
              <a:rPr lang="it-IT" dirty="0" smtClean="0"/>
              <a:t>, entra in relazione con il non-io </a:t>
            </a:r>
            <a:r>
              <a:rPr lang="it-IT" dirty="0" err="1" smtClean="0"/>
              <a:t>dialettizzando</a:t>
            </a:r>
            <a:r>
              <a:rPr lang="it-IT" dirty="0" smtClean="0"/>
              <a:t> la possibilità di un’attività pratica.</a:t>
            </a:r>
          </a:p>
          <a:p>
            <a:pPr>
              <a:buNone/>
            </a:pPr>
            <a:endParaRPr lang="it-IT" dirty="0" smtClean="0"/>
          </a:p>
          <a:p>
            <a:r>
              <a:rPr lang="it-IT" b="1" i="1" dirty="0" smtClean="0"/>
              <a:t>L’</a:t>
            </a:r>
            <a:r>
              <a:rPr lang="it-IT" b="1" dirty="0" smtClean="0"/>
              <a:t>Io</a:t>
            </a:r>
            <a:r>
              <a:rPr lang="it-IT" b="1" i="1" dirty="0" smtClean="0"/>
              <a:t> </a:t>
            </a:r>
            <a:r>
              <a:rPr lang="it-IT" b="1" dirty="0" smtClean="0"/>
              <a:t>assoluto</a:t>
            </a:r>
            <a:r>
              <a:rPr lang="it-IT" b="1" i="1" dirty="0" smtClean="0"/>
              <a:t>, dunque, presiede all’attività teoretica, mentre l’</a:t>
            </a:r>
            <a:r>
              <a:rPr lang="it-IT" b="1" dirty="0" smtClean="0"/>
              <a:t>io</a:t>
            </a:r>
            <a:r>
              <a:rPr lang="it-IT" b="1" i="1" dirty="0" smtClean="0"/>
              <a:t> </a:t>
            </a:r>
            <a:r>
              <a:rPr lang="it-IT" b="1" dirty="0" smtClean="0"/>
              <a:t>divisibile</a:t>
            </a:r>
            <a:r>
              <a:rPr lang="it-IT" b="1" i="1" dirty="0" smtClean="0"/>
              <a:t> presiede a quella pratica</a:t>
            </a:r>
            <a:r>
              <a:rPr lang="it-IT" dirty="0" smtClean="0"/>
              <a:t>.</a:t>
            </a:r>
            <a:endParaRPr lang="it-IT"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L’attività conoscitiva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err="1" smtClean="0"/>
              <a:t>Fichte</a:t>
            </a:r>
            <a:r>
              <a:rPr lang="it-IT" dirty="0" smtClean="0"/>
              <a:t> rovescia il principio conoscitivo del realismo classico (</a:t>
            </a:r>
            <a:r>
              <a:rPr lang="it-IT" dirty="0" err="1" smtClean="0"/>
              <a:t>aristelico-tomista</a:t>
            </a:r>
            <a:r>
              <a:rPr lang="it-IT" dirty="0" smtClean="0"/>
              <a:t> in particolare), partendo nell’attività conoscitiva dall’io, ma concependolo come una realtà inconscia già data: pertanto, secondo </a:t>
            </a:r>
            <a:r>
              <a:rPr lang="it-IT" dirty="0" err="1" smtClean="0"/>
              <a:t>Fichte</a:t>
            </a:r>
            <a:r>
              <a:rPr lang="it-IT" dirty="0" smtClean="0"/>
              <a:t> </a:t>
            </a:r>
            <a:r>
              <a:rPr lang="it-IT" b="1" i="1" dirty="0" smtClean="0"/>
              <a:t>l’idealismo si presta maggiormente del realismo a conoscere la realtà, perché è in grado di ricomprendere nell’io la realtà intera; al contrario, il realismo, con la sua </a:t>
            </a:r>
            <a:r>
              <a:rPr lang="it-IT" b="1" i="1" dirty="0" err="1" smtClean="0"/>
              <a:t>esternalità</a:t>
            </a:r>
            <a:r>
              <a:rPr lang="it-IT" b="1" i="1" dirty="0" smtClean="0"/>
              <a:t> all’io non può in nessun modo penetrare la realtà dell’io che gli resta inaccessibile</a:t>
            </a:r>
            <a:r>
              <a:rPr lang="it-IT" dirty="0" smtClean="0"/>
              <a:t>.</a:t>
            </a:r>
          </a:p>
          <a:p>
            <a:pPr>
              <a:buNone/>
            </a:pPr>
            <a:endParaRPr lang="it-IT" dirty="0" smtClean="0"/>
          </a:p>
          <a:p>
            <a:r>
              <a:rPr lang="it-IT" b="1" dirty="0" smtClean="0"/>
              <a:t>Ne la </a:t>
            </a:r>
            <a:r>
              <a:rPr lang="it-IT" b="1" i="1" dirty="0" smtClean="0"/>
              <a:t>Dottrina della Scienza </a:t>
            </a:r>
            <a:r>
              <a:rPr lang="it-IT" b="1" dirty="0" err="1" smtClean="0"/>
              <a:t>Fichte</a:t>
            </a:r>
            <a:r>
              <a:rPr lang="it-IT" b="1" dirty="0" smtClean="0"/>
              <a:t> pone dunque l’</a:t>
            </a:r>
            <a:r>
              <a:rPr lang="it-IT" b="1" i="1" dirty="0" smtClean="0"/>
              <a:t>Io </a:t>
            </a:r>
            <a:r>
              <a:rPr lang="it-IT" b="1" dirty="0" smtClean="0"/>
              <a:t>come principio primo dell’attività conoscitiva</a:t>
            </a:r>
            <a:r>
              <a:rPr lang="it-IT" dirty="0" smtClean="0"/>
              <a:t>, anche se non in modo assoluto.</a:t>
            </a:r>
            <a:endParaRPr lang="it-IT"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L’idealismo “etico”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L’</a:t>
            </a:r>
            <a:r>
              <a:rPr lang="it-IT" b="1" i="1" dirty="0" smtClean="0"/>
              <a:t>io</a:t>
            </a:r>
            <a:r>
              <a:rPr lang="it-IT" dirty="0" smtClean="0"/>
              <a:t>, per </a:t>
            </a:r>
            <a:r>
              <a:rPr lang="it-IT" dirty="0" err="1" smtClean="0"/>
              <a:t>Fichte</a:t>
            </a:r>
            <a:r>
              <a:rPr lang="it-IT" dirty="0" smtClean="0"/>
              <a:t>, ponendosi è in grado di superare continuamente il </a:t>
            </a:r>
            <a:r>
              <a:rPr lang="it-IT" b="1" i="1" dirty="0" smtClean="0"/>
              <a:t>non-io</a:t>
            </a:r>
            <a:r>
              <a:rPr lang="it-IT" dirty="0" smtClean="0"/>
              <a:t>, ma dandosi da solo dei </a:t>
            </a:r>
            <a:r>
              <a:rPr lang="it-IT" b="1" dirty="0" smtClean="0"/>
              <a:t>limiti </a:t>
            </a:r>
            <a:r>
              <a:rPr lang="it-IT" dirty="0" smtClean="0"/>
              <a:t>per un continuo perfezionamento morale: “</a:t>
            </a:r>
            <a:r>
              <a:rPr lang="it-IT" b="1" i="1" dirty="0" smtClean="0"/>
              <a:t>Essere liberi è cosa da niente, diventare liberi, è cosa celeste</a:t>
            </a:r>
            <a:r>
              <a:rPr lang="it-IT" dirty="0" smtClean="0"/>
              <a:t>”, afferma il filosofo.</a:t>
            </a:r>
          </a:p>
          <a:p>
            <a:r>
              <a:rPr lang="it-IT" dirty="0" smtClean="0"/>
              <a:t>Il raggiungimento della perfezione morale è il percorso tramite il quale l’uomo svolge il suo compito di autorealizzazione e di progressiva “umanizzazione”, nella prospettiva di osservare con sempre maggiore perfezione l’ideale posto dall’Assoluto, cioè Dio.</a:t>
            </a:r>
          </a:p>
          <a:p>
            <a:r>
              <a:rPr lang="it-IT" dirty="0" smtClean="0"/>
              <a:t>Una certa ambiguità teoretica su questo punto causa l’allontanamento di </a:t>
            </a:r>
            <a:r>
              <a:rPr lang="it-IT" dirty="0" err="1" smtClean="0"/>
              <a:t>Fichte</a:t>
            </a:r>
            <a:r>
              <a:rPr lang="it-IT" dirty="0" smtClean="0"/>
              <a:t> dall’università di </a:t>
            </a:r>
            <a:r>
              <a:rPr lang="it-IT" dirty="0" err="1" smtClean="0"/>
              <a:t>Jena</a:t>
            </a:r>
            <a:r>
              <a:rPr lang="it-IT" dirty="0" smtClean="0"/>
              <a:t>.</a:t>
            </a:r>
          </a:p>
          <a:p>
            <a:endParaRPr lang="it-IT"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L’esito religioso dell’idealismo</a:t>
            </a:r>
            <a:endParaRPr lang="it-IT" b="1" dirty="0"/>
          </a:p>
        </p:txBody>
      </p:sp>
      <p:sp>
        <p:nvSpPr>
          <p:cNvPr id="3" name="Segnaposto contenuto 2"/>
          <p:cNvSpPr>
            <a:spLocks noGrp="1"/>
          </p:cNvSpPr>
          <p:nvPr>
            <p:ph idx="1"/>
          </p:nvPr>
        </p:nvSpPr>
        <p:spPr/>
        <p:txBody>
          <a:bodyPr>
            <a:normAutofit fontScale="92500" lnSpcReduction="10000"/>
          </a:bodyPr>
          <a:lstStyle/>
          <a:p>
            <a:r>
              <a:rPr lang="it-IT" b="1" dirty="0" smtClean="0"/>
              <a:t>Se la coscienza non è la verità ma solo il fenomeno esterno della verità, che risiede in se stessa, solo la ricerca della Verità nel </a:t>
            </a:r>
            <a:r>
              <a:rPr lang="it-IT" b="1" i="1" dirty="0" err="1" smtClean="0"/>
              <a:t>Lògos</a:t>
            </a:r>
            <a:r>
              <a:rPr lang="it-IT" b="1" dirty="0" smtClean="0"/>
              <a:t>  </a:t>
            </a:r>
            <a:r>
              <a:rPr lang="it-IT" dirty="0" smtClean="0"/>
              <a:t>(</a:t>
            </a:r>
            <a:r>
              <a:rPr lang="it-IT" dirty="0" err="1" smtClean="0"/>
              <a:t>cf</a:t>
            </a:r>
            <a:r>
              <a:rPr lang="it-IT" dirty="0" smtClean="0"/>
              <a:t>. </a:t>
            </a:r>
            <a:r>
              <a:rPr lang="it-IT" i="1" dirty="0" smtClean="0"/>
              <a:t>Vangelo di Giovanni</a:t>
            </a:r>
            <a:r>
              <a:rPr lang="it-IT" dirty="0" smtClean="0"/>
              <a:t>, oggetto specifico di studio)</a:t>
            </a:r>
            <a:r>
              <a:rPr lang="it-IT" b="1" dirty="0" smtClean="0"/>
              <a:t> divino può dare senso al perfezionamento della vita umana</a:t>
            </a:r>
            <a:r>
              <a:rPr lang="it-IT" dirty="0" smtClean="0"/>
              <a:t>.</a:t>
            </a:r>
          </a:p>
          <a:p>
            <a:r>
              <a:rPr lang="it-IT" dirty="0" smtClean="0"/>
              <a:t>Ne l’</a:t>
            </a:r>
            <a:r>
              <a:rPr lang="it-IT" i="1" dirty="0" smtClean="0"/>
              <a:t>Introduzione</a:t>
            </a:r>
            <a:r>
              <a:rPr lang="it-IT" dirty="0" smtClean="0"/>
              <a:t> </a:t>
            </a:r>
            <a:r>
              <a:rPr lang="it-IT" i="1" dirty="0" smtClean="0"/>
              <a:t>alla vita beata </a:t>
            </a:r>
            <a:r>
              <a:rPr lang="it-IT" dirty="0" err="1" smtClean="0"/>
              <a:t>Fichte</a:t>
            </a:r>
            <a:r>
              <a:rPr lang="it-IT" dirty="0" smtClean="0"/>
              <a:t> vede nel </a:t>
            </a:r>
            <a:r>
              <a:rPr lang="it-IT" b="1" i="1" dirty="0" err="1" smtClean="0"/>
              <a:t>Lògos</a:t>
            </a:r>
            <a:r>
              <a:rPr lang="it-IT" dirty="0" smtClean="0"/>
              <a:t> il </a:t>
            </a:r>
            <a:r>
              <a:rPr lang="it-IT" i="1" dirty="0" smtClean="0"/>
              <a:t>Sapere assoluto</a:t>
            </a:r>
            <a:r>
              <a:rPr lang="it-IT" dirty="0" smtClean="0"/>
              <a:t>, la </a:t>
            </a:r>
            <a:r>
              <a:rPr lang="it-IT" i="1" dirty="0" smtClean="0"/>
              <a:t>Coscienza divina</a:t>
            </a:r>
            <a:r>
              <a:rPr lang="it-IT" dirty="0" smtClean="0"/>
              <a:t>, l’</a:t>
            </a:r>
            <a:r>
              <a:rPr lang="it-IT" i="1" dirty="0" smtClean="0"/>
              <a:t>Intermediario</a:t>
            </a:r>
            <a:r>
              <a:rPr lang="it-IT" dirty="0" smtClean="0"/>
              <a:t> fra Dio e il mondo: la coscienza umana dell’io divisibile deve pertanto umiliarsi davanti al </a:t>
            </a:r>
            <a:r>
              <a:rPr lang="it-IT" i="1" dirty="0" err="1" smtClean="0"/>
              <a:t>Lògos</a:t>
            </a:r>
            <a:r>
              <a:rPr lang="it-IT" dirty="0" smtClean="0"/>
              <a:t>, per poter accedere misticamente alla visione estatica dell’</a:t>
            </a:r>
            <a:r>
              <a:rPr lang="it-IT" i="1" dirty="0" smtClean="0"/>
              <a:t>Uno </a:t>
            </a:r>
            <a:r>
              <a:rPr lang="it-IT" dirty="0" smtClean="0"/>
              <a:t>(</a:t>
            </a:r>
            <a:r>
              <a:rPr lang="it-IT" dirty="0" err="1" smtClean="0"/>
              <a:t>Plotino</a:t>
            </a:r>
            <a:r>
              <a:rPr lang="it-IT" dirty="0" smtClean="0"/>
              <a:t>).</a:t>
            </a:r>
          </a:p>
          <a:p>
            <a:r>
              <a:rPr lang="it-IT" dirty="0" err="1" smtClean="0"/>
              <a:t>Fichte</a:t>
            </a:r>
            <a:r>
              <a:rPr lang="it-IT" dirty="0" smtClean="0"/>
              <a:t> ritaglia per sé, infine, una sorta di missione sociale come maestro (</a:t>
            </a:r>
            <a:r>
              <a:rPr lang="it-IT" i="1" dirty="0" smtClean="0"/>
              <a:t>La missione del dotto</a:t>
            </a:r>
            <a:r>
              <a:rPr lang="it-IT" dirty="0" smtClean="0"/>
              <a:t>). </a:t>
            </a:r>
            <a:endParaRPr lang="it-IT"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filosofia politica</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Per </a:t>
            </a:r>
            <a:r>
              <a:rPr lang="it-IT" dirty="0" err="1" smtClean="0"/>
              <a:t>Fichte</a:t>
            </a:r>
            <a:r>
              <a:rPr lang="it-IT" dirty="0" smtClean="0"/>
              <a:t> lo stato deve occuparsi del bene della nazione, sia sul piano morale sia sul piano pratico. Egli teorizza una sorta di “</a:t>
            </a:r>
            <a:r>
              <a:rPr lang="it-IT" b="1" i="1" dirty="0" smtClean="0"/>
              <a:t>socialismo autarchico</a:t>
            </a:r>
            <a:r>
              <a:rPr lang="it-IT" dirty="0" smtClean="0"/>
              <a:t>” caratterizzato da tre </a:t>
            </a:r>
            <a:r>
              <a:rPr lang="it-IT" dirty="0" err="1" smtClean="0"/>
              <a:t>princìpi</a:t>
            </a:r>
            <a:r>
              <a:rPr lang="it-IT" dirty="0" smtClean="0"/>
              <a:t>:</a:t>
            </a:r>
          </a:p>
          <a:p>
            <a:pPr>
              <a:buFontTx/>
              <a:buChar char="-"/>
            </a:pPr>
            <a:r>
              <a:rPr lang="it-IT" i="1" dirty="0" smtClean="0"/>
              <a:t>Lo stato produca tutto quanto di cui ha bisogno,</a:t>
            </a:r>
          </a:p>
          <a:p>
            <a:pPr>
              <a:buFontTx/>
              <a:buChar char="-"/>
            </a:pPr>
            <a:r>
              <a:rPr lang="it-IT" i="1" dirty="0" smtClean="0"/>
              <a:t>Distolga i cittadini dai beni che non può produrre, oppure imponga il monopolio nei casi di importazione dei beni mancanti,</a:t>
            </a:r>
          </a:p>
          <a:p>
            <a:pPr>
              <a:buFontTx/>
              <a:buChar char="-"/>
            </a:pPr>
            <a:r>
              <a:rPr lang="it-IT" i="1" dirty="0" smtClean="0"/>
              <a:t>Raggiunga i suoi confini naturali, e sia padrone delle terre che gli appartengono per natura. Se così non fosse esso è giustificato a muovere guerra a chi usurpa le sue risorse naturali.</a:t>
            </a:r>
            <a:endParaRPr lang="it-IT" i="1"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 Discorsi alla nazione tedesca</a:t>
            </a:r>
            <a:endParaRPr lang="it-IT" b="1" dirty="0"/>
          </a:p>
        </p:txBody>
      </p:sp>
      <p:sp>
        <p:nvSpPr>
          <p:cNvPr id="3" name="Segnaposto contenuto 2"/>
          <p:cNvSpPr>
            <a:spLocks noGrp="1"/>
          </p:cNvSpPr>
          <p:nvPr>
            <p:ph idx="1"/>
          </p:nvPr>
        </p:nvSpPr>
        <p:spPr/>
        <p:txBody>
          <a:bodyPr>
            <a:normAutofit lnSpcReduction="10000"/>
          </a:bodyPr>
          <a:lstStyle/>
          <a:p>
            <a:r>
              <a:rPr lang="it-IT" dirty="0" err="1" smtClean="0"/>
              <a:t>Fichte</a:t>
            </a:r>
            <a:r>
              <a:rPr lang="it-IT" dirty="0" smtClean="0"/>
              <a:t> riconosce al popolo tedesco, proprio nel momento in cui le truppe napoleoniche sono ancora il Prussia dopo la vittoria di </a:t>
            </a:r>
            <a:r>
              <a:rPr lang="it-IT" dirty="0" err="1" smtClean="0"/>
              <a:t>Jena</a:t>
            </a:r>
            <a:r>
              <a:rPr lang="it-IT" dirty="0" smtClean="0"/>
              <a:t>, una sorta di superiorità culturale, derivante dalla storia e della costruzione di un linguaggio condiviso da tutto il popolo, da </a:t>
            </a:r>
            <a:r>
              <a:rPr lang="it-IT" i="1" dirty="0" smtClean="0"/>
              <a:t>Lutero</a:t>
            </a:r>
            <a:r>
              <a:rPr lang="it-IT" dirty="0" smtClean="0"/>
              <a:t>, passando per </a:t>
            </a:r>
            <a:r>
              <a:rPr lang="it-IT" i="1" dirty="0" err="1" smtClean="0"/>
              <a:t>Leibniz</a:t>
            </a:r>
            <a:r>
              <a:rPr lang="it-IT" dirty="0" smtClean="0"/>
              <a:t> e fino a </a:t>
            </a:r>
            <a:r>
              <a:rPr lang="it-IT" i="1" dirty="0" err="1" smtClean="0"/>
              <a:t>Kant</a:t>
            </a:r>
            <a:r>
              <a:rPr lang="it-IT" dirty="0" smtClean="0"/>
              <a:t>.</a:t>
            </a:r>
          </a:p>
          <a:p>
            <a:r>
              <a:rPr lang="it-IT" dirty="0" smtClean="0"/>
              <a:t>Nulla di </a:t>
            </a:r>
            <a:r>
              <a:rPr lang="it-IT" dirty="0" err="1" smtClean="0"/>
              <a:t>fichtiano</a:t>
            </a:r>
            <a:r>
              <a:rPr lang="it-IT" dirty="0" smtClean="0"/>
              <a:t> e totalmente arbitrario si può infine rilevare nell’utilizzo tentato da parte nazista circa una sua sorta di ascendenza teoretica e morale.</a:t>
            </a:r>
          </a:p>
          <a:p>
            <a:r>
              <a:rPr lang="it-IT" dirty="0" err="1" smtClean="0"/>
              <a:t>Fichte</a:t>
            </a:r>
            <a:r>
              <a:rPr lang="it-IT" dirty="0" smtClean="0"/>
              <a:t> nulla c’entra con l’abominio nazista del XX secolo. </a:t>
            </a:r>
            <a:endParaRPr lang="it-IT"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dirty="0" smtClean="0"/>
              <a:t> </a:t>
            </a:r>
            <a:r>
              <a:rPr lang="it-IT" sz="6000" b="1" i="1" dirty="0" smtClean="0">
                <a:solidFill>
                  <a:schemeClr val="accent5">
                    <a:lumMod val="75000"/>
                  </a:schemeClr>
                </a:solidFill>
              </a:rPr>
              <a:t>Friedrich W. J. </a:t>
            </a:r>
            <a:r>
              <a:rPr lang="it-IT" sz="6000" b="1" i="1" dirty="0" err="1" smtClean="0">
                <a:solidFill>
                  <a:schemeClr val="accent5">
                    <a:lumMod val="75000"/>
                  </a:schemeClr>
                </a:solidFill>
              </a:rPr>
              <a:t>Schelling</a:t>
            </a:r>
            <a:endParaRPr lang="it-IT" sz="6000" b="1" i="1" dirty="0">
              <a:solidFill>
                <a:schemeClr val="accent5">
                  <a:lumMod val="75000"/>
                </a:schemeClr>
              </a:solidFill>
            </a:endParaRPr>
          </a:p>
        </p:txBody>
      </p:sp>
      <p:sp>
        <p:nvSpPr>
          <p:cNvPr id="3" name="Segnaposto contenuto 2"/>
          <p:cNvSpPr>
            <a:spLocks noGrp="1"/>
          </p:cNvSpPr>
          <p:nvPr>
            <p:ph idx="1"/>
          </p:nvPr>
        </p:nvSpPr>
        <p:spPr/>
        <p:txBody>
          <a:bodyPr>
            <a:normAutofit fontScale="70000" lnSpcReduction="20000"/>
          </a:bodyPr>
          <a:lstStyle/>
          <a:p>
            <a:pPr>
              <a:buNone/>
            </a:pPr>
            <a:r>
              <a:rPr lang="it-IT" dirty="0" smtClean="0"/>
              <a:t>(1775-1854)</a:t>
            </a:r>
          </a:p>
          <a:p>
            <a:r>
              <a:rPr lang="it-IT" dirty="0" smtClean="0"/>
              <a:t>Di buona famiglia, </a:t>
            </a:r>
            <a:r>
              <a:rPr lang="it-IT" b="1" dirty="0" err="1" smtClean="0"/>
              <a:t>Schelling</a:t>
            </a:r>
            <a:r>
              <a:rPr lang="it-IT" dirty="0" smtClean="0"/>
              <a:t> entra nel seminario di Tubinga quindicenne, dove trova, come compagni di studi </a:t>
            </a:r>
            <a:r>
              <a:rPr lang="it-IT" i="1" dirty="0" err="1" smtClean="0"/>
              <a:t>Hölderlin</a:t>
            </a:r>
            <a:r>
              <a:rPr lang="it-IT" dirty="0" smtClean="0"/>
              <a:t> e </a:t>
            </a:r>
            <a:r>
              <a:rPr lang="it-IT" i="1" dirty="0" err="1" smtClean="0"/>
              <a:t>Hegel</a:t>
            </a:r>
            <a:r>
              <a:rPr lang="it-IT" dirty="0" smtClean="0"/>
              <a:t>. È il suo approccio alla teologia e alla filosofia: infatti, con i due illustrissimi compagni di corso, scrive quello che è considerato un po’ come il “</a:t>
            </a:r>
            <a:r>
              <a:rPr lang="it-IT" i="1" dirty="0" smtClean="0"/>
              <a:t>manifesto dell’idealismo</a:t>
            </a:r>
            <a:r>
              <a:rPr lang="it-IT" dirty="0" smtClean="0"/>
              <a:t>”. Dopo avere fatto per qualche tempo il precettore a Lipsia, viene accolto come docente di filosofia all’università di </a:t>
            </a:r>
            <a:r>
              <a:rPr lang="it-IT" dirty="0" err="1" smtClean="0"/>
              <a:t>Jena</a:t>
            </a:r>
            <a:r>
              <a:rPr lang="it-IT" dirty="0" smtClean="0"/>
              <a:t>, dove conosce e frequenta </a:t>
            </a:r>
            <a:r>
              <a:rPr lang="it-IT" i="1" dirty="0" smtClean="0"/>
              <a:t>Goethe</a:t>
            </a:r>
            <a:r>
              <a:rPr lang="it-IT" dirty="0" smtClean="0"/>
              <a:t>, </a:t>
            </a:r>
            <a:r>
              <a:rPr lang="it-IT" i="1" dirty="0" err="1" smtClean="0"/>
              <a:t>Novalis</a:t>
            </a:r>
            <a:r>
              <a:rPr lang="it-IT" dirty="0" smtClean="0"/>
              <a:t> e </a:t>
            </a:r>
            <a:r>
              <a:rPr lang="it-IT" i="1" dirty="0" err="1" smtClean="0"/>
              <a:t>Schiller</a:t>
            </a:r>
            <a:r>
              <a:rPr lang="it-IT" dirty="0" smtClean="0"/>
              <a:t>.</a:t>
            </a:r>
          </a:p>
          <a:p>
            <a:endParaRPr lang="it-IT" dirty="0" smtClean="0"/>
          </a:p>
          <a:p>
            <a:r>
              <a:rPr lang="it-IT" dirty="0" smtClean="0"/>
              <a:t>I suoi scritti principali, tra molti altri: </a:t>
            </a:r>
            <a:r>
              <a:rPr lang="it-IT" i="1" dirty="0" smtClean="0"/>
              <a:t>L’Io come principio della filosofia </a:t>
            </a:r>
            <a:r>
              <a:rPr lang="it-IT" dirty="0" smtClean="0"/>
              <a:t>(1795), </a:t>
            </a:r>
            <a:r>
              <a:rPr lang="it-IT" i="1" dirty="0" smtClean="0"/>
              <a:t>La forma della filosofia in generale</a:t>
            </a:r>
            <a:r>
              <a:rPr lang="it-IT" dirty="0" smtClean="0"/>
              <a:t> (1795), </a:t>
            </a:r>
            <a:r>
              <a:rPr lang="it-IT" i="1" dirty="0" smtClean="0"/>
              <a:t>le Lettere filosofiche su dogmatismo e criticismo </a:t>
            </a:r>
            <a:r>
              <a:rPr lang="it-IT" dirty="0" smtClean="0"/>
              <a:t>(1796), </a:t>
            </a:r>
            <a:r>
              <a:rPr lang="it-IT" i="1" dirty="0" smtClean="0"/>
              <a:t>Idee per una filosofia della natura </a:t>
            </a:r>
            <a:r>
              <a:rPr lang="it-IT" dirty="0" smtClean="0"/>
              <a:t>(1797), </a:t>
            </a:r>
            <a:r>
              <a:rPr lang="it-IT" i="1" dirty="0" smtClean="0"/>
              <a:t>L’anima del mondo </a:t>
            </a:r>
            <a:r>
              <a:rPr lang="it-IT" dirty="0" smtClean="0"/>
              <a:t>(1798), il </a:t>
            </a:r>
            <a:r>
              <a:rPr lang="it-IT" i="1" dirty="0" smtClean="0"/>
              <a:t>Primo progetto di un sistema di filosofia della natura </a:t>
            </a:r>
            <a:r>
              <a:rPr lang="it-IT" dirty="0" smtClean="0"/>
              <a:t>(1799), </a:t>
            </a:r>
            <a:r>
              <a:rPr lang="it-IT" i="1" dirty="0" smtClean="0"/>
              <a:t>il Sistema dell’idealismo trascendentale </a:t>
            </a:r>
            <a:r>
              <a:rPr lang="it-IT" dirty="0" smtClean="0"/>
              <a:t>(1800) e poi il </a:t>
            </a:r>
            <a:r>
              <a:rPr lang="it-IT" i="1" dirty="0" smtClean="0"/>
              <a:t>Bruno</a:t>
            </a:r>
            <a:r>
              <a:rPr lang="it-IT" dirty="0" smtClean="0"/>
              <a:t> (1802), le </a:t>
            </a:r>
            <a:r>
              <a:rPr lang="it-IT" i="1" dirty="0" smtClean="0"/>
              <a:t>Ricerche sull’essenza della libertà </a:t>
            </a:r>
            <a:r>
              <a:rPr lang="it-IT" dirty="0" smtClean="0"/>
              <a:t>(1809), la </a:t>
            </a:r>
            <a:r>
              <a:rPr lang="it-IT" i="1" dirty="0" smtClean="0"/>
              <a:t>Filosofia della mitologia </a:t>
            </a:r>
            <a:r>
              <a:rPr lang="it-IT" dirty="0" smtClean="0"/>
              <a:t>(1842-1854), e la </a:t>
            </a:r>
            <a:r>
              <a:rPr lang="it-IT" i="1" dirty="0" smtClean="0"/>
              <a:t>Filosofia della Rivelazione </a:t>
            </a:r>
            <a:r>
              <a:rPr lang="it-IT" dirty="0" smtClean="0"/>
              <a:t>(1854).</a:t>
            </a:r>
          </a:p>
          <a:p>
            <a:endParaRPr lang="it-IT" dirty="0" smtClean="0"/>
          </a:p>
          <a:p>
            <a:endParaRPr lang="it-IT"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filosofia della natura</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Se </a:t>
            </a:r>
            <a:r>
              <a:rPr lang="it-IT" dirty="0" err="1" smtClean="0"/>
              <a:t>Schelling</a:t>
            </a:r>
            <a:r>
              <a:rPr lang="it-IT" dirty="0" smtClean="0"/>
              <a:t> all’inizio della sua ricerca sulla filosofia della natura, si rifà molto a </a:t>
            </a:r>
            <a:r>
              <a:rPr lang="it-IT" i="1" dirty="0" err="1" smtClean="0"/>
              <a:t>Fichte</a:t>
            </a:r>
            <a:r>
              <a:rPr lang="it-IT" dirty="0" smtClean="0"/>
              <a:t>, ben presto se ne distacca, prendendo un abbrivio molto diverso: in lui ogni retaggio che possa sembrare </a:t>
            </a:r>
            <a:r>
              <a:rPr lang="it-IT" i="1" dirty="0" smtClean="0"/>
              <a:t>meccanicistico</a:t>
            </a:r>
            <a:r>
              <a:rPr lang="it-IT" dirty="0" smtClean="0"/>
              <a:t> o statico vien meno, sviluppando piuttosto una visione, che oggi potremmo definire olistica, cioè rivolta al </a:t>
            </a:r>
            <a:r>
              <a:rPr lang="it-IT" i="1" dirty="0" err="1" smtClean="0"/>
              <a:t>tutto-da-comprendere</a:t>
            </a:r>
            <a:r>
              <a:rPr lang="it-IT" dirty="0" smtClean="0"/>
              <a:t>, o almeno </a:t>
            </a:r>
            <a:r>
              <a:rPr lang="it-IT" b="1" i="1" dirty="0" smtClean="0"/>
              <a:t>organicista</a:t>
            </a:r>
            <a:r>
              <a:rPr lang="it-IT" dirty="0" smtClean="0"/>
              <a:t>.</a:t>
            </a:r>
          </a:p>
          <a:p>
            <a:r>
              <a:rPr lang="it-IT" dirty="0" smtClean="0"/>
              <a:t>Per </a:t>
            </a:r>
            <a:r>
              <a:rPr lang="it-IT" dirty="0" err="1" smtClean="0"/>
              <a:t>Schelling</a:t>
            </a:r>
            <a:r>
              <a:rPr lang="it-IT" dirty="0" smtClean="0"/>
              <a:t> </a:t>
            </a:r>
            <a:r>
              <a:rPr lang="it-IT" b="1" i="1" dirty="0" smtClean="0"/>
              <a:t>la natura fa parte della realtà Tutta </a:t>
            </a:r>
            <a:r>
              <a:rPr lang="it-IT" dirty="0" smtClean="0"/>
              <a:t>che ricomprende l’uomo in tutte le sue manifestazioni e possibilità conoscitive; in definitiva è una specie di </a:t>
            </a:r>
            <a:r>
              <a:rPr lang="it-IT" i="1" dirty="0" smtClean="0"/>
              <a:t>intelligenza immatura</a:t>
            </a:r>
            <a:r>
              <a:rPr lang="it-IT" dirty="0" smtClean="0"/>
              <a:t>, che mediante l’uomo, giunge fino a toccare lo </a:t>
            </a:r>
            <a:r>
              <a:rPr lang="it-IT" i="1" dirty="0" smtClean="0"/>
              <a:t>spirito</a:t>
            </a:r>
            <a:r>
              <a:rPr lang="it-IT" dirty="0" smtClean="0"/>
              <a:t>.</a:t>
            </a:r>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Sidereus</a:t>
            </a:r>
            <a:r>
              <a:rPr lang="it-IT" b="1" i="1" dirty="0" smtClean="0"/>
              <a:t> </a:t>
            </a:r>
            <a:r>
              <a:rPr lang="it-IT" b="1" i="1" dirty="0" err="1" smtClean="0"/>
              <a:t>Nuncius</a:t>
            </a:r>
            <a:endParaRPr lang="it-IT" i="1" dirty="0"/>
          </a:p>
        </p:txBody>
      </p:sp>
      <p:sp>
        <p:nvSpPr>
          <p:cNvPr id="3" name="Segnaposto contenuto 2"/>
          <p:cNvSpPr>
            <a:spLocks noGrp="1"/>
          </p:cNvSpPr>
          <p:nvPr>
            <p:ph idx="1"/>
          </p:nvPr>
        </p:nvSpPr>
        <p:spPr/>
        <p:txBody>
          <a:bodyPr>
            <a:normAutofit fontScale="85000" lnSpcReduction="10000"/>
          </a:bodyPr>
          <a:lstStyle/>
          <a:p>
            <a:r>
              <a:rPr lang="it-IT" dirty="0" smtClean="0"/>
              <a:t>Tra il 1592 e l’anno successivo scrive di architettura militare e fortificazioni e il trattato </a:t>
            </a:r>
            <a:r>
              <a:rPr lang="it-IT" i="1" dirty="0" smtClean="0"/>
              <a:t>Le </a:t>
            </a:r>
            <a:r>
              <a:rPr lang="it-IT" i="1" dirty="0" err="1" smtClean="0"/>
              <a:t>mecaniche</a:t>
            </a:r>
            <a:r>
              <a:rPr lang="it-IT" dirty="0" smtClean="0"/>
              <a:t>. In quegli anni abbraccia definitivamente la teoria copernicana, scrivendo un </a:t>
            </a:r>
            <a:r>
              <a:rPr lang="it-IT" i="1" dirty="0" smtClean="0"/>
              <a:t>Trattato sulla sfera </a:t>
            </a:r>
            <a:r>
              <a:rPr lang="it-IT" dirty="0" smtClean="0"/>
              <a:t>e </a:t>
            </a:r>
            <a:r>
              <a:rPr lang="it-IT" i="1" dirty="0" smtClean="0"/>
              <a:t>Operazioni del compasso geometrico e militare</a:t>
            </a:r>
            <a:r>
              <a:rPr lang="it-IT" dirty="0" smtClean="0"/>
              <a:t>. </a:t>
            </a:r>
          </a:p>
          <a:p>
            <a:r>
              <a:rPr lang="it-IT" dirty="0" smtClean="0"/>
              <a:t>Nel 1610 inizia la redazione del </a:t>
            </a:r>
            <a:r>
              <a:rPr lang="it-IT" b="1" i="1" dirty="0" err="1" smtClean="0"/>
              <a:t>Sidereus</a:t>
            </a:r>
            <a:r>
              <a:rPr lang="it-IT" b="1" i="1" dirty="0" smtClean="0"/>
              <a:t> </a:t>
            </a:r>
            <a:r>
              <a:rPr lang="it-IT" b="1" i="1" dirty="0" err="1" smtClean="0"/>
              <a:t>nuncius</a:t>
            </a:r>
            <a:r>
              <a:rPr lang="it-IT" dirty="0" smtClean="0"/>
              <a:t>, dove espone la scoperta dei quattro satelliti di Giove. In quell’anno torna a Pisa come matematico e fisico del granduca di Toscana e pubblica nel 1612 un </a:t>
            </a:r>
            <a:r>
              <a:rPr lang="it-IT" i="1" dirty="0" smtClean="0"/>
              <a:t>Discorso sulle cose che stanno in su l’acqua</a:t>
            </a:r>
            <a:r>
              <a:rPr lang="it-IT" dirty="0" smtClean="0"/>
              <a:t> e l’</a:t>
            </a:r>
            <a:r>
              <a:rPr lang="it-IT" i="1" dirty="0" smtClean="0"/>
              <a:t>Istoria</a:t>
            </a:r>
            <a:r>
              <a:rPr lang="it-IT" dirty="0" smtClean="0"/>
              <a:t> </a:t>
            </a:r>
            <a:r>
              <a:rPr lang="it-IT" i="1" dirty="0" smtClean="0"/>
              <a:t>e dimostrazioni intorno alle macchie solari</a:t>
            </a:r>
            <a:r>
              <a:rPr lang="it-IT" dirty="0" smtClean="0"/>
              <a:t> nel 1613. subisce le prime denunce: è il padre </a:t>
            </a:r>
            <a:r>
              <a:rPr lang="it-IT" i="1" dirty="0" smtClean="0"/>
              <a:t>Niccolò </a:t>
            </a:r>
            <a:r>
              <a:rPr lang="it-IT" i="1" dirty="0" err="1" smtClean="0"/>
              <a:t>Lorini</a:t>
            </a:r>
            <a:r>
              <a:rPr lang="it-IT" i="1" dirty="0" smtClean="0"/>
              <a:t> </a:t>
            </a:r>
            <a:r>
              <a:rPr lang="it-IT" dirty="0" smtClean="0"/>
              <a:t>che tuona dal pulpito contro di lui dal monastero domenicano di San Marco (ahi </a:t>
            </a:r>
            <a:r>
              <a:rPr lang="it-IT" dirty="0" err="1" smtClean="0"/>
              <a:t>ahi</a:t>
            </a:r>
            <a:r>
              <a:rPr lang="it-IT" dirty="0" smtClean="0"/>
              <a:t>!). </a:t>
            </a:r>
          </a:p>
          <a:p>
            <a:r>
              <a:rPr lang="it-IT" dirty="0" smtClean="0"/>
              <a:t>Nel 1615 lo stesso frate lo denunzia al Sant’Uffizio.</a:t>
            </a:r>
            <a:endParaRPr lang="it-IT"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Meccanismo</a:t>
            </a:r>
            <a:r>
              <a:rPr lang="it-IT" b="1" dirty="0" smtClean="0"/>
              <a:t> e finalità</a:t>
            </a:r>
            <a:endParaRPr lang="it-IT" b="1" dirty="0"/>
          </a:p>
        </p:txBody>
      </p:sp>
      <p:sp>
        <p:nvSpPr>
          <p:cNvPr id="3" name="Segnaposto contenuto 2"/>
          <p:cNvSpPr>
            <a:spLocks noGrp="1"/>
          </p:cNvSpPr>
          <p:nvPr>
            <p:ph idx="1"/>
          </p:nvPr>
        </p:nvSpPr>
        <p:spPr/>
        <p:txBody>
          <a:bodyPr>
            <a:normAutofit lnSpcReduction="10000"/>
          </a:bodyPr>
          <a:lstStyle/>
          <a:p>
            <a:r>
              <a:rPr lang="it-IT" dirty="0" smtClean="0"/>
              <a:t>Per </a:t>
            </a:r>
            <a:r>
              <a:rPr lang="it-IT" dirty="0" err="1" smtClean="0"/>
              <a:t>Schelling</a:t>
            </a:r>
            <a:r>
              <a:rPr lang="it-IT" dirty="0" smtClean="0"/>
              <a:t> </a:t>
            </a:r>
            <a:r>
              <a:rPr lang="it-IT" i="1" dirty="0" smtClean="0"/>
              <a:t>spirito</a:t>
            </a:r>
            <a:r>
              <a:rPr lang="it-IT" dirty="0" smtClean="0"/>
              <a:t> e </a:t>
            </a:r>
            <a:r>
              <a:rPr lang="it-IT" i="1" dirty="0" smtClean="0"/>
              <a:t>natura</a:t>
            </a:r>
            <a:r>
              <a:rPr lang="it-IT" dirty="0" smtClean="0"/>
              <a:t>, </a:t>
            </a:r>
            <a:r>
              <a:rPr lang="it-IT" i="1" dirty="0" smtClean="0"/>
              <a:t>conscio</a:t>
            </a:r>
            <a:r>
              <a:rPr lang="it-IT" dirty="0" smtClean="0"/>
              <a:t> e </a:t>
            </a:r>
            <a:r>
              <a:rPr lang="it-IT" i="1" dirty="0" smtClean="0"/>
              <a:t>inconscio</a:t>
            </a:r>
            <a:r>
              <a:rPr lang="it-IT" dirty="0" smtClean="0"/>
              <a:t>, </a:t>
            </a:r>
            <a:r>
              <a:rPr lang="it-IT" i="1" dirty="0" smtClean="0"/>
              <a:t>libertà</a:t>
            </a:r>
            <a:r>
              <a:rPr lang="it-IT" dirty="0" smtClean="0"/>
              <a:t> e </a:t>
            </a:r>
            <a:r>
              <a:rPr lang="it-IT" i="1" dirty="0" smtClean="0"/>
              <a:t>necessità</a:t>
            </a:r>
            <a:r>
              <a:rPr lang="it-IT" dirty="0" smtClean="0"/>
              <a:t>, </a:t>
            </a:r>
            <a:r>
              <a:rPr lang="it-IT" i="1" dirty="0" smtClean="0"/>
              <a:t>ideale</a:t>
            </a:r>
            <a:r>
              <a:rPr lang="it-IT" dirty="0" smtClean="0"/>
              <a:t> e </a:t>
            </a:r>
            <a:r>
              <a:rPr lang="it-IT" i="1" dirty="0" smtClean="0"/>
              <a:t>reale</a:t>
            </a:r>
            <a:r>
              <a:rPr lang="it-IT" dirty="0" smtClean="0"/>
              <a:t>, non sono contrapposti, ma contigui e connessi senza con-fondersi: l’una polarità presuppone l’altra, dandosi ragion d’essere proprio da essa.</a:t>
            </a:r>
          </a:p>
          <a:p>
            <a:r>
              <a:rPr lang="it-IT" b="1" i="1" dirty="0" smtClean="0"/>
              <a:t>Non vi può essere, infatti, un sistema che funzioni senza l’apporto dell’insieme che lo compone</a:t>
            </a:r>
            <a:r>
              <a:rPr lang="it-IT" dirty="0" smtClean="0"/>
              <a:t>. Es.: la pianta che si nutre delle sostanze della terra, dell’acqua e dell’aria, usufruendo della luce solare, lo può fare perché è intrinsecamente predisposta a questo, è strutturata previamente per poterlo fare.</a:t>
            </a:r>
            <a:endParaRPr lang="it-IT"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filosofia trascendentale: storia </a:t>
            </a:r>
            <a:br>
              <a:rPr lang="it-IT" b="1" dirty="0" smtClean="0"/>
            </a:br>
            <a:r>
              <a:rPr lang="it-IT" b="1" dirty="0" smtClean="0"/>
              <a:t>e memoria dell’autocoscienza</a:t>
            </a:r>
            <a:endParaRPr lang="it-IT" b="1" dirty="0"/>
          </a:p>
        </p:txBody>
      </p:sp>
      <p:sp>
        <p:nvSpPr>
          <p:cNvPr id="3" name="Segnaposto contenuto 2"/>
          <p:cNvSpPr>
            <a:spLocks noGrp="1"/>
          </p:cNvSpPr>
          <p:nvPr>
            <p:ph idx="1"/>
          </p:nvPr>
        </p:nvSpPr>
        <p:spPr/>
        <p:txBody>
          <a:bodyPr>
            <a:normAutofit lnSpcReduction="10000"/>
          </a:bodyPr>
          <a:lstStyle/>
          <a:p>
            <a:r>
              <a:rPr lang="it-IT" dirty="0" smtClean="0"/>
              <a:t>Per </a:t>
            </a:r>
            <a:r>
              <a:rPr lang="it-IT" dirty="0" err="1" smtClean="0"/>
              <a:t>Schelling</a:t>
            </a:r>
            <a:r>
              <a:rPr lang="it-IT" dirty="0" smtClean="0"/>
              <a:t> </a:t>
            </a:r>
            <a:r>
              <a:rPr lang="it-IT" b="1" dirty="0" smtClean="0"/>
              <a:t>la costruzione della coscienza è un percorso trascendentale</a:t>
            </a:r>
            <a:r>
              <a:rPr lang="it-IT" dirty="0" smtClean="0"/>
              <a:t>, un far affiorare dalla memoria e dell’inconscio tutto ciò che diventa via via conoscenza della realtà.</a:t>
            </a:r>
          </a:p>
          <a:p>
            <a:r>
              <a:rPr lang="it-IT" dirty="0" smtClean="0"/>
              <a:t>L’io si innalza progressivamente dalla </a:t>
            </a:r>
            <a:r>
              <a:rPr lang="it-IT" i="1" dirty="0" smtClean="0"/>
              <a:t>sensazione</a:t>
            </a:r>
            <a:r>
              <a:rPr lang="it-IT" dirty="0" smtClean="0"/>
              <a:t> alla </a:t>
            </a:r>
            <a:r>
              <a:rPr lang="it-IT" i="1" dirty="0" smtClean="0"/>
              <a:t>riflessione</a:t>
            </a:r>
            <a:r>
              <a:rPr lang="it-IT" dirty="0" smtClean="0"/>
              <a:t>, e dalla riflessione alla </a:t>
            </a:r>
            <a:r>
              <a:rPr lang="it-IT" i="1" dirty="0" smtClean="0"/>
              <a:t>volontà</a:t>
            </a:r>
            <a:r>
              <a:rPr lang="it-IT" dirty="0" smtClean="0"/>
              <a:t>.</a:t>
            </a:r>
          </a:p>
          <a:p>
            <a:r>
              <a:rPr lang="it-IT" dirty="0" smtClean="0"/>
              <a:t>Il cammino si dipana in salita attraverso tappe che si declinano sulla via ardua della </a:t>
            </a:r>
            <a:r>
              <a:rPr lang="it-IT" i="1" dirty="0" smtClean="0"/>
              <a:t>riflessione teoretica </a:t>
            </a:r>
            <a:r>
              <a:rPr lang="it-IT" dirty="0" smtClean="0"/>
              <a:t>che riporta alla </a:t>
            </a:r>
            <a:r>
              <a:rPr lang="it-IT" b="1" i="1" dirty="0" smtClean="0"/>
              <a:t>necessità</a:t>
            </a:r>
            <a:r>
              <a:rPr lang="it-IT" dirty="0" smtClean="0"/>
              <a:t> e la </a:t>
            </a:r>
            <a:r>
              <a:rPr lang="it-IT" i="1" dirty="0" smtClean="0"/>
              <a:t>riflessione pratica </a:t>
            </a:r>
            <a:r>
              <a:rPr lang="it-IT" dirty="0" smtClean="0"/>
              <a:t>che porta alla </a:t>
            </a:r>
            <a:r>
              <a:rPr lang="it-IT" b="1" i="1" dirty="0" smtClean="0"/>
              <a:t>libertà</a:t>
            </a:r>
            <a:r>
              <a:rPr lang="it-IT" dirty="0" smtClean="0"/>
              <a:t>, alla coscienza distesa e aperta sulla realtà della vita e del mondo.</a:t>
            </a:r>
            <a:endParaRPr lang="it-IT"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L’intuizione intellettuale: </a:t>
            </a:r>
            <a:br>
              <a:rPr lang="it-IT" b="1" dirty="0" smtClean="0"/>
            </a:br>
            <a:r>
              <a:rPr lang="it-IT" b="1" dirty="0" smtClean="0"/>
              <a:t>arte e filosofia</a:t>
            </a:r>
            <a:endParaRPr lang="it-IT" b="1" dirty="0"/>
          </a:p>
        </p:txBody>
      </p:sp>
      <p:sp>
        <p:nvSpPr>
          <p:cNvPr id="3" name="Segnaposto contenuto 2"/>
          <p:cNvSpPr>
            <a:spLocks noGrp="1"/>
          </p:cNvSpPr>
          <p:nvPr>
            <p:ph idx="1"/>
          </p:nvPr>
        </p:nvSpPr>
        <p:spPr/>
        <p:txBody>
          <a:bodyPr/>
          <a:lstStyle/>
          <a:p>
            <a:r>
              <a:rPr lang="it-IT" dirty="0" err="1" smtClean="0"/>
              <a:t>Schelling</a:t>
            </a:r>
            <a:r>
              <a:rPr lang="it-IT" dirty="0" smtClean="0"/>
              <a:t> dunque arriva al punto: ogni riflessione intellettuale che riguarda gli oggetti della conoscenza è legato e condizionato da essi, ma vi è una dimensione, quella nella quale </a:t>
            </a:r>
            <a:r>
              <a:rPr lang="it-IT" b="1" dirty="0" smtClean="0"/>
              <a:t>l’intuire coincide con l’</a:t>
            </a:r>
            <a:r>
              <a:rPr lang="it-IT" b="1" dirty="0" err="1" smtClean="0"/>
              <a:t>intuìto</a:t>
            </a:r>
            <a:r>
              <a:rPr lang="it-IT" dirty="0" smtClean="0"/>
              <a:t>, quella dell’arte, vertice di tutta la conoscenza.</a:t>
            </a:r>
          </a:p>
          <a:p>
            <a:r>
              <a:rPr lang="it-IT" b="1" i="1" dirty="0" smtClean="0"/>
              <a:t>L’arte è superiore alla filosofia teoretica, perché rappresenta il punto di incontro, la sintesi tra ciò che del mondo l’io coglie, e l’io stesso che intuisce il mondo intuendo se stesso</a:t>
            </a:r>
            <a:r>
              <a:rPr lang="it-IT" dirty="0" smtClean="0"/>
              <a:t>.</a:t>
            </a:r>
          </a:p>
          <a:p>
            <a:r>
              <a:rPr lang="it-IT" b="1" dirty="0" smtClean="0"/>
              <a:t>Nell’arte è l’</a:t>
            </a:r>
            <a:r>
              <a:rPr lang="it-IT" b="1" i="1" dirty="0" smtClean="0"/>
              <a:t>Assoluto</a:t>
            </a:r>
            <a:r>
              <a:rPr lang="it-IT" b="1" dirty="0" smtClean="0"/>
              <a:t> stesso che si manifesta</a:t>
            </a:r>
            <a:r>
              <a:rPr lang="it-IT" dirty="0" smtClean="0"/>
              <a:t>.</a:t>
            </a:r>
            <a:endParaRPr lang="it-IT"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Storia e rivelazione</a:t>
            </a:r>
            <a:endParaRPr lang="it-IT" b="1" dirty="0"/>
          </a:p>
        </p:txBody>
      </p:sp>
      <p:sp>
        <p:nvSpPr>
          <p:cNvPr id="3" name="Segnaposto contenuto 2"/>
          <p:cNvSpPr>
            <a:spLocks noGrp="1"/>
          </p:cNvSpPr>
          <p:nvPr>
            <p:ph idx="1"/>
          </p:nvPr>
        </p:nvSpPr>
        <p:spPr/>
        <p:txBody>
          <a:bodyPr/>
          <a:lstStyle/>
          <a:p>
            <a:r>
              <a:rPr lang="it-IT" dirty="0" err="1" smtClean="0"/>
              <a:t>Schelling</a:t>
            </a:r>
            <a:r>
              <a:rPr lang="it-IT" dirty="0" smtClean="0"/>
              <a:t> propone una lettura della storia, non come </a:t>
            </a:r>
            <a:r>
              <a:rPr lang="it-IT" i="1" dirty="0" smtClean="0"/>
              <a:t>caso</a:t>
            </a:r>
            <a:r>
              <a:rPr lang="it-IT" dirty="0" smtClean="0"/>
              <a:t> o </a:t>
            </a:r>
            <a:r>
              <a:rPr lang="it-IT" i="1" dirty="0" smtClean="0"/>
              <a:t>arbitrio</a:t>
            </a:r>
            <a:r>
              <a:rPr lang="it-IT" dirty="0" smtClean="0"/>
              <a:t> di un </a:t>
            </a:r>
            <a:r>
              <a:rPr lang="it-IT" i="1" dirty="0" smtClean="0"/>
              <a:t>destino</a:t>
            </a:r>
            <a:r>
              <a:rPr lang="it-IT" dirty="0" smtClean="0"/>
              <a:t> cieco e fatale, ma come progressiva manifestazione della </a:t>
            </a:r>
            <a:r>
              <a:rPr lang="it-IT" b="1" dirty="0" smtClean="0"/>
              <a:t>Provvidenza</a:t>
            </a:r>
            <a:r>
              <a:rPr lang="it-IT" dirty="0" smtClean="0"/>
              <a:t>, che progressivamente svela Dio stesso, l’Assoluto.</a:t>
            </a:r>
          </a:p>
          <a:p>
            <a:r>
              <a:rPr lang="it-IT" dirty="0" smtClean="0"/>
              <a:t>Vi sono tre periodi nella storia del mondo: 1) </a:t>
            </a:r>
            <a:r>
              <a:rPr lang="it-IT" i="1" dirty="0" smtClean="0"/>
              <a:t>il periodo tragico in cui domina il destino</a:t>
            </a:r>
            <a:r>
              <a:rPr lang="it-IT" dirty="0" smtClean="0"/>
              <a:t>; 2) </a:t>
            </a:r>
            <a:r>
              <a:rPr lang="it-IT" i="1" dirty="0" smtClean="0"/>
              <a:t>il periodo in cui il destino si svela come legge di natura</a:t>
            </a:r>
            <a:r>
              <a:rPr lang="it-IT" dirty="0" smtClean="0"/>
              <a:t>; 3) </a:t>
            </a:r>
            <a:r>
              <a:rPr lang="it-IT" i="1" dirty="0" smtClean="0"/>
              <a:t>il periodo in cui “</a:t>
            </a:r>
            <a:r>
              <a:rPr lang="it-IT" b="1" i="1" dirty="0" smtClean="0"/>
              <a:t>anche Dio sarà</a:t>
            </a:r>
            <a:r>
              <a:rPr lang="it-IT" i="1" dirty="0" smtClean="0"/>
              <a:t>”, in quanto destino e natura si riveleranno come manifestazioni incomplete della provvidenza.</a:t>
            </a:r>
            <a:endParaRPr lang="it-IT" i="1"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libertà e il male</a:t>
            </a:r>
            <a:endParaRPr lang="it-IT" b="1" dirty="0"/>
          </a:p>
        </p:txBody>
      </p:sp>
      <p:sp>
        <p:nvSpPr>
          <p:cNvPr id="3" name="Segnaposto contenuto 2"/>
          <p:cNvSpPr>
            <a:spLocks noGrp="1"/>
          </p:cNvSpPr>
          <p:nvPr>
            <p:ph idx="1"/>
          </p:nvPr>
        </p:nvSpPr>
        <p:spPr/>
        <p:txBody>
          <a:bodyPr>
            <a:normAutofit lnSpcReduction="10000"/>
          </a:bodyPr>
          <a:lstStyle/>
          <a:p>
            <a:r>
              <a:rPr lang="it-IT" dirty="0" smtClean="0"/>
              <a:t>Con </a:t>
            </a:r>
            <a:r>
              <a:rPr lang="it-IT" dirty="0" err="1" smtClean="0"/>
              <a:t>Schelling</a:t>
            </a:r>
            <a:r>
              <a:rPr lang="it-IT" dirty="0" smtClean="0"/>
              <a:t> siamo a distanze siderali dal “</a:t>
            </a:r>
            <a:r>
              <a:rPr lang="it-IT" i="1" dirty="0" smtClean="0"/>
              <a:t>dio</a:t>
            </a:r>
            <a:r>
              <a:rPr lang="it-IT" dirty="0" smtClean="0"/>
              <a:t>” aristotelico, </a:t>
            </a:r>
            <a:r>
              <a:rPr lang="it-IT" i="1" dirty="0" smtClean="0"/>
              <a:t>impassibile</a:t>
            </a:r>
            <a:r>
              <a:rPr lang="it-IT" dirty="0" smtClean="0"/>
              <a:t> e </a:t>
            </a:r>
            <a:r>
              <a:rPr lang="it-IT" i="1" dirty="0" smtClean="0"/>
              <a:t>immobile</a:t>
            </a:r>
            <a:r>
              <a:rPr lang="it-IT" dirty="0" smtClean="0"/>
              <a:t>, perché </a:t>
            </a:r>
            <a:r>
              <a:rPr lang="it-IT" i="1" dirty="0" err="1" smtClean="0"/>
              <a:t>nessuno-lo-può-muovere</a:t>
            </a:r>
            <a:r>
              <a:rPr lang="it-IT" dirty="0" smtClean="0"/>
              <a:t>. </a:t>
            </a:r>
            <a:r>
              <a:rPr lang="it-IT" b="1" dirty="0" smtClean="0"/>
              <a:t>Per lui </a:t>
            </a:r>
            <a:r>
              <a:rPr lang="it-IT" b="1" dirty="0" err="1" smtClean="0"/>
              <a:t>Dio-diviene</a:t>
            </a:r>
            <a:r>
              <a:rPr lang="it-IT" b="1" dirty="0" smtClean="0"/>
              <a:t> in una manifestazione progressiva del bene</a:t>
            </a:r>
            <a:r>
              <a:rPr lang="it-IT" dirty="0" smtClean="0"/>
              <a:t>, che deve co-esistere con il male, senza che ciò significhi confusione: </a:t>
            </a:r>
            <a:r>
              <a:rPr lang="it-IT" b="1" dirty="0" smtClean="0"/>
              <a:t>la presenza del male, lungi da essere </a:t>
            </a:r>
            <a:r>
              <a:rPr lang="it-IT" b="1" dirty="0" err="1" smtClean="0"/>
              <a:t>-agostinianamente-</a:t>
            </a:r>
            <a:r>
              <a:rPr lang="it-IT" b="1" dirty="0" smtClean="0"/>
              <a:t> </a:t>
            </a:r>
            <a:r>
              <a:rPr lang="it-IT" b="1" i="1" dirty="0" err="1" smtClean="0"/>
              <a:t>defectio</a:t>
            </a:r>
            <a:r>
              <a:rPr lang="it-IT" b="1" i="1" dirty="0" smtClean="0"/>
              <a:t> </a:t>
            </a:r>
            <a:r>
              <a:rPr lang="it-IT" b="1" i="1" dirty="0" err="1" smtClean="0"/>
              <a:t>boni</a:t>
            </a:r>
            <a:r>
              <a:rPr lang="it-IT" b="1" dirty="0" smtClean="0"/>
              <a:t>, </a:t>
            </a:r>
            <a:r>
              <a:rPr lang="it-IT" b="1" i="1" dirty="0" smtClean="0"/>
              <a:t>è una dimensione necessitata dalla libertà umana, che progressivamente si eleva a consapevolezza della scelta secondo il principio della bontà e della giustizia</a:t>
            </a:r>
            <a:r>
              <a:rPr lang="it-IT" dirty="0" smtClean="0"/>
              <a:t>. </a:t>
            </a:r>
            <a:endParaRPr lang="it-IT"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Filosofia negativa </a:t>
            </a:r>
            <a:br>
              <a:rPr lang="it-IT" b="1" dirty="0" smtClean="0"/>
            </a:br>
            <a:r>
              <a:rPr lang="it-IT" b="1" dirty="0" smtClean="0"/>
              <a:t>e filosofia positiva</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L’ultimo </a:t>
            </a:r>
            <a:r>
              <a:rPr lang="it-IT" dirty="0" err="1" smtClean="0"/>
              <a:t>Schelling</a:t>
            </a:r>
            <a:r>
              <a:rPr lang="it-IT" dirty="0" smtClean="0"/>
              <a:t> è impegnato fortemente contro il suo ex sodale di gioventù </a:t>
            </a:r>
            <a:r>
              <a:rPr lang="it-IT" i="1" dirty="0" err="1" smtClean="0"/>
              <a:t>Hegel</a:t>
            </a:r>
            <a:r>
              <a:rPr lang="it-IT" dirty="0" smtClean="0"/>
              <a:t>, il cui parallelo percorso lo ha portato ad una filosofia e a una logica fortemente autoreferenziale, come vedremo di seguito.</a:t>
            </a:r>
          </a:p>
          <a:p>
            <a:r>
              <a:rPr lang="it-IT" b="1" dirty="0" err="1" smtClean="0"/>
              <a:t>Schelling</a:t>
            </a:r>
            <a:r>
              <a:rPr lang="it-IT" b="1" dirty="0" smtClean="0"/>
              <a:t> propone invece una filosofia che da negativa, diventa positiva se si mette in discussione, in dialogo con la realtà della vita, con tutto ciò che non si può spiegare, perché in parte rimane incomprensibile, confuso, inespresso, e necessita invece dell’umile pazienza dell’interpretazione e della comprensione</a:t>
            </a:r>
            <a:r>
              <a:rPr lang="it-IT" dirty="0" smtClean="0"/>
              <a:t>.</a:t>
            </a:r>
          </a:p>
          <a:p>
            <a:r>
              <a:rPr lang="it-IT" dirty="0" smtClean="0"/>
              <a:t>Per </a:t>
            </a:r>
            <a:r>
              <a:rPr lang="it-IT" dirty="0" err="1" smtClean="0"/>
              <a:t>Schelling</a:t>
            </a:r>
            <a:r>
              <a:rPr lang="it-IT" dirty="0" smtClean="0"/>
              <a:t> vi è un </a:t>
            </a:r>
            <a:r>
              <a:rPr lang="it-IT" i="1" dirty="0" smtClean="0"/>
              <a:t>residuo</a:t>
            </a:r>
            <a:r>
              <a:rPr lang="it-IT" dirty="0" smtClean="0"/>
              <a:t> incomprimibile, che darà spunto a molte riflessioni dell’Ottocento  (</a:t>
            </a:r>
            <a:r>
              <a:rPr lang="it-IT" i="1" dirty="0" smtClean="0"/>
              <a:t>Schopenhauer</a:t>
            </a:r>
            <a:r>
              <a:rPr lang="it-IT" dirty="0" smtClean="0"/>
              <a:t> e </a:t>
            </a:r>
            <a:r>
              <a:rPr lang="it-IT" i="1" dirty="0" smtClean="0"/>
              <a:t>Nietzsche</a:t>
            </a:r>
            <a:r>
              <a:rPr lang="it-IT" dirty="0" smtClean="0"/>
              <a:t>) e anche del Novecento (</a:t>
            </a:r>
            <a:r>
              <a:rPr lang="it-IT" i="1" dirty="0" err="1" smtClean="0"/>
              <a:t>Heidegger</a:t>
            </a:r>
            <a:r>
              <a:rPr lang="it-IT" dirty="0" smtClean="0"/>
              <a:t>, </a:t>
            </a:r>
            <a:r>
              <a:rPr lang="it-IT" i="1" dirty="0" err="1" smtClean="0"/>
              <a:t>Jaspers</a:t>
            </a:r>
            <a:r>
              <a:rPr lang="it-IT" dirty="0" smtClean="0"/>
              <a:t>, </a:t>
            </a:r>
            <a:r>
              <a:rPr lang="it-IT" i="1" dirty="0" err="1" smtClean="0"/>
              <a:t>Jung</a:t>
            </a:r>
            <a:r>
              <a:rPr lang="it-IT" dirty="0" smtClean="0"/>
              <a:t>).  </a:t>
            </a:r>
            <a:endParaRPr lang="it-IT"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5400" b="1" i="1" dirty="0" smtClean="0">
                <a:solidFill>
                  <a:schemeClr val="accent5">
                    <a:lumMod val="75000"/>
                  </a:schemeClr>
                </a:solidFill>
              </a:rPr>
              <a:t>Georg W. Friedrich </a:t>
            </a:r>
            <a:r>
              <a:rPr lang="it-IT" sz="5400" b="1" i="1" dirty="0" err="1" smtClean="0">
                <a:solidFill>
                  <a:schemeClr val="accent5">
                    <a:lumMod val="75000"/>
                  </a:schemeClr>
                </a:solidFill>
              </a:rPr>
              <a:t>Hegel</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20000"/>
          </a:bodyPr>
          <a:lstStyle/>
          <a:p>
            <a:pPr>
              <a:buNone/>
            </a:pPr>
            <a:r>
              <a:rPr lang="it-IT" dirty="0" smtClean="0"/>
              <a:t>(1770-1831)</a:t>
            </a:r>
          </a:p>
          <a:p>
            <a:r>
              <a:rPr lang="it-IT" b="1" dirty="0" err="1" smtClean="0"/>
              <a:t>Hegel</a:t>
            </a:r>
            <a:r>
              <a:rPr lang="it-IT" dirty="0" smtClean="0"/>
              <a:t>, che studia con </a:t>
            </a:r>
            <a:r>
              <a:rPr lang="it-IT" i="1" dirty="0" err="1" smtClean="0"/>
              <a:t>Schelling</a:t>
            </a:r>
            <a:r>
              <a:rPr lang="it-IT" dirty="0" smtClean="0"/>
              <a:t> a Tubinga, ma poi se ne separa, rappresenta il campione dell’idealismo tedesco, il passaggio conclusivo della grande stagione condivisa con </a:t>
            </a:r>
            <a:r>
              <a:rPr lang="it-IT" i="1" dirty="0" err="1" smtClean="0"/>
              <a:t>Fichte</a:t>
            </a:r>
            <a:r>
              <a:rPr lang="it-IT" dirty="0" smtClean="0"/>
              <a:t> e </a:t>
            </a:r>
            <a:r>
              <a:rPr lang="it-IT" i="1" dirty="0" err="1" smtClean="0"/>
              <a:t>Schelling</a:t>
            </a:r>
            <a:r>
              <a:rPr lang="it-IT" dirty="0" smtClean="0"/>
              <a:t> stesso, ma anche punto dirimente di appassionate adesioni, e sviluppi e feroci critiche. Anche lui precettore a </a:t>
            </a:r>
            <a:r>
              <a:rPr lang="it-IT" dirty="0" err="1" smtClean="0"/>
              <a:t>Bena</a:t>
            </a:r>
            <a:r>
              <a:rPr lang="it-IT" dirty="0" smtClean="0"/>
              <a:t> e a Francoforte, prima di diventare docente alle università di </a:t>
            </a:r>
            <a:r>
              <a:rPr lang="it-IT" dirty="0" err="1" smtClean="0"/>
              <a:t>Jena</a:t>
            </a:r>
            <a:r>
              <a:rPr lang="it-IT" dirty="0" smtClean="0"/>
              <a:t>, </a:t>
            </a:r>
            <a:r>
              <a:rPr lang="it-IT" dirty="0" err="1" smtClean="0"/>
              <a:t>Heidelberg</a:t>
            </a:r>
            <a:r>
              <a:rPr lang="it-IT" dirty="0" smtClean="0"/>
              <a:t> e Berlino.</a:t>
            </a:r>
          </a:p>
          <a:p>
            <a:r>
              <a:rPr lang="it-IT" dirty="0" smtClean="0"/>
              <a:t>Due linee di pensiero seguirono all’opera del filosofo, talora ferocemente antitetiche: quella favorevole di </a:t>
            </a:r>
            <a:r>
              <a:rPr lang="it-IT" i="1" dirty="0" err="1" smtClean="0"/>
              <a:t>Bauer</a:t>
            </a:r>
            <a:r>
              <a:rPr lang="it-IT" dirty="0" smtClean="0"/>
              <a:t>, </a:t>
            </a:r>
            <a:r>
              <a:rPr lang="it-IT" i="1" dirty="0" err="1" smtClean="0"/>
              <a:t>Feuerbach</a:t>
            </a:r>
            <a:r>
              <a:rPr lang="it-IT" dirty="0" smtClean="0"/>
              <a:t>, </a:t>
            </a:r>
            <a:r>
              <a:rPr lang="it-IT" i="1" dirty="0" smtClean="0"/>
              <a:t>Green</a:t>
            </a:r>
            <a:r>
              <a:rPr lang="it-IT" dirty="0" smtClean="0"/>
              <a:t>, </a:t>
            </a:r>
            <a:r>
              <a:rPr lang="it-IT" i="1" dirty="0" err="1" smtClean="0"/>
              <a:t>Marx</a:t>
            </a:r>
            <a:r>
              <a:rPr lang="it-IT" dirty="0" smtClean="0"/>
              <a:t>, </a:t>
            </a:r>
            <a:r>
              <a:rPr lang="it-IT" i="1" dirty="0" smtClean="0"/>
              <a:t>Bradley</a:t>
            </a:r>
            <a:r>
              <a:rPr lang="it-IT" dirty="0" smtClean="0"/>
              <a:t>, </a:t>
            </a:r>
            <a:r>
              <a:rPr lang="it-IT" i="1" dirty="0" err="1" smtClean="0"/>
              <a:t>Dewey</a:t>
            </a:r>
            <a:r>
              <a:rPr lang="it-IT" dirty="0" smtClean="0"/>
              <a:t>, </a:t>
            </a:r>
            <a:r>
              <a:rPr lang="it-IT" i="1" dirty="0" smtClean="0"/>
              <a:t>Sartre</a:t>
            </a:r>
            <a:r>
              <a:rPr lang="it-IT" dirty="0" smtClean="0"/>
              <a:t>, </a:t>
            </a:r>
            <a:r>
              <a:rPr lang="it-IT" i="1" dirty="0" err="1" smtClean="0"/>
              <a:t>Küng</a:t>
            </a:r>
            <a:r>
              <a:rPr lang="it-IT" dirty="0" smtClean="0"/>
              <a:t>, </a:t>
            </a:r>
            <a:r>
              <a:rPr lang="it-IT" i="1" dirty="0" err="1" smtClean="0"/>
              <a:t>Kojève</a:t>
            </a:r>
            <a:r>
              <a:rPr lang="it-IT" dirty="0" smtClean="0"/>
              <a:t>, </a:t>
            </a:r>
            <a:r>
              <a:rPr lang="it-IT" i="1" dirty="0" err="1" smtClean="0"/>
              <a:t>Žižek</a:t>
            </a:r>
            <a:r>
              <a:rPr lang="it-IT" dirty="0" smtClean="0"/>
              <a:t>, </a:t>
            </a:r>
            <a:r>
              <a:rPr lang="it-IT" i="1" dirty="0" err="1" smtClean="0"/>
              <a:t>Brandom</a:t>
            </a:r>
            <a:r>
              <a:rPr lang="it-IT" dirty="0" smtClean="0"/>
              <a:t>, </a:t>
            </a:r>
            <a:r>
              <a:rPr lang="it-IT" i="1" dirty="0" smtClean="0"/>
              <a:t>Pollastri</a:t>
            </a:r>
            <a:r>
              <a:rPr lang="it-IT" dirty="0" smtClean="0"/>
              <a:t>, etc., e quella dei critici (</a:t>
            </a:r>
            <a:r>
              <a:rPr lang="it-IT" i="1" dirty="0" err="1" smtClean="0"/>
              <a:t>Schelling</a:t>
            </a:r>
            <a:r>
              <a:rPr lang="it-IT" dirty="0" smtClean="0"/>
              <a:t>, </a:t>
            </a:r>
            <a:r>
              <a:rPr lang="it-IT" i="1" dirty="0" smtClean="0"/>
              <a:t>Kierkegaard</a:t>
            </a:r>
            <a:r>
              <a:rPr lang="it-IT" dirty="0" smtClean="0"/>
              <a:t>, </a:t>
            </a:r>
            <a:r>
              <a:rPr lang="it-IT" i="1" dirty="0" smtClean="0"/>
              <a:t>Schopenhauer</a:t>
            </a:r>
            <a:r>
              <a:rPr lang="it-IT" dirty="0" smtClean="0"/>
              <a:t>, ancora </a:t>
            </a:r>
            <a:r>
              <a:rPr lang="it-IT" i="1" dirty="0" err="1" smtClean="0"/>
              <a:t>Marx</a:t>
            </a:r>
            <a:r>
              <a:rPr lang="it-IT" dirty="0" smtClean="0"/>
              <a:t>, </a:t>
            </a:r>
            <a:r>
              <a:rPr lang="it-IT" i="1" dirty="0" smtClean="0"/>
              <a:t>Nietzsche</a:t>
            </a:r>
            <a:r>
              <a:rPr lang="it-IT" dirty="0" smtClean="0"/>
              <a:t>, </a:t>
            </a:r>
            <a:r>
              <a:rPr lang="it-IT" i="1" dirty="0" err="1" smtClean="0"/>
              <a:t>Peirce</a:t>
            </a:r>
            <a:r>
              <a:rPr lang="it-IT" dirty="0" smtClean="0"/>
              <a:t>, </a:t>
            </a:r>
            <a:r>
              <a:rPr lang="it-IT" i="1" dirty="0" smtClean="0"/>
              <a:t>Popper</a:t>
            </a:r>
            <a:r>
              <a:rPr lang="it-IT" dirty="0" smtClean="0"/>
              <a:t>, </a:t>
            </a:r>
            <a:r>
              <a:rPr lang="it-IT" i="1" dirty="0" smtClean="0"/>
              <a:t>Russell</a:t>
            </a:r>
            <a:r>
              <a:rPr lang="it-IT" dirty="0" smtClean="0"/>
              <a:t>, </a:t>
            </a:r>
            <a:r>
              <a:rPr lang="it-IT" i="1" dirty="0" err="1" smtClean="0"/>
              <a:t>Heidegger</a:t>
            </a:r>
            <a:r>
              <a:rPr lang="it-IT" i="1" dirty="0" smtClean="0"/>
              <a:t>, </a:t>
            </a:r>
            <a:r>
              <a:rPr lang="it-IT" dirty="0" err="1" smtClean="0"/>
              <a:t>etc</a:t>
            </a:r>
            <a:r>
              <a:rPr lang="it-IT" dirty="0" smtClean="0"/>
              <a:t>..</a:t>
            </a:r>
          </a:p>
          <a:p>
            <a:pPr>
              <a:buNone/>
            </a:pPr>
            <a:endParaRPr lang="it-IT"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opere</a:t>
            </a:r>
            <a:endParaRPr lang="it-IT" b="1" dirty="0"/>
          </a:p>
        </p:txBody>
      </p:sp>
      <p:sp>
        <p:nvSpPr>
          <p:cNvPr id="3" name="Segnaposto contenuto 2"/>
          <p:cNvSpPr>
            <a:spLocks noGrp="1"/>
          </p:cNvSpPr>
          <p:nvPr>
            <p:ph idx="1"/>
          </p:nvPr>
        </p:nvSpPr>
        <p:spPr/>
        <p:txBody>
          <a:bodyPr>
            <a:normAutofit lnSpcReduction="10000"/>
          </a:bodyPr>
          <a:lstStyle/>
          <a:p>
            <a:r>
              <a:rPr lang="it-IT" dirty="0" smtClean="0"/>
              <a:t>Tra le opere del grande pensatore di seguito indichiamo le principali:</a:t>
            </a:r>
          </a:p>
          <a:p>
            <a:pPr>
              <a:buFontTx/>
              <a:buChar char="-"/>
            </a:pPr>
            <a:r>
              <a:rPr lang="it-IT" i="1" dirty="0" smtClean="0"/>
              <a:t>Scritti teologici giovanili,</a:t>
            </a:r>
          </a:p>
          <a:p>
            <a:pPr>
              <a:buFontTx/>
              <a:buChar char="-"/>
            </a:pPr>
            <a:r>
              <a:rPr lang="it-IT" i="1" dirty="0" smtClean="0"/>
              <a:t>Differenza fra il sistema filosofico di </a:t>
            </a:r>
            <a:r>
              <a:rPr lang="it-IT" i="1" dirty="0" err="1" smtClean="0"/>
              <a:t>Fichte</a:t>
            </a:r>
            <a:r>
              <a:rPr lang="it-IT" i="1" dirty="0" smtClean="0"/>
              <a:t> e quello di </a:t>
            </a:r>
            <a:r>
              <a:rPr lang="it-IT" i="1" dirty="0" err="1" smtClean="0"/>
              <a:t>Schelling</a:t>
            </a:r>
            <a:r>
              <a:rPr lang="it-IT" i="1" dirty="0" smtClean="0"/>
              <a:t>,</a:t>
            </a:r>
          </a:p>
          <a:p>
            <a:pPr>
              <a:buFontTx/>
              <a:buChar char="-"/>
            </a:pPr>
            <a:r>
              <a:rPr lang="it-IT" i="1" dirty="0" smtClean="0"/>
              <a:t>Fede e sapere,</a:t>
            </a:r>
          </a:p>
          <a:p>
            <a:pPr>
              <a:buFontTx/>
              <a:buChar char="-"/>
            </a:pPr>
            <a:r>
              <a:rPr lang="it-IT" i="1" dirty="0" smtClean="0"/>
              <a:t>Fenomenologia dello spirito </a:t>
            </a:r>
            <a:r>
              <a:rPr lang="it-IT" dirty="0" smtClean="0"/>
              <a:t>(1807),</a:t>
            </a:r>
          </a:p>
          <a:p>
            <a:pPr>
              <a:buFontTx/>
              <a:buChar char="-"/>
            </a:pPr>
            <a:r>
              <a:rPr lang="it-IT" i="1" dirty="0" smtClean="0"/>
              <a:t>La scienza della logica,</a:t>
            </a:r>
          </a:p>
          <a:p>
            <a:pPr>
              <a:buFontTx/>
              <a:buChar char="-"/>
            </a:pPr>
            <a:r>
              <a:rPr lang="it-IT" i="1" dirty="0" smtClean="0"/>
              <a:t>Enciclopedia delle scienze filosofiche,</a:t>
            </a:r>
          </a:p>
          <a:p>
            <a:pPr>
              <a:buFontTx/>
              <a:buChar char="-"/>
            </a:pPr>
            <a:r>
              <a:rPr lang="it-IT" i="1" dirty="0" smtClean="0"/>
              <a:t>Filosofia del diritto.</a:t>
            </a:r>
            <a:endParaRPr lang="it-IT" i="1"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dialettica</a:t>
            </a:r>
            <a:endParaRPr lang="it-IT" b="1" dirty="0"/>
          </a:p>
        </p:txBody>
      </p:sp>
      <p:sp>
        <p:nvSpPr>
          <p:cNvPr id="3" name="Segnaposto contenuto 2"/>
          <p:cNvSpPr>
            <a:spLocks noGrp="1"/>
          </p:cNvSpPr>
          <p:nvPr>
            <p:ph idx="1"/>
          </p:nvPr>
        </p:nvSpPr>
        <p:spPr/>
        <p:txBody>
          <a:bodyPr>
            <a:normAutofit fontScale="92500"/>
          </a:bodyPr>
          <a:lstStyle/>
          <a:p>
            <a:r>
              <a:rPr lang="it-IT" dirty="0" smtClean="0"/>
              <a:t>Il paradosso è che </a:t>
            </a:r>
            <a:r>
              <a:rPr lang="it-IT" b="1" dirty="0" err="1" smtClean="0"/>
              <a:t>Hegel</a:t>
            </a:r>
            <a:r>
              <a:rPr lang="it-IT" b="1" dirty="0" smtClean="0"/>
              <a:t> non ha scritto alcun trattato sulla </a:t>
            </a:r>
            <a:r>
              <a:rPr lang="it-IT" b="1" dirty="0" err="1" smtClean="0"/>
              <a:t>dialettica…</a:t>
            </a:r>
            <a:endParaRPr lang="it-IT" b="1" dirty="0" smtClean="0"/>
          </a:p>
          <a:p>
            <a:r>
              <a:rPr lang="it-IT" dirty="0" smtClean="0"/>
              <a:t>La ragione, molto semplice è questa: per </a:t>
            </a:r>
            <a:r>
              <a:rPr lang="it-IT" dirty="0" err="1" smtClean="0"/>
              <a:t>Hegel</a:t>
            </a:r>
            <a:r>
              <a:rPr lang="it-IT" dirty="0" smtClean="0"/>
              <a:t>, differentemente che per </a:t>
            </a:r>
            <a:r>
              <a:rPr lang="it-IT" i="1" dirty="0" smtClean="0"/>
              <a:t>Platone</a:t>
            </a:r>
            <a:r>
              <a:rPr lang="it-IT" dirty="0" smtClean="0"/>
              <a:t>, </a:t>
            </a:r>
            <a:r>
              <a:rPr lang="it-IT" i="1" dirty="0" smtClean="0"/>
              <a:t>Aristotele</a:t>
            </a:r>
            <a:r>
              <a:rPr lang="it-IT" dirty="0" smtClean="0"/>
              <a:t> e </a:t>
            </a:r>
            <a:r>
              <a:rPr lang="it-IT" i="1" dirty="0" err="1" smtClean="0"/>
              <a:t>Kant</a:t>
            </a:r>
            <a:r>
              <a:rPr lang="it-IT" dirty="0" smtClean="0"/>
              <a:t>, </a:t>
            </a:r>
            <a:r>
              <a:rPr lang="it-IT" b="1" i="1" dirty="0" smtClean="0"/>
              <a:t>la dialettica si confonde quasi, o caratterizza la filosofia stessa, che, sia che sia teoretica sia che sia pratica o morale, non può che essere dialettica.  </a:t>
            </a:r>
            <a:endParaRPr lang="it-IT" i="1" dirty="0" smtClean="0"/>
          </a:p>
          <a:p>
            <a:r>
              <a:rPr lang="it-IT" dirty="0" smtClean="0"/>
              <a:t>Solo con la </a:t>
            </a:r>
            <a:r>
              <a:rPr lang="it-IT" b="1" i="1" dirty="0" smtClean="0"/>
              <a:t>dialettica</a:t>
            </a:r>
            <a:r>
              <a:rPr lang="it-IT" dirty="0" smtClean="0"/>
              <a:t> l’uomo può cogliere la verità delle cose  della propria stessa vita, solo la dialettica riesce a cogliere l’infinito movimento del reale ponendo </a:t>
            </a:r>
            <a:r>
              <a:rPr lang="it-IT" b="1" i="1" dirty="0" smtClean="0"/>
              <a:t>tesi</a:t>
            </a:r>
            <a:r>
              <a:rPr lang="it-IT" dirty="0" smtClean="0"/>
              <a:t>, </a:t>
            </a:r>
            <a:r>
              <a:rPr lang="it-IT" b="1" i="1" dirty="0" smtClean="0"/>
              <a:t>antitesi</a:t>
            </a:r>
            <a:r>
              <a:rPr lang="it-IT" dirty="0" smtClean="0"/>
              <a:t> e </a:t>
            </a:r>
            <a:r>
              <a:rPr lang="it-IT" b="1" i="1" dirty="0" smtClean="0"/>
              <a:t>sintesi</a:t>
            </a:r>
            <a:r>
              <a:rPr lang="it-IT" dirty="0" smtClean="0"/>
              <a:t>, in un continuo ed infinito ricercare.</a:t>
            </a:r>
          </a:p>
          <a:p>
            <a:endParaRPr lang="it-IT" b="1" i="1"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dialettica del concreto</a:t>
            </a:r>
            <a:endParaRPr lang="it-IT" b="1" dirty="0"/>
          </a:p>
        </p:txBody>
      </p:sp>
      <p:sp>
        <p:nvSpPr>
          <p:cNvPr id="3" name="Segnaposto contenuto 2"/>
          <p:cNvSpPr>
            <a:spLocks noGrp="1"/>
          </p:cNvSpPr>
          <p:nvPr>
            <p:ph idx="1"/>
          </p:nvPr>
        </p:nvSpPr>
        <p:spPr/>
        <p:txBody>
          <a:bodyPr>
            <a:normAutofit lnSpcReduction="10000"/>
          </a:bodyPr>
          <a:lstStyle/>
          <a:p>
            <a:r>
              <a:rPr lang="it-IT" dirty="0" smtClean="0"/>
              <a:t>Solo con questa filosofia, per </a:t>
            </a:r>
            <a:r>
              <a:rPr lang="it-IT" dirty="0" err="1" smtClean="0"/>
              <a:t>Hegel</a:t>
            </a:r>
            <a:r>
              <a:rPr lang="it-IT" dirty="0" smtClean="0"/>
              <a:t> si può riuscire a comprendere veramente la realtà, superando la rigidità della logica classica fondata sul principio di identità/ non contraddizione.</a:t>
            </a:r>
          </a:p>
          <a:p>
            <a:r>
              <a:rPr lang="it-IT" dirty="0" smtClean="0"/>
              <a:t>L’</a:t>
            </a:r>
            <a:r>
              <a:rPr lang="it-IT" b="1" i="1" dirty="0" smtClean="0"/>
              <a:t>essere</a:t>
            </a:r>
            <a:r>
              <a:rPr lang="it-IT" dirty="0" smtClean="0"/>
              <a:t> e il </a:t>
            </a:r>
            <a:r>
              <a:rPr lang="it-IT" b="1" i="1" dirty="0" smtClean="0"/>
              <a:t>nulla</a:t>
            </a:r>
            <a:r>
              <a:rPr lang="it-IT" dirty="0" smtClean="0"/>
              <a:t> per </a:t>
            </a:r>
            <a:r>
              <a:rPr lang="it-IT" dirty="0" err="1" smtClean="0"/>
              <a:t>Hegel</a:t>
            </a:r>
            <a:r>
              <a:rPr lang="it-IT" dirty="0" smtClean="0"/>
              <a:t> </a:t>
            </a:r>
            <a:r>
              <a:rPr lang="it-IT" b="1" dirty="0" smtClean="0"/>
              <a:t>coesistono nella dialettica che rinvia l’uno all’altro, entrambi necessari e con-viventi/ com-presenti nell’ordine della realtà</a:t>
            </a:r>
            <a:r>
              <a:rPr lang="it-IT" dirty="0" smtClean="0"/>
              <a:t>.</a:t>
            </a:r>
          </a:p>
          <a:p>
            <a:r>
              <a:rPr lang="it-IT" b="1" i="1" dirty="0" smtClean="0"/>
              <a:t>L’essere e il nulla altro non sono che il divenire</a:t>
            </a:r>
            <a:r>
              <a:rPr lang="it-IT" dirty="0" smtClean="0"/>
              <a:t>, oppure, con echi neanche tanto remoti di tipo aristotelico, il passaggio dalla </a:t>
            </a:r>
            <a:r>
              <a:rPr lang="it-IT" b="1" dirty="0" smtClean="0"/>
              <a:t>potenza</a:t>
            </a:r>
            <a:r>
              <a:rPr lang="it-IT" dirty="0" smtClean="0"/>
              <a:t> all’</a:t>
            </a:r>
            <a:r>
              <a:rPr lang="it-IT" b="1" dirty="0" smtClean="0"/>
              <a:t>atto</a:t>
            </a:r>
            <a:r>
              <a:rPr lang="it-IT" dirty="0" smtClean="0"/>
              <a:t>.</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Saggiatore</a:t>
            </a:r>
            <a:endParaRPr lang="it-IT" i="1" dirty="0"/>
          </a:p>
        </p:txBody>
      </p:sp>
      <p:sp>
        <p:nvSpPr>
          <p:cNvPr id="3" name="Segnaposto contenuto 2"/>
          <p:cNvSpPr>
            <a:spLocks noGrp="1"/>
          </p:cNvSpPr>
          <p:nvPr>
            <p:ph idx="1"/>
          </p:nvPr>
        </p:nvSpPr>
        <p:spPr/>
        <p:txBody>
          <a:bodyPr>
            <a:normAutofit fontScale="92500"/>
          </a:bodyPr>
          <a:lstStyle/>
          <a:p>
            <a:r>
              <a:rPr lang="it-IT" dirty="0" smtClean="0"/>
              <a:t>Nel 1616 Galileo scrive la famosa lettera alla granduchessa Cristina di Lorena dove dice che “</a:t>
            </a:r>
            <a:r>
              <a:rPr lang="it-IT" b="1" i="1" dirty="0" smtClean="0"/>
              <a:t>la scienza non insegna come si </a:t>
            </a:r>
            <a:r>
              <a:rPr lang="it-IT" b="1" i="1" dirty="0" err="1" smtClean="0"/>
              <a:t>vadia</a:t>
            </a:r>
            <a:r>
              <a:rPr lang="it-IT" b="1" i="1" dirty="0" smtClean="0"/>
              <a:t> in cielo, ma come </a:t>
            </a:r>
            <a:r>
              <a:rPr lang="it-IT" b="1" i="1" dirty="0" err="1" smtClean="0"/>
              <a:t>vadia</a:t>
            </a:r>
            <a:r>
              <a:rPr lang="it-IT" b="1" i="1" dirty="0" smtClean="0"/>
              <a:t> il cielo</a:t>
            </a:r>
            <a:r>
              <a:rPr lang="it-IT" dirty="0" smtClean="0"/>
              <a:t>”. Siamo nel cuore della polemica </a:t>
            </a:r>
            <a:r>
              <a:rPr lang="it-IT" dirty="0" err="1" smtClean="0"/>
              <a:t>scienza-teologia-fede</a:t>
            </a:r>
            <a:r>
              <a:rPr lang="it-IT" dirty="0" smtClean="0"/>
              <a:t>.</a:t>
            </a:r>
          </a:p>
          <a:p>
            <a:r>
              <a:rPr lang="it-IT" dirty="0" smtClean="0"/>
              <a:t>Il cardinale </a:t>
            </a:r>
            <a:r>
              <a:rPr lang="it-IT" i="1" dirty="0" err="1" smtClean="0"/>
              <a:t>Bellarmino</a:t>
            </a:r>
            <a:r>
              <a:rPr lang="it-IT" dirty="0" smtClean="0"/>
              <a:t> lo convoca a Roma intimandogli di abbandonare l’eliocentrismo. Galileo non prende una posizione netta, ma il </a:t>
            </a:r>
            <a:r>
              <a:rPr lang="it-IT" i="1" dirty="0" err="1" smtClean="0"/>
              <a:t>Bellarmino</a:t>
            </a:r>
            <a:r>
              <a:rPr lang="it-IT" dirty="0" smtClean="0"/>
              <a:t> non è proprio un fanatico. Nel 1623 pubblica </a:t>
            </a:r>
            <a:r>
              <a:rPr lang="it-IT" b="1" i="1" dirty="0" smtClean="0"/>
              <a:t>Il Saggiatore</a:t>
            </a:r>
            <a:r>
              <a:rPr lang="it-IT" dirty="0" smtClean="0"/>
              <a:t> e nel 1630 il </a:t>
            </a:r>
            <a:r>
              <a:rPr lang="it-IT" b="1" i="1" dirty="0" smtClean="0"/>
              <a:t>Dialogo sopra i due massimi sistemi del mondo</a:t>
            </a:r>
            <a:r>
              <a:rPr lang="it-IT" dirty="0" smtClean="0"/>
              <a:t>. Nel 1632 il libro viene sequestrato e Galileo convocato a Roma dall’Inquisizione.</a:t>
            </a:r>
            <a:endParaRPr lang="it-IT"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essere</a:t>
            </a:r>
            <a:r>
              <a:rPr lang="it-IT" b="1" dirty="0" smtClean="0"/>
              <a:t> è nel </a:t>
            </a:r>
            <a:r>
              <a:rPr lang="it-IT" b="1" i="1" dirty="0" smtClean="0"/>
              <a:t>concetto</a:t>
            </a:r>
            <a:endParaRPr lang="it-IT" b="1" i="1" dirty="0"/>
          </a:p>
        </p:txBody>
      </p:sp>
      <p:sp>
        <p:nvSpPr>
          <p:cNvPr id="3" name="Segnaposto contenuto 2"/>
          <p:cNvSpPr>
            <a:spLocks noGrp="1"/>
          </p:cNvSpPr>
          <p:nvPr>
            <p:ph idx="1"/>
          </p:nvPr>
        </p:nvSpPr>
        <p:spPr/>
        <p:txBody>
          <a:bodyPr>
            <a:normAutofit fontScale="92500"/>
          </a:bodyPr>
          <a:lstStyle/>
          <a:p>
            <a:r>
              <a:rPr lang="it-IT" dirty="0" smtClean="0"/>
              <a:t>Concetto significa con-cepito, vale a dire com-preso.</a:t>
            </a:r>
          </a:p>
          <a:p>
            <a:r>
              <a:rPr lang="it-IT" b="1" dirty="0" smtClean="0"/>
              <a:t>Per </a:t>
            </a:r>
            <a:r>
              <a:rPr lang="it-IT" b="1" dirty="0" err="1" smtClean="0"/>
              <a:t>Hegel</a:t>
            </a:r>
            <a:r>
              <a:rPr lang="it-IT" b="1" dirty="0" smtClean="0"/>
              <a:t> l’essere delle cose si esprime nel concetto, che ri-comprende anche l’essenza della cosa stessa</a:t>
            </a:r>
            <a:r>
              <a:rPr lang="it-IT" dirty="0" smtClean="0"/>
              <a:t>.</a:t>
            </a:r>
          </a:p>
          <a:p>
            <a:r>
              <a:rPr lang="it-IT" dirty="0" smtClean="0"/>
              <a:t>Se nella metafisica classica, si distingueva tra </a:t>
            </a:r>
            <a:r>
              <a:rPr lang="it-IT" i="1" dirty="0" smtClean="0"/>
              <a:t>soggetto</a:t>
            </a:r>
            <a:r>
              <a:rPr lang="it-IT" dirty="0" smtClean="0"/>
              <a:t>, </a:t>
            </a:r>
            <a:r>
              <a:rPr lang="it-IT" i="1" dirty="0" smtClean="0"/>
              <a:t>essenza</a:t>
            </a:r>
            <a:r>
              <a:rPr lang="it-IT" dirty="0" smtClean="0"/>
              <a:t> ed </a:t>
            </a:r>
            <a:r>
              <a:rPr lang="it-IT" i="1" dirty="0" smtClean="0"/>
              <a:t>essere</a:t>
            </a:r>
            <a:r>
              <a:rPr lang="it-IT" dirty="0" smtClean="0"/>
              <a:t>, in ordine crescente di “</a:t>
            </a:r>
            <a:r>
              <a:rPr lang="it-IT" i="1" dirty="0" smtClean="0"/>
              <a:t>densità</a:t>
            </a:r>
            <a:r>
              <a:rPr lang="it-IT" dirty="0" smtClean="0"/>
              <a:t>” ontologica, in </a:t>
            </a:r>
            <a:r>
              <a:rPr lang="it-IT" dirty="0" err="1" smtClean="0"/>
              <a:t>Hegel</a:t>
            </a:r>
            <a:r>
              <a:rPr lang="it-IT" dirty="0" smtClean="0"/>
              <a:t> avviene una sintesi fulminea, che serve per collocare la comprensione delle cose nel loro farsi, darsi, divenire perenne.</a:t>
            </a:r>
          </a:p>
          <a:p>
            <a:r>
              <a:rPr lang="it-IT" b="1" i="1" dirty="0" smtClean="0"/>
              <a:t>A questo punto è chiaro come tutto ruoti attorno all’autocoscienza dell’io pensante, con-cepente l’essere stesso di tutte le cose a partire da se stesso.</a:t>
            </a:r>
            <a:endParaRPr lang="it-IT" b="1" i="1"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L’identità di </a:t>
            </a:r>
            <a:r>
              <a:rPr lang="it-IT" b="1" i="1" dirty="0" smtClean="0"/>
              <a:t>razionale</a:t>
            </a:r>
            <a:r>
              <a:rPr lang="it-IT" b="1" dirty="0" smtClean="0"/>
              <a:t> e </a:t>
            </a:r>
            <a:r>
              <a:rPr lang="it-IT" b="1" i="1" dirty="0" smtClean="0"/>
              <a:t>reale</a:t>
            </a:r>
            <a:endParaRPr lang="it-IT" b="1" i="1" dirty="0"/>
          </a:p>
        </p:txBody>
      </p:sp>
      <p:sp>
        <p:nvSpPr>
          <p:cNvPr id="3" name="Segnaposto contenuto 2"/>
          <p:cNvSpPr>
            <a:spLocks noGrp="1"/>
          </p:cNvSpPr>
          <p:nvPr>
            <p:ph idx="1"/>
          </p:nvPr>
        </p:nvSpPr>
        <p:spPr/>
        <p:txBody>
          <a:bodyPr>
            <a:normAutofit fontScale="92500" lnSpcReduction="20000"/>
          </a:bodyPr>
          <a:lstStyle/>
          <a:p>
            <a:r>
              <a:rPr lang="it-IT" dirty="0" smtClean="0"/>
              <a:t>La vulgata interpretativa di questo ardito parallelismo hegeliano, colloca </a:t>
            </a:r>
            <a:r>
              <a:rPr lang="it-IT" dirty="0" err="1" smtClean="0"/>
              <a:t>Hegel</a:t>
            </a:r>
            <a:r>
              <a:rPr lang="it-IT" dirty="0" smtClean="0"/>
              <a:t> stesso su un versante di estremo cinismo, ma non è così: infatti, per il filosofo questa coincidenza significa semplicemente che tutto ciò che accade, cioè il </a:t>
            </a:r>
            <a:r>
              <a:rPr lang="it-IT" b="1" dirty="0" smtClean="0"/>
              <a:t>reale</a:t>
            </a:r>
            <a:r>
              <a:rPr lang="it-IT" dirty="0" smtClean="0"/>
              <a:t>, nel suo estrinsecarsi e dipanarsi complesso, deve essere analizzato mediante la dialettica, fino a coglierne i </a:t>
            </a:r>
            <a:r>
              <a:rPr lang="it-IT" b="1" dirty="0" smtClean="0"/>
              <a:t>tratti di razionalità</a:t>
            </a:r>
            <a:r>
              <a:rPr lang="it-IT" dirty="0" smtClean="0"/>
              <a:t>, vale a dire di necessità, prescindendo da ogni giudizio morale, che avviene su un altro piano.</a:t>
            </a:r>
          </a:p>
          <a:p>
            <a:r>
              <a:rPr lang="it-IT" dirty="0" smtClean="0"/>
              <a:t>In ogni caso per </a:t>
            </a:r>
            <a:r>
              <a:rPr lang="it-IT" dirty="0" err="1" smtClean="0"/>
              <a:t>Hegel</a:t>
            </a:r>
            <a:r>
              <a:rPr lang="it-IT" dirty="0" smtClean="0"/>
              <a:t>, siccome Dio è l’essere per sé realissimo, tutto torna da dove ha origine: vi è dunque una razionalità superiore nella realtà, che può venire compresa solo in una prospettiva superiore a quella della vita umana dei singoli esseri umani.</a:t>
            </a:r>
            <a:endParaRPr lang="it-IT"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razionale</a:t>
            </a:r>
            <a:r>
              <a:rPr lang="it-IT" b="1" dirty="0" smtClean="0"/>
              <a:t>” in </a:t>
            </a:r>
            <a:r>
              <a:rPr lang="it-IT" b="1" dirty="0" err="1" smtClean="0"/>
              <a:t>Hegel</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Per </a:t>
            </a:r>
            <a:r>
              <a:rPr lang="it-IT" dirty="0" err="1" smtClean="0"/>
              <a:t>Hegel</a:t>
            </a:r>
            <a:r>
              <a:rPr lang="it-IT" dirty="0" smtClean="0"/>
              <a:t> il “</a:t>
            </a:r>
            <a:r>
              <a:rPr lang="it-IT" i="1" dirty="0" smtClean="0"/>
              <a:t>razionale</a:t>
            </a:r>
            <a:r>
              <a:rPr lang="it-IT" dirty="0" smtClean="0"/>
              <a:t>” non possiede l’accezione classica </a:t>
            </a:r>
            <a:r>
              <a:rPr lang="it-IT" dirty="0" err="1" smtClean="0"/>
              <a:t>platonico-aristotelica</a:t>
            </a:r>
            <a:r>
              <a:rPr lang="it-IT" dirty="0" smtClean="0"/>
              <a:t> o </a:t>
            </a:r>
            <a:r>
              <a:rPr lang="it-IT" dirty="0" err="1" smtClean="0"/>
              <a:t>tommasiana</a:t>
            </a:r>
            <a:r>
              <a:rPr lang="it-IT" dirty="0" smtClean="0"/>
              <a:t>, per cui rappresenterebbe essenzialmente la caratteristica principale che umanizza e rende libero l’animale-uomo: per lui il “</a:t>
            </a:r>
            <a:r>
              <a:rPr lang="it-IT" i="1" dirty="0" smtClean="0"/>
              <a:t>razionale</a:t>
            </a:r>
            <a:r>
              <a:rPr lang="it-IT" dirty="0" smtClean="0"/>
              <a:t>” ricomprende molto altro, ad esempio </a:t>
            </a:r>
            <a:r>
              <a:rPr lang="it-IT" b="1" dirty="0" smtClean="0"/>
              <a:t>il </a:t>
            </a:r>
            <a:r>
              <a:rPr lang="it-IT" b="1" i="1" dirty="0" smtClean="0"/>
              <a:t>senso</a:t>
            </a:r>
            <a:r>
              <a:rPr lang="it-IT" b="1" dirty="0" smtClean="0"/>
              <a:t> della natura e della storia</a:t>
            </a:r>
            <a:r>
              <a:rPr lang="it-IT" dirty="0" smtClean="0"/>
              <a:t>, che già in </a:t>
            </a:r>
            <a:r>
              <a:rPr lang="it-IT" i="1" dirty="0" smtClean="0"/>
              <a:t>Platone</a:t>
            </a:r>
            <a:r>
              <a:rPr lang="it-IT" dirty="0" smtClean="0"/>
              <a:t> e </a:t>
            </a:r>
            <a:r>
              <a:rPr lang="it-IT" i="1" dirty="0" smtClean="0"/>
              <a:t>Agostino</a:t>
            </a:r>
            <a:r>
              <a:rPr lang="it-IT" dirty="0" smtClean="0"/>
              <a:t> avevano avuto una attenzione importante.</a:t>
            </a:r>
          </a:p>
          <a:p>
            <a:r>
              <a:rPr lang="it-IT" dirty="0" smtClean="0"/>
              <a:t>Il </a:t>
            </a:r>
            <a:r>
              <a:rPr lang="it-IT" b="1" i="1" dirty="0" err="1" smtClean="0"/>
              <a:t>Lògos</a:t>
            </a:r>
            <a:r>
              <a:rPr lang="it-IT" dirty="0" smtClean="0"/>
              <a:t>, in qualche modo, </a:t>
            </a:r>
            <a:r>
              <a:rPr lang="it-IT" dirty="0" err="1" smtClean="0"/>
              <a:t>agisce…</a:t>
            </a:r>
            <a:r>
              <a:rPr lang="it-IT" dirty="0" smtClean="0"/>
              <a:t> </a:t>
            </a:r>
            <a:r>
              <a:rPr lang="it-IT" dirty="0" err="1" smtClean="0"/>
              <a:t>Hegel</a:t>
            </a:r>
            <a:r>
              <a:rPr lang="it-IT" dirty="0" smtClean="0"/>
              <a:t> che vede Napoleone a cavallo e commenta “</a:t>
            </a:r>
            <a:r>
              <a:rPr lang="it-IT" i="1" dirty="0" smtClean="0"/>
              <a:t>Vedo passare lo Spirito della </a:t>
            </a:r>
            <a:r>
              <a:rPr lang="it-IT" i="1" dirty="0" err="1" smtClean="0"/>
              <a:t>Storia</a:t>
            </a:r>
            <a:r>
              <a:rPr lang="it-IT" dirty="0" err="1" smtClean="0"/>
              <a:t>…</a:t>
            </a:r>
            <a:r>
              <a:rPr lang="it-IT" dirty="0" smtClean="0"/>
              <a:t>” non ha torto. L’Europa non è rimasta la stessa dopo la Rivoluzione francese e l’epoca napoleonica, nonostante la Restaurazione. </a:t>
            </a:r>
            <a:r>
              <a:rPr lang="it-IT" b="1" dirty="0" smtClean="0"/>
              <a:t>Illuminismo</a:t>
            </a:r>
            <a:r>
              <a:rPr lang="it-IT" dirty="0" smtClean="0"/>
              <a:t>, </a:t>
            </a:r>
            <a:r>
              <a:rPr lang="it-IT" b="1" dirty="0" smtClean="0"/>
              <a:t>romanticismo</a:t>
            </a:r>
            <a:r>
              <a:rPr lang="it-IT" dirty="0" smtClean="0"/>
              <a:t>, </a:t>
            </a:r>
            <a:r>
              <a:rPr lang="it-IT" b="1" dirty="0" smtClean="0"/>
              <a:t>idealismo</a:t>
            </a:r>
            <a:r>
              <a:rPr lang="it-IT" dirty="0" smtClean="0"/>
              <a:t> e </a:t>
            </a:r>
            <a:r>
              <a:rPr lang="it-IT" b="1" dirty="0" smtClean="0"/>
              <a:t>rivoluzioni</a:t>
            </a:r>
            <a:r>
              <a:rPr lang="it-IT" dirty="0" smtClean="0"/>
              <a:t> hanno cambiato il corso degli eventi a cavallo del XVIII e del XIX secolo.</a:t>
            </a:r>
            <a:endParaRPr lang="it-IT"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cammino </a:t>
            </a:r>
            <a:br>
              <a:rPr lang="it-IT" b="1" dirty="0" smtClean="0"/>
            </a:br>
            <a:r>
              <a:rPr lang="it-IT" b="1" dirty="0" smtClean="0"/>
              <a:t>della </a:t>
            </a:r>
            <a:r>
              <a:rPr lang="it-IT" b="1" i="1" dirty="0" smtClean="0"/>
              <a:t>coscienza</a:t>
            </a:r>
            <a:r>
              <a:rPr lang="it-IT" b="1" dirty="0" smtClean="0"/>
              <a:t> verso il </a:t>
            </a:r>
            <a:r>
              <a:rPr lang="it-IT" b="1" i="1" dirty="0" smtClean="0"/>
              <a:t>sapere</a:t>
            </a:r>
            <a:endParaRPr lang="it-IT" b="1" i="1" dirty="0"/>
          </a:p>
        </p:txBody>
      </p:sp>
      <p:sp>
        <p:nvSpPr>
          <p:cNvPr id="3" name="Segnaposto contenuto 2"/>
          <p:cNvSpPr>
            <a:spLocks noGrp="1"/>
          </p:cNvSpPr>
          <p:nvPr>
            <p:ph idx="1"/>
          </p:nvPr>
        </p:nvSpPr>
        <p:spPr/>
        <p:txBody>
          <a:bodyPr>
            <a:normAutofit fontScale="77500" lnSpcReduction="20000"/>
          </a:bodyPr>
          <a:lstStyle/>
          <a:p>
            <a:r>
              <a:rPr lang="it-IT" dirty="0" err="1" smtClean="0"/>
              <a:t>Hegel</a:t>
            </a:r>
            <a:r>
              <a:rPr lang="it-IT" dirty="0" smtClean="0"/>
              <a:t> dunque vede nella </a:t>
            </a:r>
            <a:r>
              <a:rPr lang="it-IT" b="1" i="1" dirty="0" smtClean="0"/>
              <a:t>ragione</a:t>
            </a:r>
            <a:r>
              <a:rPr lang="it-IT" dirty="0" smtClean="0"/>
              <a:t> il punto e il luogo nel quale si può </a:t>
            </a:r>
            <a:r>
              <a:rPr lang="it-IT" b="1" dirty="0" smtClean="0"/>
              <a:t>comprendere il senso delle cose e della storia, il punto di conciliazione tra essere e potere essere, tra essere e dover essere</a:t>
            </a:r>
            <a:r>
              <a:rPr lang="it-IT" dirty="0" smtClean="0"/>
              <a:t>.</a:t>
            </a:r>
          </a:p>
          <a:p>
            <a:r>
              <a:rPr lang="it-IT" dirty="0" smtClean="0"/>
              <a:t>La verità delle cose, per </a:t>
            </a:r>
            <a:r>
              <a:rPr lang="it-IT" dirty="0" err="1" smtClean="0"/>
              <a:t>Hegel</a:t>
            </a:r>
            <a:r>
              <a:rPr lang="it-IT" dirty="0" smtClean="0"/>
              <a:t>, non può stare nei dualismi, nelle dicotomie, nei contrasti radicali (come quello kantiano tra </a:t>
            </a:r>
            <a:r>
              <a:rPr lang="it-IT" i="1" dirty="0" smtClean="0"/>
              <a:t>fenomeno</a:t>
            </a:r>
            <a:r>
              <a:rPr lang="it-IT" dirty="0" smtClean="0"/>
              <a:t> e </a:t>
            </a:r>
            <a:r>
              <a:rPr lang="it-IT" i="1" dirty="0" err="1" smtClean="0"/>
              <a:t>noùmeno</a:t>
            </a:r>
            <a:r>
              <a:rPr lang="it-IT" dirty="0" smtClean="0"/>
              <a:t>), ma deve essere oggetto di ragione mediante che può convergere su un qualcosa di assoluto.</a:t>
            </a:r>
          </a:p>
          <a:p>
            <a:r>
              <a:rPr lang="it-IT" dirty="0" smtClean="0"/>
              <a:t>Altrettanto, per lui, sbagliano gli intuizionisti che ritengono di poter accedere alla verità tramite un unico  estemporaneo atto intuitivo ( i romantici storici e di tutte le stagioni).   </a:t>
            </a:r>
          </a:p>
          <a:p>
            <a:r>
              <a:rPr lang="it-IT" dirty="0" smtClean="0"/>
              <a:t>Il vero dunque è l’intero, l’organico, non le polarità, le discriminazioni antitetiche e giustapposte.</a:t>
            </a:r>
          </a:p>
          <a:p>
            <a:pPr>
              <a:buNone/>
            </a:pPr>
            <a:endParaRPr lang="it-IT" dirty="0" smtClean="0"/>
          </a:p>
          <a:p>
            <a:r>
              <a:rPr lang="it-IT" b="1" dirty="0" smtClean="0"/>
              <a:t>La ricerca e la conquista della verità va pertanto collocata nel flusso della storia e in essa si possono dipanare i filo della sua manifestazione</a:t>
            </a:r>
            <a:r>
              <a:rPr lang="it-IT" dirty="0" smtClean="0"/>
              <a:t>.</a:t>
            </a:r>
            <a:endParaRPr lang="it-IT"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Lo </a:t>
            </a:r>
            <a:r>
              <a:rPr lang="it-IT" b="1" i="1" dirty="0" smtClean="0"/>
              <a:t>spirito soggettivo</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Lo </a:t>
            </a:r>
            <a:r>
              <a:rPr lang="it-IT" b="1" dirty="0" smtClean="0"/>
              <a:t>spirito soggettivo</a:t>
            </a:r>
            <a:r>
              <a:rPr lang="it-IT" dirty="0" smtClean="0"/>
              <a:t>, per </a:t>
            </a:r>
            <a:r>
              <a:rPr lang="it-IT" dirty="0" err="1" smtClean="0"/>
              <a:t>Hegel</a:t>
            </a:r>
            <a:r>
              <a:rPr lang="it-IT" dirty="0" smtClean="0"/>
              <a:t>, altro non è che l’unità corpo-anima che si manifesta nella vita e nell’attività umana. È la vita fisica e quella psichica, è la normalità e le sue declinazioni nevrotiche e psicotiche, fino alla follia, è lo stato di veglia e lo stato di sonno. È l’uomo nella sua integralità naturale.</a:t>
            </a:r>
          </a:p>
          <a:p>
            <a:r>
              <a:rPr lang="it-IT" dirty="0" smtClean="0"/>
              <a:t>Il nesso anima-corpo si muove poi verso l’</a:t>
            </a:r>
            <a:r>
              <a:rPr lang="it-IT" b="1" i="1" dirty="0" smtClean="0"/>
              <a:t>autocoscienza</a:t>
            </a:r>
            <a:r>
              <a:rPr lang="it-IT" dirty="0" smtClean="0"/>
              <a:t>, che porta all’unificazione di </a:t>
            </a:r>
            <a:r>
              <a:rPr lang="it-IT" b="1" i="1" dirty="0" smtClean="0"/>
              <a:t>intelligenza</a:t>
            </a:r>
            <a:r>
              <a:rPr lang="it-IT" dirty="0" smtClean="0"/>
              <a:t> e </a:t>
            </a:r>
            <a:r>
              <a:rPr lang="it-IT" b="1" i="1" dirty="0" smtClean="0"/>
              <a:t>volontà</a:t>
            </a:r>
            <a:r>
              <a:rPr lang="it-IT" dirty="0" smtClean="0"/>
              <a:t>, facoltà descritte dall’antropologia classica, ma da </a:t>
            </a:r>
            <a:r>
              <a:rPr lang="it-IT" dirty="0" err="1" smtClean="0"/>
              <a:t>Hegel</a:t>
            </a:r>
            <a:r>
              <a:rPr lang="it-IT" dirty="0" smtClean="0"/>
              <a:t> riprese in modo diverso.</a:t>
            </a:r>
            <a:endParaRPr lang="it-IT"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Lo </a:t>
            </a:r>
            <a:r>
              <a:rPr lang="it-IT" b="1" i="1" dirty="0" smtClean="0"/>
              <a:t>spirito oggettivo</a:t>
            </a:r>
            <a:r>
              <a:rPr lang="it-IT" b="1" dirty="0" smtClean="0"/>
              <a:t>: </a:t>
            </a:r>
            <a:br>
              <a:rPr lang="it-IT" b="1" dirty="0" smtClean="0"/>
            </a:br>
            <a:r>
              <a:rPr lang="it-IT" b="1" dirty="0" smtClean="0"/>
              <a:t>Stato, eticità e storia</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Lo </a:t>
            </a:r>
            <a:r>
              <a:rPr lang="it-IT" b="1" dirty="0" smtClean="0"/>
              <a:t>spirito oggettivo </a:t>
            </a:r>
            <a:r>
              <a:rPr lang="it-IT" dirty="0" smtClean="0"/>
              <a:t>si declina nelle istituzione e nelle strutture statuali, che devono vivere una propria eticità, che rappresenta il superamento dei beni individuali per un bene comune. </a:t>
            </a:r>
          </a:p>
          <a:p>
            <a:r>
              <a:rPr lang="it-IT" dirty="0" smtClean="0"/>
              <a:t>Il </a:t>
            </a:r>
            <a:r>
              <a:rPr lang="it-IT" b="1" i="1" dirty="0" smtClean="0"/>
              <a:t>diritto</a:t>
            </a:r>
            <a:r>
              <a:rPr lang="it-IT" dirty="0" smtClean="0"/>
              <a:t> e la </a:t>
            </a:r>
            <a:r>
              <a:rPr lang="it-IT" b="1" i="1" dirty="0" smtClean="0"/>
              <a:t>morale</a:t>
            </a:r>
            <a:r>
              <a:rPr lang="it-IT" dirty="0" smtClean="0"/>
              <a:t> sono i due ambiti nei quali si declina l’</a:t>
            </a:r>
            <a:r>
              <a:rPr lang="it-IT" b="1" dirty="0" smtClean="0"/>
              <a:t>eticità</a:t>
            </a:r>
            <a:r>
              <a:rPr lang="it-IT" dirty="0" smtClean="0"/>
              <a:t> delle istituzioni. Il </a:t>
            </a:r>
            <a:r>
              <a:rPr lang="it-IT" b="1" i="1" dirty="0" smtClean="0"/>
              <a:t>diritto</a:t>
            </a:r>
            <a:r>
              <a:rPr lang="it-IT" dirty="0" smtClean="0"/>
              <a:t> come esplicitazione della norma collettiva, la </a:t>
            </a:r>
            <a:r>
              <a:rPr lang="it-IT" b="1" i="1" dirty="0" smtClean="0"/>
              <a:t>morale</a:t>
            </a:r>
            <a:r>
              <a:rPr lang="it-IT" dirty="0" smtClean="0"/>
              <a:t> come interiorizzazione della norma soggettiva e comunitaria. </a:t>
            </a:r>
          </a:p>
          <a:p>
            <a:r>
              <a:rPr lang="it-IT" dirty="0" err="1" smtClean="0"/>
              <a:t>Hegel</a:t>
            </a:r>
            <a:r>
              <a:rPr lang="it-IT" dirty="0" smtClean="0"/>
              <a:t> vede un progredire dello spirito della storia, dall’antichità alla sintesi del pensiero germanico idealista in cui si concilia lo spirito, la natura umana e divina, la verità e la libertà nello Stato.</a:t>
            </a:r>
            <a:endParaRPr lang="it-IT"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Lo </a:t>
            </a:r>
            <a:r>
              <a:rPr lang="it-IT" b="1" i="1" dirty="0" smtClean="0"/>
              <a:t>spirito assoluto</a:t>
            </a:r>
            <a:r>
              <a:rPr lang="it-IT" b="1" dirty="0" smtClean="0"/>
              <a:t>:</a:t>
            </a:r>
            <a:br>
              <a:rPr lang="it-IT" b="1" dirty="0" smtClean="0"/>
            </a:br>
            <a:r>
              <a:rPr lang="it-IT" b="1" dirty="0" smtClean="0"/>
              <a:t>arte, religione e filosofia</a:t>
            </a:r>
            <a:endParaRPr lang="it-IT" b="1" dirty="0"/>
          </a:p>
        </p:txBody>
      </p:sp>
      <p:sp>
        <p:nvSpPr>
          <p:cNvPr id="3" name="Segnaposto contenuto 2"/>
          <p:cNvSpPr>
            <a:spLocks noGrp="1"/>
          </p:cNvSpPr>
          <p:nvPr>
            <p:ph idx="1"/>
          </p:nvPr>
        </p:nvSpPr>
        <p:spPr/>
        <p:txBody>
          <a:bodyPr/>
          <a:lstStyle/>
          <a:p>
            <a:r>
              <a:rPr lang="it-IT" dirty="0" smtClean="0"/>
              <a:t>L’</a:t>
            </a:r>
            <a:r>
              <a:rPr lang="it-IT" b="1" dirty="0" smtClean="0"/>
              <a:t>arte</a:t>
            </a:r>
            <a:r>
              <a:rPr lang="it-IT" dirty="0" smtClean="0"/>
              <a:t>, la </a:t>
            </a:r>
            <a:r>
              <a:rPr lang="it-IT" b="1" dirty="0" smtClean="0"/>
              <a:t>religione</a:t>
            </a:r>
            <a:r>
              <a:rPr lang="it-IT" dirty="0" smtClean="0"/>
              <a:t> e la </a:t>
            </a:r>
            <a:r>
              <a:rPr lang="it-IT" b="1" dirty="0" smtClean="0"/>
              <a:t>filosofia</a:t>
            </a:r>
            <a:r>
              <a:rPr lang="it-IT" dirty="0" smtClean="0"/>
              <a:t> sono nell’ordine il percorso dello spirito assoluto: </a:t>
            </a:r>
          </a:p>
          <a:p>
            <a:r>
              <a:rPr lang="it-IT" dirty="0" smtClean="0"/>
              <a:t>l’</a:t>
            </a:r>
            <a:r>
              <a:rPr lang="it-IT" b="1" i="1" dirty="0" smtClean="0"/>
              <a:t>arte</a:t>
            </a:r>
            <a:r>
              <a:rPr lang="it-IT" dirty="0" smtClean="0"/>
              <a:t> come luogo dell’intuizione che conosce per via diretta e immediata; </a:t>
            </a:r>
          </a:p>
          <a:p>
            <a:r>
              <a:rPr lang="it-IT" dirty="0" smtClean="0"/>
              <a:t>la </a:t>
            </a:r>
            <a:r>
              <a:rPr lang="it-IT" b="1" i="1" dirty="0" smtClean="0"/>
              <a:t>religione</a:t>
            </a:r>
            <a:r>
              <a:rPr lang="it-IT" dirty="0" smtClean="0"/>
              <a:t> come luogo della rappresentazione di ciò che oltrepassa la vita terrena e le realtà sensibili; </a:t>
            </a:r>
          </a:p>
          <a:p>
            <a:r>
              <a:rPr lang="it-IT" dirty="0" smtClean="0"/>
              <a:t>la </a:t>
            </a:r>
            <a:r>
              <a:rPr lang="it-IT" b="1" dirty="0" smtClean="0"/>
              <a:t>filosofia</a:t>
            </a:r>
            <a:r>
              <a:rPr lang="it-IT" dirty="0" smtClean="0"/>
              <a:t> </a:t>
            </a:r>
            <a:r>
              <a:rPr lang="it-IT" b="1" i="1" dirty="0" smtClean="0"/>
              <a:t>come luogo dove si svolge la vita conoscitiva, attraverso la </a:t>
            </a:r>
            <a:r>
              <a:rPr lang="it-IT" b="1" dirty="0" smtClean="0"/>
              <a:t>dialettica</a:t>
            </a:r>
            <a:r>
              <a:rPr lang="it-IT" b="1" i="1" dirty="0" smtClean="0"/>
              <a:t>, che giunge al concetto veritativo dell’</a:t>
            </a:r>
            <a:r>
              <a:rPr lang="it-IT" b="1" dirty="0" smtClean="0"/>
              <a:t>essere</a:t>
            </a:r>
            <a:r>
              <a:rPr lang="it-IT" b="1" i="1" dirty="0" smtClean="0"/>
              <a:t> e del </a:t>
            </a:r>
            <a:r>
              <a:rPr lang="it-IT" b="1" dirty="0" smtClean="0"/>
              <a:t>divenire</a:t>
            </a:r>
            <a:r>
              <a:rPr lang="it-IT" b="1" i="1" dirty="0" smtClean="0"/>
              <a:t> che si unificano in esso</a:t>
            </a:r>
            <a:r>
              <a:rPr lang="it-IT" dirty="0" smtClean="0"/>
              <a:t>.</a:t>
            </a:r>
            <a:endParaRPr lang="it-IT"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filosofia nel tempo</a:t>
            </a:r>
            <a:endParaRPr lang="it-IT" b="1" dirty="0"/>
          </a:p>
        </p:txBody>
      </p:sp>
      <p:sp>
        <p:nvSpPr>
          <p:cNvPr id="3" name="Segnaposto contenuto 2"/>
          <p:cNvSpPr>
            <a:spLocks noGrp="1"/>
          </p:cNvSpPr>
          <p:nvPr>
            <p:ph idx="1"/>
          </p:nvPr>
        </p:nvSpPr>
        <p:spPr/>
        <p:txBody>
          <a:bodyPr/>
          <a:lstStyle/>
          <a:p>
            <a:r>
              <a:rPr lang="it-IT" dirty="0" smtClean="0"/>
              <a:t>Per </a:t>
            </a:r>
            <a:r>
              <a:rPr lang="it-IT" dirty="0" err="1" smtClean="0"/>
              <a:t>Hegel</a:t>
            </a:r>
            <a:r>
              <a:rPr lang="it-IT" dirty="0" smtClean="0"/>
              <a:t> </a:t>
            </a:r>
            <a:r>
              <a:rPr lang="it-IT" b="1" dirty="0" smtClean="0"/>
              <a:t>la filosofia non può prescindere dal suo tempo</a:t>
            </a:r>
            <a:r>
              <a:rPr lang="it-IT" dirty="0" smtClean="0"/>
              <a:t>: essa si declina nel tempo e con le vicende che si susseguono.</a:t>
            </a:r>
          </a:p>
          <a:p>
            <a:r>
              <a:rPr lang="it-IT" dirty="0" smtClean="0"/>
              <a:t>In qualche modo </a:t>
            </a:r>
            <a:r>
              <a:rPr lang="it-IT" b="1" i="1" dirty="0" smtClean="0"/>
              <a:t>la filosofia coincide con la sua storia</a:t>
            </a:r>
            <a:r>
              <a:rPr lang="it-IT" dirty="0" smtClean="0"/>
              <a:t>, evolvendo a mano a mano che la storia del genere umano rappresenta stadi successivi della sua crescita; la filosofia cresce con la storia e nella storia, e viceversa.</a:t>
            </a:r>
          </a:p>
          <a:p>
            <a:r>
              <a:rPr lang="it-IT" b="1" dirty="0" smtClean="0"/>
              <a:t>L’uomo vive filosofando, perché la vita è il luogo della filosofia</a:t>
            </a:r>
            <a:r>
              <a:rPr lang="it-IT" dirty="0" smtClean="0"/>
              <a:t>.</a:t>
            </a:r>
            <a:endParaRPr lang="it-IT"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Dopo </a:t>
            </a:r>
            <a:r>
              <a:rPr lang="it-IT" b="1" dirty="0" err="1" smtClean="0"/>
              <a:t>Hegel</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Le convenzioni di </a:t>
            </a:r>
            <a:r>
              <a:rPr lang="it-IT" b="1" i="1" dirty="0" smtClean="0"/>
              <a:t>destra</a:t>
            </a:r>
            <a:r>
              <a:rPr lang="it-IT" dirty="0" smtClean="0"/>
              <a:t> e </a:t>
            </a:r>
            <a:r>
              <a:rPr lang="it-IT" b="1" i="1" dirty="0" smtClean="0"/>
              <a:t>sinistra</a:t>
            </a:r>
            <a:r>
              <a:rPr lang="it-IT" dirty="0" smtClean="0"/>
              <a:t> hegeliana non rappresentano tutta l’eredità di </a:t>
            </a:r>
            <a:r>
              <a:rPr lang="it-IT" dirty="0" err="1" smtClean="0"/>
              <a:t>Hegel</a:t>
            </a:r>
            <a:r>
              <a:rPr lang="it-IT" dirty="0" smtClean="0"/>
              <a:t>: infatti, se chi aveva accolto la lezione del filosofo come conferma della razionalità dello status quo del regno prussiano, aveva colto come vincolante l’affermazione filosofica “</a:t>
            </a:r>
            <a:r>
              <a:rPr lang="it-IT" i="1" dirty="0" smtClean="0"/>
              <a:t>il reale è razionale</a:t>
            </a:r>
            <a:r>
              <a:rPr lang="it-IT" dirty="0" smtClean="0"/>
              <a:t>”, chi invece aveva privilegiato il suo rovescio “</a:t>
            </a:r>
            <a:r>
              <a:rPr lang="it-IT" i="1" dirty="0" smtClean="0"/>
              <a:t>il razionale è reale</a:t>
            </a:r>
            <a:r>
              <a:rPr lang="it-IT" dirty="0" smtClean="0"/>
              <a:t>” coglieva con esso la necessità di far diventare “</a:t>
            </a:r>
            <a:r>
              <a:rPr lang="it-IT" i="1" dirty="0" smtClean="0"/>
              <a:t>razionale</a:t>
            </a:r>
            <a:r>
              <a:rPr lang="it-IT" dirty="0" smtClean="0"/>
              <a:t>” ciò che “</a:t>
            </a:r>
            <a:r>
              <a:rPr lang="it-IT" i="1" dirty="0" smtClean="0"/>
              <a:t>reale”</a:t>
            </a:r>
            <a:r>
              <a:rPr lang="it-IT" dirty="0" smtClean="0"/>
              <a:t> ancora non era, promuovendo cambiamenti sociali e politici anche radicali.</a:t>
            </a:r>
          </a:p>
          <a:p>
            <a:r>
              <a:rPr lang="it-IT" dirty="0" smtClean="0"/>
              <a:t>Ma un </a:t>
            </a:r>
            <a:r>
              <a:rPr lang="it-IT" b="1" i="1" dirty="0" smtClean="0"/>
              <a:t>terzo raggruppamento</a:t>
            </a:r>
            <a:r>
              <a:rPr lang="it-IT" dirty="0" smtClean="0"/>
              <a:t>, questo sì di anti-hegeliani  è quello dei </a:t>
            </a:r>
            <a:r>
              <a:rPr lang="it-IT" b="1" i="1" dirty="0" smtClean="0"/>
              <a:t>positivisti</a:t>
            </a:r>
            <a:r>
              <a:rPr lang="it-IT" dirty="0" smtClean="0"/>
              <a:t>, cioè di quei pensatori che hanno collocato il pensiero di </a:t>
            </a:r>
            <a:r>
              <a:rPr lang="it-IT" dirty="0" err="1" smtClean="0"/>
              <a:t>Hegel</a:t>
            </a:r>
            <a:r>
              <a:rPr lang="it-IT" dirty="0" smtClean="0"/>
              <a:t> su un piano di astrattezza inaccettabile, paradosso per chi aveva cercato di togliersi di torno la supposta astrattezza di </a:t>
            </a:r>
            <a:r>
              <a:rPr lang="it-IT" i="1" dirty="0" err="1" smtClean="0"/>
              <a:t>Kant</a:t>
            </a:r>
            <a:r>
              <a:rPr lang="it-IT" dirty="0" smtClean="0"/>
              <a:t>. Ma, evidentemente, il termine stesso “</a:t>
            </a:r>
            <a:r>
              <a:rPr lang="it-IT" i="1" dirty="0" smtClean="0"/>
              <a:t>astrattezza</a:t>
            </a:r>
            <a:r>
              <a:rPr lang="it-IT" dirty="0" smtClean="0"/>
              <a:t>” è da maneggiare con cura. Per costoro la filosofia deve coincidere </a:t>
            </a:r>
            <a:r>
              <a:rPr lang="it-IT" i="1" dirty="0" smtClean="0"/>
              <a:t>tout court  </a:t>
            </a:r>
            <a:r>
              <a:rPr lang="it-IT" dirty="0" smtClean="0"/>
              <a:t>con</a:t>
            </a:r>
            <a:r>
              <a:rPr lang="it-IT" i="1" dirty="0" smtClean="0"/>
              <a:t> </a:t>
            </a:r>
            <a:r>
              <a:rPr lang="it-IT" dirty="0" smtClean="0"/>
              <a:t>la scienza.</a:t>
            </a:r>
          </a:p>
          <a:p>
            <a:r>
              <a:rPr lang="it-IT" dirty="0" smtClean="0"/>
              <a:t>Vi è poi un </a:t>
            </a:r>
            <a:r>
              <a:rPr lang="it-IT" b="1" i="1" dirty="0" smtClean="0"/>
              <a:t>quarto raggruppamento</a:t>
            </a:r>
            <a:r>
              <a:rPr lang="it-IT" dirty="0" smtClean="0"/>
              <a:t>, anch’esso anti-hegeliano, quello degli antirazionalisti, come </a:t>
            </a:r>
            <a:r>
              <a:rPr lang="it-IT" i="1" dirty="0" smtClean="0"/>
              <a:t>Schopenhauer</a:t>
            </a:r>
            <a:r>
              <a:rPr lang="it-IT" dirty="0" smtClean="0"/>
              <a:t>, </a:t>
            </a:r>
            <a:r>
              <a:rPr lang="it-IT" i="1" dirty="0" smtClean="0"/>
              <a:t>Kierkegaard</a:t>
            </a:r>
            <a:r>
              <a:rPr lang="it-IT" dirty="0" smtClean="0"/>
              <a:t> e </a:t>
            </a:r>
            <a:r>
              <a:rPr lang="it-IT" i="1" dirty="0" smtClean="0"/>
              <a:t>Nietzsche</a:t>
            </a:r>
            <a:r>
              <a:rPr lang="it-IT" dirty="0" smtClean="0"/>
              <a:t>.</a:t>
            </a:r>
            <a:endParaRPr lang="it-IT"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a:t>
            </a:r>
            <a:r>
              <a:rPr lang="it-IT" b="1" i="1" dirty="0" smtClean="0"/>
              <a:t>destra</a:t>
            </a:r>
            <a:r>
              <a:rPr lang="it-IT" b="1" dirty="0" smtClean="0"/>
              <a:t> e la </a:t>
            </a:r>
            <a:r>
              <a:rPr lang="it-IT" b="1" i="1" dirty="0" smtClean="0"/>
              <a:t>sinistra</a:t>
            </a:r>
            <a:r>
              <a:rPr lang="it-IT" b="1" dirty="0" smtClean="0"/>
              <a:t> hegeliana</a:t>
            </a:r>
            <a:endParaRPr lang="it-IT" dirty="0"/>
          </a:p>
        </p:txBody>
      </p:sp>
      <p:sp>
        <p:nvSpPr>
          <p:cNvPr id="3" name="Segnaposto contenuto 2"/>
          <p:cNvSpPr>
            <a:spLocks noGrp="1"/>
          </p:cNvSpPr>
          <p:nvPr>
            <p:ph idx="1"/>
          </p:nvPr>
        </p:nvSpPr>
        <p:spPr/>
        <p:txBody>
          <a:bodyPr>
            <a:normAutofit fontScale="92500"/>
          </a:bodyPr>
          <a:lstStyle/>
          <a:p>
            <a:r>
              <a:rPr lang="it-IT" dirty="0" smtClean="0"/>
              <a:t>Se la </a:t>
            </a:r>
            <a:r>
              <a:rPr lang="it-IT" i="1" dirty="0" smtClean="0"/>
              <a:t>destra</a:t>
            </a:r>
            <a:r>
              <a:rPr lang="it-IT" dirty="0" smtClean="0"/>
              <a:t> hegeliana si colloca su una posizione che possiamo dire conservatrice, specialmente in tema religioso, la </a:t>
            </a:r>
            <a:r>
              <a:rPr lang="it-IT" i="1" dirty="0" smtClean="0"/>
              <a:t>sinistra</a:t>
            </a:r>
            <a:r>
              <a:rPr lang="it-IT" dirty="0" smtClean="0"/>
              <a:t> si pone sul lato opposto, proclamando un ateismo teoretico, che in </a:t>
            </a:r>
            <a:r>
              <a:rPr lang="it-IT" dirty="0" err="1" smtClean="0"/>
              <a:t>Feuerbach</a:t>
            </a:r>
            <a:r>
              <a:rPr lang="it-IT" dirty="0" smtClean="0"/>
              <a:t> trova il suo massimo esponente. </a:t>
            </a:r>
          </a:p>
          <a:p>
            <a:r>
              <a:rPr lang="it-IT" dirty="0" smtClean="0"/>
              <a:t>Per la </a:t>
            </a:r>
            <a:r>
              <a:rPr lang="it-IT" i="1" dirty="0" smtClean="0"/>
              <a:t>sinistra</a:t>
            </a:r>
            <a:r>
              <a:rPr lang="it-IT" dirty="0" smtClean="0"/>
              <a:t> la </a:t>
            </a:r>
            <a:r>
              <a:rPr lang="it-IT" b="1" i="1" dirty="0" smtClean="0"/>
              <a:t>religione</a:t>
            </a:r>
            <a:r>
              <a:rPr lang="it-IT" dirty="0" smtClean="0"/>
              <a:t>, come rappresentazione di miti (</a:t>
            </a:r>
            <a:r>
              <a:rPr lang="it-IT" dirty="0" err="1" smtClean="0"/>
              <a:t>cf</a:t>
            </a:r>
            <a:r>
              <a:rPr lang="it-IT" dirty="0" smtClean="0"/>
              <a:t>. </a:t>
            </a:r>
            <a:r>
              <a:rPr lang="it-IT" i="1" dirty="0" smtClean="0"/>
              <a:t>La vita di Gesù</a:t>
            </a:r>
            <a:r>
              <a:rPr lang="it-IT" dirty="0" smtClean="0"/>
              <a:t> di Bruno </a:t>
            </a:r>
            <a:r>
              <a:rPr lang="it-IT" dirty="0" err="1" smtClean="0"/>
              <a:t>Bauer</a:t>
            </a:r>
            <a:r>
              <a:rPr lang="it-IT" dirty="0" smtClean="0"/>
              <a:t>) è soppiantata dalla </a:t>
            </a:r>
            <a:r>
              <a:rPr lang="it-IT" b="1" dirty="0" smtClean="0"/>
              <a:t>filosofia</a:t>
            </a:r>
            <a:r>
              <a:rPr lang="it-IT" dirty="0" smtClean="0"/>
              <a:t> come luogo della ragione e dell’esercizio tutto umano dell’intelletto. Personaggi fondamentali di queste linee di pensiero sono </a:t>
            </a:r>
            <a:r>
              <a:rPr lang="it-IT" i="1" dirty="0" smtClean="0"/>
              <a:t>Bruno </a:t>
            </a:r>
            <a:r>
              <a:rPr lang="it-IT" i="1" dirty="0" err="1" smtClean="0"/>
              <a:t>Bauer</a:t>
            </a:r>
            <a:r>
              <a:rPr lang="it-IT" dirty="0" smtClean="0"/>
              <a:t>, </a:t>
            </a:r>
            <a:r>
              <a:rPr lang="it-IT" i="1" dirty="0" smtClean="0"/>
              <a:t>David Friedrich Strauss </a:t>
            </a:r>
            <a:r>
              <a:rPr lang="it-IT" dirty="0" smtClean="0"/>
              <a:t>e più di tutti rappresentativo </a:t>
            </a:r>
            <a:r>
              <a:rPr lang="it-IT" i="1" dirty="0" smtClean="0"/>
              <a:t>Ludwig </a:t>
            </a:r>
            <a:r>
              <a:rPr lang="it-IT" i="1" dirty="0" err="1" smtClean="0"/>
              <a:t>Feuerbach</a:t>
            </a:r>
            <a:r>
              <a:rPr lang="it-IT" dirty="0" smtClean="0"/>
              <a:t>.</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 Discorsi </a:t>
            </a:r>
            <a:br>
              <a:rPr lang="it-IT" b="1" dirty="0" smtClean="0"/>
            </a:br>
            <a:r>
              <a:rPr lang="it-IT" b="1" dirty="0" smtClean="0"/>
              <a:t>e Dimostrazioni matematiche</a:t>
            </a:r>
            <a:endParaRPr lang="it-IT" dirty="0"/>
          </a:p>
        </p:txBody>
      </p:sp>
      <p:sp>
        <p:nvSpPr>
          <p:cNvPr id="3" name="Segnaposto contenuto 2"/>
          <p:cNvSpPr>
            <a:spLocks noGrp="1"/>
          </p:cNvSpPr>
          <p:nvPr>
            <p:ph idx="1"/>
          </p:nvPr>
        </p:nvSpPr>
        <p:spPr/>
        <p:txBody>
          <a:bodyPr>
            <a:normAutofit fontScale="92500"/>
          </a:bodyPr>
          <a:lstStyle/>
          <a:p>
            <a:r>
              <a:rPr lang="it-IT" dirty="0" smtClean="0"/>
              <a:t>Nel 1633 il processo si conclude con l’abiura di Galileo dalla teoria copernicana e la sua condanna al carcere, dopo pochi mesi tramutata in domicilio coatto, prima presso l’arcivescovo di Siena e poi presso la sua casa di </a:t>
            </a:r>
            <a:r>
              <a:rPr lang="it-IT" dirty="0" err="1" smtClean="0"/>
              <a:t>Arcetri</a:t>
            </a:r>
            <a:r>
              <a:rPr lang="it-IT" dirty="0" smtClean="0"/>
              <a:t>. Ivi lavora ai </a:t>
            </a:r>
            <a:r>
              <a:rPr lang="it-IT" b="1" i="1" dirty="0" smtClean="0"/>
              <a:t>Discorsi e dimostrazioni matematiche intorno a due nuove scienze</a:t>
            </a:r>
            <a:r>
              <a:rPr lang="it-IT" dirty="0" smtClean="0"/>
              <a:t>, che viene pubblicato con il suo consenso a </a:t>
            </a:r>
            <a:r>
              <a:rPr lang="it-IT" dirty="0" err="1" smtClean="0"/>
              <a:t>Leyden</a:t>
            </a:r>
            <a:r>
              <a:rPr lang="it-IT" dirty="0" smtClean="0"/>
              <a:t> nel 1638.</a:t>
            </a:r>
          </a:p>
          <a:p>
            <a:r>
              <a:rPr lang="it-IT" dirty="0" smtClean="0"/>
              <a:t>Muore completamente cieco nella sua casa l’8 gennaio 1643. </a:t>
            </a:r>
          </a:p>
          <a:p>
            <a:r>
              <a:rPr lang="it-IT" dirty="0" smtClean="0"/>
              <a:t>I suoi libri saranno resi fruibili dall’Indice dei libri proibiti solo nel 1757.</a:t>
            </a:r>
            <a:endParaRPr lang="it-IT"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Ludwig </a:t>
            </a:r>
            <a:r>
              <a:rPr lang="it-IT" sz="5400" b="1" i="1" dirty="0" err="1" smtClean="0">
                <a:solidFill>
                  <a:schemeClr val="accent5">
                    <a:lumMod val="75000"/>
                  </a:schemeClr>
                </a:solidFill>
              </a:rPr>
              <a:t>Feuerbach</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(1804-1872)</a:t>
            </a:r>
          </a:p>
          <a:p>
            <a:r>
              <a:rPr lang="it-IT" dirty="0" smtClean="0"/>
              <a:t>Nato da famiglia benestante </a:t>
            </a:r>
            <a:r>
              <a:rPr lang="it-IT" b="1" dirty="0" err="1" smtClean="0"/>
              <a:t>Feuerbach</a:t>
            </a:r>
            <a:r>
              <a:rPr lang="it-IT" dirty="0" smtClean="0"/>
              <a:t> studia teologia ad </a:t>
            </a:r>
            <a:r>
              <a:rPr lang="it-IT" dirty="0" err="1" smtClean="0"/>
              <a:t>Ansbach</a:t>
            </a:r>
            <a:r>
              <a:rPr lang="it-IT" dirty="0" smtClean="0"/>
              <a:t>, ma ben presto, non trovandosi in sintonia con quanto il teologo </a:t>
            </a:r>
            <a:r>
              <a:rPr lang="it-IT" i="1" dirty="0" smtClean="0"/>
              <a:t>H. </a:t>
            </a:r>
            <a:r>
              <a:rPr lang="it-IT" i="1" dirty="0" err="1" smtClean="0"/>
              <a:t>Paulus</a:t>
            </a:r>
            <a:r>
              <a:rPr lang="it-IT" dirty="0" smtClean="0"/>
              <a:t> proponeva, va ad ascoltare le lezioni di </a:t>
            </a:r>
            <a:r>
              <a:rPr lang="it-IT" i="1" dirty="0" err="1" smtClean="0"/>
              <a:t>Hegel</a:t>
            </a:r>
            <a:r>
              <a:rPr lang="it-IT" dirty="0" smtClean="0"/>
              <a:t> all’università di Berlino. E lì si rinforza nell’idea di un rovesciamento radicale delle prospettive filosofiche finora in auge. Studia e si laurea in filosofia a </a:t>
            </a:r>
            <a:r>
              <a:rPr lang="it-IT" dirty="0" err="1" smtClean="0"/>
              <a:t>Erlangen</a:t>
            </a:r>
            <a:r>
              <a:rPr lang="it-IT" dirty="0" smtClean="0"/>
              <a:t> con una tesi molto hegeliana </a:t>
            </a:r>
            <a:r>
              <a:rPr lang="it-IT" i="1" dirty="0" smtClean="0"/>
              <a:t>De </a:t>
            </a:r>
            <a:r>
              <a:rPr lang="it-IT" i="1" dirty="0" err="1" smtClean="0"/>
              <a:t>ratione</a:t>
            </a:r>
            <a:r>
              <a:rPr lang="it-IT" i="1" dirty="0" smtClean="0"/>
              <a:t>, una, universali, infinita</a:t>
            </a:r>
            <a:r>
              <a:rPr lang="it-IT" dirty="0" smtClean="0"/>
              <a:t>, ed ivi inizia la libera docenza universitaria, che però non dura molto, poiché, per le sue idee ed alcuni suoi scritti ateistici (</a:t>
            </a:r>
            <a:r>
              <a:rPr lang="it-IT" i="1" dirty="0" smtClean="0"/>
              <a:t>Pensieri sulla morte e l’immortalità</a:t>
            </a:r>
            <a:r>
              <a:rPr lang="it-IT" dirty="0" smtClean="0"/>
              <a:t>), viene sospeso dall’insegnamento.</a:t>
            </a:r>
          </a:p>
          <a:p>
            <a:r>
              <a:rPr lang="it-IT" dirty="0" smtClean="0"/>
              <a:t>Prosegue con la sua ricerca pubblicando altri scritti, con i quali rileva il progressivo affrancamento del pensiero umano dalla metafisica e dalla teologia, a partire dal Rinascimento.</a:t>
            </a:r>
          </a:p>
          <a:p>
            <a:r>
              <a:rPr lang="it-IT" dirty="0" smtClean="0"/>
              <a:t>Principali scritti di questa fase: la </a:t>
            </a:r>
            <a:r>
              <a:rPr lang="it-IT" i="1" dirty="0" smtClean="0"/>
              <a:t>Critica della filosofia hegeliana</a:t>
            </a:r>
            <a:r>
              <a:rPr lang="it-IT" dirty="0" smtClean="0"/>
              <a:t>, le </a:t>
            </a:r>
            <a:r>
              <a:rPr lang="it-IT" i="1" dirty="0" smtClean="0"/>
              <a:t>Tesi preliminari di una riforma della filosofia</a:t>
            </a:r>
            <a:r>
              <a:rPr lang="it-IT" dirty="0" smtClean="0"/>
              <a:t>, l’</a:t>
            </a:r>
            <a:r>
              <a:rPr lang="it-IT" i="1" dirty="0" smtClean="0"/>
              <a:t>Essenza</a:t>
            </a:r>
            <a:r>
              <a:rPr lang="it-IT" dirty="0" smtClean="0"/>
              <a:t> </a:t>
            </a:r>
            <a:r>
              <a:rPr lang="it-IT" i="1" dirty="0" smtClean="0"/>
              <a:t>del cristianesimo</a:t>
            </a:r>
            <a:r>
              <a:rPr lang="it-IT" dirty="0" smtClean="0"/>
              <a:t>, l’</a:t>
            </a:r>
            <a:r>
              <a:rPr lang="it-IT" i="1" dirty="0" smtClean="0"/>
              <a:t>Essenza</a:t>
            </a:r>
            <a:r>
              <a:rPr lang="it-IT" dirty="0" smtClean="0"/>
              <a:t> </a:t>
            </a:r>
            <a:r>
              <a:rPr lang="it-IT" i="1" dirty="0" smtClean="0"/>
              <a:t>delle religioni</a:t>
            </a:r>
            <a:r>
              <a:rPr lang="it-IT" dirty="0" smtClean="0"/>
              <a:t>, la </a:t>
            </a:r>
            <a:r>
              <a:rPr lang="it-IT" i="1" dirty="0" smtClean="0"/>
              <a:t>Teogonia.</a:t>
            </a:r>
            <a:endParaRPr lang="it-IT" dirty="0" smtClean="0"/>
          </a:p>
          <a:p>
            <a:pPr>
              <a:buNone/>
            </a:pPr>
            <a:endParaRPr lang="it-IT"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critica della filosofia hegeliana</a:t>
            </a:r>
            <a:endParaRPr lang="it-IT" b="1" dirty="0"/>
          </a:p>
        </p:txBody>
      </p:sp>
      <p:sp>
        <p:nvSpPr>
          <p:cNvPr id="3" name="Segnaposto contenuto 2"/>
          <p:cNvSpPr>
            <a:spLocks noGrp="1"/>
          </p:cNvSpPr>
          <p:nvPr>
            <p:ph idx="1"/>
          </p:nvPr>
        </p:nvSpPr>
        <p:spPr/>
        <p:txBody>
          <a:bodyPr>
            <a:normAutofit fontScale="92500"/>
          </a:bodyPr>
          <a:lstStyle/>
          <a:p>
            <a:r>
              <a:rPr lang="it-IT" dirty="0" smtClean="0"/>
              <a:t>Innanzitutto </a:t>
            </a:r>
            <a:r>
              <a:rPr lang="it-IT" dirty="0" err="1" smtClean="0"/>
              <a:t>Feuerbach</a:t>
            </a:r>
            <a:r>
              <a:rPr lang="it-IT" dirty="0" smtClean="0"/>
              <a:t> critica </a:t>
            </a:r>
            <a:r>
              <a:rPr lang="it-IT" b="1" dirty="0" smtClean="0"/>
              <a:t>la pretesa di assolutezza della filosofia hegeliana</a:t>
            </a:r>
            <a:r>
              <a:rPr lang="it-IT" dirty="0" smtClean="0"/>
              <a:t>, la pretesa di conclusione e completamento dell’intera storia della filosofia. Anche </a:t>
            </a:r>
            <a:r>
              <a:rPr lang="it-IT" i="1" dirty="0" err="1" smtClean="0"/>
              <a:t>Hegel</a:t>
            </a:r>
            <a:r>
              <a:rPr lang="it-IT" dirty="0" smtClean="0"/>
              <a:t> è uno dei filosofi inseriti nella storia del pensiero umano, non il più speciale.</a:t>
            </a:r>
          </a:p>
          <a:p>
            <a:r>
              <a:rPr lang="it-IT" dirty="0" smtClean="0"/>
              <a:t>Il suo limite, secondo </a:t>
            </a:r>
            <a:r>
              <a:rPr lang="it-IT" dirty="0" err="1" smtClean="0"/>
              <a:t>Feuerbach</a:t>
            </a:r>
            <a:r>
              <a:rPr lang="it-IT" dirty="0" smtClean="0"/>
              <a:t> è quello classico dei pensatori accademici: </a:t>
            </a:r>
            <a:r>
              <a:rPr lang="it-IT" b="1" i="1" dirty="0" smtClean="0"/>
              <a:t>di volere cercare di comprendere la realtà, accettandone la implicita razionalità, e senza avere mai la spinta, l’inclinazione o la volontà, di criticarla, non solo per darne una visione diversa, ma eventualmente anche per modificarla</a:t>
            </a:r>
            <a:r>
              <a:rPr lang="it-IT" dirty="0" smtClean="0"/>
              <a:t>.</a:t>
            </a:r>
            <a:endParaRPr lang="it-IT"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L’Essenza del Cristianesimo</a:t>
            </a:r>
            <a:endParaRPr lang="it-IT" b="1" dirty="0"/>
          </a:p>
        </p:txBody>
      </p:sp>
      <p:sp>
        <p:nvSpPr>
          <p:cNvPr id="3" name="Segnaposto contenuto 2"/>
          <p:cNvSpPr>
            <a:spLocks noGrp="1"/>
          </p:cNvSpPr>
          <p:nvPr>
            <p:ph idx="1"/>
          </p:nvPr>
        </p:nvSpPr>
        <p:spPr/>
        <p:txBody>
          <a:bodyPr>
            <a:normAutofit fontScale="70000" lnSpcReduction="20000"/>
          </a:bodyPr>
          <a:lstStyle/>
          <a:p>
            <a:r>
              <a:rPr lang="it-IT" dirty="0" smtClean="0"/>
              <a:t>Il cuore della ricerca di </a:t>
            </a:r>
            <a:r>
              <a:rPr lang="it-IT" dirty="0" err="1" smtClean="0"/>
              <a:t>Feuerbach</a:t>
            </a:r>
            <a:r>
              <a:rPr lang="it-IT" dirty="0" smtClean="0"/>
              <a:t> si può ritenere forse questo testo fondamentale. La sua posizione non è </a:t>
            </a:r>
            <a:r>
              <a:rPr lang="it-IT" dirty="0" err="1" smtClean="0"/>
              <a:t>illuministico-anticlericale</a:t>
            </a:r>
            <a:r>
              <a:rPr lang="it-IT" dirty="0" smtClean="0"/>
              <a:t>, nel senso di ritenere la religione, e quella cristiana in particolare, un cumulo di menzogne e di inganni, no. In qualche modo tale posizione riecheggerà in forme ancora più radicali in </a:t>
            </a:r>
            <a:r>
              <a:rPr lang="it-IT" i="1" dirty="0" err="1" smtClean="0"/>
              <a:t>Marx</a:t>
            </a:r>
            <a:r>
              <a:rPr lang="it-IT" dirty="0" smtClean="0"/>
              <a:t> e </a:t>
            </a:r>
            <a:r>
              <a:rPr lang="it-IT" i="1" dirty="0" err="1" smtClean="0"/>
              <a:t>Engels</a:t>
            </a:r>
            <a:r>
              <a:rPr lang="it-IT" dirty="0" smtClean="0"/>
              <a:t> (</a:t>
            </a:r>
            <a:r>
              <a:rPr lang="it-IT" i="1" dirty="0" smtClean="0"/>
              <a:t>religione oppio dei popoli</a:t>
            </a:r>
            <a:r>
              <a:rPr lang="it-IT" dirty="0" smtClean="0"/>
              <a:t>!).</a:t>
            </a:r>
          </a:p>
          <a:p>
            <a:pPr>
              <a:buNone/>
            </a:pPr>
            <a:endParaRPr lang="it-IT" dirty="0" smtClean="0"/>
          </a:p>
          <a:p>
            <a:r>
              <a:rPr lang="it-IT" dirty="0" smtClean="0"/>
              <a:t>Al contrario, </a:t>
            </a:r>
            <a:r>
              <a:rPr lang="it-IT" b="1" i="1" dirty="0" err="1" smtClean="0"/>
              <a:t>Feuerbach</a:t>
            </a:r>
            <a:r>
              <a:rPr lang="it-IT" b="1" i="1" dirty="0" smtClean="0"/>
              <a:t> ritiene che il cristianesimo abbia un contenuto positivo, come rilevato in quegli anni anche da </a:t>
            </a:r>
            <a:r>
              <a:rPr lang="it-IT" b="1" i="1" dirty="0" err="1" smtClean="0"/>
              <a:t>Schleiermacher</a:t>
            </a:r>
            <a:r>
              <a:rPr lang="it-IT" b="1" i="1" dirty="0" smtClean="0"/>
              <a:t>: se per quest’ultimo la religione esprime l’esigenza umana d’infinito, </a:t>
            </a:r>
            <a:r>
              <a:rPr lang="it-IT" b="1" i="1" dirty="0" err="1" smtClean="0"/>
              <a:t>Feuerbach</a:t>
            </a:r>
            <a:r>
              <a:rPr lang="it-IT" b="1" i="1" dirty="0" smtClean="0"/>
              <a:t> deduce che, in realtà, l’uomo desidera esprimere un’infinitezza che, però, resta tutta nella sua vita, nella sua esperienza, nella sua intelligenza e volontà</a:t>
            </a:r>
            <a:r>
              <a:rPr lang="it-IT" dirty="0" smtClean="0"/>
              <a:t>.</a:t>
            </a:r>
          </a:p>
          <a:p>
            <a:pPr>
              <a:buNone/>
            </a:pPr>
            <a:endParaRPr lang="it-IT" dirty="0" smtClean="0"/>
          </a:p>
          <a:p>
            <a:r>
              <a:rPr lang="it-IT" dirty="0" smtClean="0"/>
              <a:t>Perciò l’uomo, nel corso dei secoli, crea le figure religiose, fino all’idea stessa del Dio unico del giudaismo, del cristianesimo e dell’islam, per superare il suo timore e insicurezza esistenziali: </a:t>
            </a:r>
            <a:r>
              <a:rPr lang="it-IT" b="1" dirty="0" smtClean="0"/>
              <a:t>è l’uomo, dunque, che crea Dio, non viceversa</a:t>
            </a:r>
            <a:r>
              <a:rPr lang="it-IT" dirty="0" smtClean="0"/>
              <a:t>. Una verità filosofica che supera quella religiosa invalsa nei secoli precedenti. </a:t>
            </a:r>
            <a:endParaRPr lang="it-IT"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filosofia dell’avvenire</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teologia dunque, secondo </a:t>
            </a:r>
            <a:r>
              <a:rPr lang="it-IT" dirty="0" err="1" smtClean="0"/>
              <a:t>Feuerbach</a:t>
            </a:r>
            <a:r>
              <a:rPr lang="it-IT" dirty="0" smtClean="0"/>
              <a:t>, deve essere risolta in antropologia, a partire dalla Riforma protestante, che è già una </a:t>
            </a:r>
            <a:r>
              <a:rPr lang="it-IT" b="1" dirty="0" smtClean="0"/>
              <a:t>antropologia teologica</a:t>
            </a:r>
            <a:r>
              <a:rPr lang="it-IT" dirty="0" smtClean="0"/>
              <a:t>, mentre invece quella di </a:t>
            </a:r>
            <a:r>
              <a:rPr lang="it-IT" i="1" dirty="0" err="1" smtClean="0"/>
              <a:t>Hegel</a:t>
            </a:r>
            <a:r>
              <a:rPr lang="it-IT" dirty="0" smtClean="0"/>
              <a:t> è una </a:t>
            </a:r>
            <a:r>
              <a:rPr lang="it-IT" b="1" dirty="0" smtClean="0"/>
              <a:t>teologia filosofica</a:t>
            </a:r>
            <a:r>
              <a:rPr lang="it-IT" dirty="0" smtClean="0"/>
              <a:t>, che non esce dai binari di una sterile ortodossia.</a:t>
            </a:r>
          </a:p>
          <a:p>
            <a:r>
              <a:rPr lang="it-IT" dirty="0" smtClean="0"/>
              <a:t>Per </a:t>
            </a:r>
            <a:r>
              <a:rPr lang="it-IT" dirty="0" err="1" smtClean="0"/>
              <a:t>Feuerbach</a:t>
            </a:r>
            <a:r>
              <a:rPr lang="it-IT" dirty="0" smtClean="0"/>
              <a:t> bisogna passare dall’alienazione in Dio della religione, e dall’alienazione della realtà nello Spirito assoluto hegeliano, a una considerazione del </a:t>
            </a:r>
            <a:r>
              <a:rPr lang="it-IT" b="1" i="1" dirty="0" smtClean="0"/>
              <a:t>finito reale</a:t>
            </a:r>
            <a:r>
              <a:rPr lang="it-IT" dirty="0" smtClean="0"/>
              <a:t> come punto di partenza, per la conoscenza di ogni cosa della vita e del mondo, non mai dall’</a:t>
            </a:r>
            <a:r>
              <a:rPr lang="it-IT" b="1" i="1" dirty="0" smtClean="0"/>
              <a:t>infinito</a:t>
            </a:r>
            <a:r>
              <a:rPr lang="it-IT" dirty="0" smtClean="0"/>
              <a:t>, come hanno fatto le dottrine precedenti.</a:t>
            </a:r>
          </a:p>
          <a:p>
            <a:r>
              <a:rPr lang="it-IT" b="1" dirty="0" smtClean="0"/>
              <a:t>L’</a:t>
            </a:r>
            <a:r>
              <a:rPr lang="it-IT" b="1" i="1" dirty="0" smtClean="0"/>
              <a:t>antropologia filosofica</a:t>
            </a:r>
            <a:r>
              <a:rPr lang="it-IT" b="1" dirty="0" smtClean="0"/>
              <a:t>, per </a:t>
            </a:r>
            <a:r>
              <a:rPr lang="it-IT" b="1" dirty="0" err="1" smtClean="0"/>
              <a:t>Feuerbach</a:t>
            </a:r>
            <a:r>
              <a:rPr lang="it-IT" b="1" dirty="0" smtClean="0"/>
              <a:t>, nasce dall’uomo concreto incarnato nella storia</a:t>
            </a:r>
            <a:r>
              <a:rPr lang="it-IT" dirty="0" smtClean="0"/>
              <a:t>.</a:t>
            </a:r>
            <a:endParaRPr lang="it-IT"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5400" b="1" dirty="0" smtClean="0"/>
              <a:t>L’essenza della religione</a:t>
            </a:r>
            <a:br>
              <a:rPr lang="it-IT" sz="5400" b="1" dirty="0" smtClean="0"/>
            </a:br>
            <a:r>
              <a:rPr lang="it-IT" sz="5400" b="1" dirty="0" smtClean="0"/>
              <a:t>e la Teogonia</a:t>
            </a:r>
            <a:endParaRPr lang="it-IT" sz="5400" b="1" dirty="0"/>
          </a:p>
        </p:txBody>
      </p:sp>
      <p:sp>
        <p:nvSpPr>
          <p:cNvPr id="3" name="Segnaposto contenuto 2"/>
          <p:cNvSpPr>
            <a:spLocks noGrp="1"/>
          </p:cNvSpPr>
          <p:nvPr>
            <p:ph idx="1"/>
          </p:nvPr>
        </p:nvSpPr>
        <p:spPr/>
        <p:txBody>
          <a:bodyPr>
            <a:normAutofit fontScale="77500" lnSpcReduction="20000"/>
          </a:bodyPr>
          <a:lstStyle/>
          <a:p>
            <a:r>
              <a:rPr lang="it-IT" dirty="0" smtClean="0"/>
              <a:t>Per </a:t>
            </a:r>
            <a:r>
              <a:rPr lang="it-IT" dirty="0" err="1" smtClean="0"/>
              <a:t>Feuerbach</a:t>
            </a:r>
            <a:r>
              <a:rPr lang="it-IT" dirty="0" smtClean="0"/>
              <a:t> </a:t>
            </a:r>
            <a:r>
              <a:rPr lang="it-IT" b="1" dirty="0" smtClean="0"/>
              <a:t>ogni religione si muove dalla natura, che ricomprende anche l’uomo</a:t>
            </a:r>
            <a:r>
              <a:rPr lang="it-IT" dirty="0" smtClean="0"/>
              <a:t>. È dalla natura che bisogna partire (spinozismo!), là dove l’uomo manifesta i suoi bisogni vitali, per cui,  a volte, non trovando risposte concrete, tende ad affidarsi alla trascendenza divina.</a:t>
            </a:r>
          </a:p>
          <a:p>
            <a:r>
              <a:rPr lang="it-IT" dirty="0" smtClean="0"/>
              <a:t>Dio stesso, dopo la fase mitica e politeistica, altro non è che la proiezione dei desideri (</a:t>
            </a:r>
            <a:r>
              <a:rPr lang="it-IT" i="1" dirty="0" smtClean="0"/>
              <a:t>de </a:t>
            </a:r>
            <a:r>
              <a:rPr lang="it-IT" i="1" dirty="0" err="1" smtClean="0"/>
              <a:t>sideris</a:t>
            </a:r>
            <a:r>
              <a:rPr lang="it-IT" dirty="0" smtClean="0"/>
              <a:t>, dagli astri!) umani insoddisfatti e bisognosi di un aiuto più alto e vigoroso. Ciò conduce </a:t>
            </a:r>
            <a:r>
              <a:rPr lang="it-IT" dirty="0" err="1" smtClean="0"/>
              <a:t>Feuerbach</a:t>
            </a:r>
            <a:r>
              <a:rPr lang="it-IT" dirty="0" smtClean="0"/>
              <a:t>  a considerare con grande interesse gli sviluppi scientifici e tecnici che nell’Ottocento cominciavano a diffondersi.</a:t>
            </a:r>
          </a:p>
          <a:p>
            <a:pPr>
              <a:buNone/>
            </a:pPr>
            <a:endParaRPr lang="it-IT" dirty="0" smtClean="0"/>
          </a:p>
          <a:p>
            <a:r>
              <a:rPr lang="it-IT" dirty="0" smtClean="0"/>
              <a:t>Nella  </a:t>
            </a:r>
            <a:r>
              <a:rPr lang="it-IT" i="1" dirty="0" smtClean="0"/>
              <a:t>Teogonia</a:t>
            </a:r>
            <a:r>
              <a:rPr lang="it-IT" dirty="0" smtClean="0"/>
              <a:t>, </a:t>
            </a:r>
            <a:r>
              <a:rPr lang="it-IT" dirty="0" err="1" smtClean="0"/>
              <a:t>Feuerbach</a:t>
            </a:r>
            <a:r>
              <a:rPr lang="it-IT" dirty="0" smtClean="0"/>
              <a:t> ricostruire il sentimento degli antichi, che vedevano nella storia una manifestazione delle possibilità che gli “dei” (il mondo classico </a:t>
            </a:r>
            <a:r>
              <a:rPr lang="it-IT" dirty="0" err="1" smtClean="0"/>
              <a:t>greco-latino</a:t>
            </a:r>
            <a:r>
              <a:rPr lang="it-IT" dirty="0" smtClean="0"/>
              <a:t>) o Dio (il mondo giudaico-cristiano) erano in grado di dare agli uomini su questa terra o nella beatitudine eterna.</a:t>
            </a:r>
            <a:endParaRPr lang="it-IT"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mistero del sacrificio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Interessato alle scienze fisiche e biologiche, </a:t>
            </a:r>
            <a:r>
              <a:rPr lang="it-IT" dirty="0" err="1" smtClean="0"/>
              <a:t>Feuerbach</a:t>
            </a:r>
            <a:r>
              <a:rPr lang="it-IT" dirty="0" smtClean="0"/>
              <a:t> è colpito da un libro di </a:t>
            </a:r>
            <a:r>
              <a:rPr lang="it-IT" i="1" dirty="0" smtClean="0"/>
              <a:t>Jakob </a:t>
            </a:r>
            <a:r>
              <a:rPr lang="it-IT" i="1" dirty="0" err="1" smtClean="0"/>
              <a:t>Moleschott</a:t>
            </a:r>
            <a:r>
              <a:rPr lang="it-IT" i="1" dirty="0" smtClean="0"/>
              <a:t> </a:t>
            </a:r>
            <a:r>
              <a:rPr lang="it-IT" dirty="0" smtClean="0"/>
              <a:t>sull’alimentazione, interpretata come base costituiva per lo sviluppo globale dell’essere umano, e sappiamo a i nostri giorni, quanto ciò sia vero.</a:t>
            </a:r>
          </a:p>
          <a:p>
            <a:r>
              <a:rPr lang="it-IT" dirty="0" smtClean="0"/>
              <a:t>Il titolo di un suo libro del 1862 è significativo: </a:t>
            </a:r>
            <a:r>
              <a:rPr lang="it-IT" i="1" dirty="0" smtClean="0"/>
              <a:t>Il mistero del sacrificio o l’uomo è ciò che mangia</a:t>
            </a:r>
            <a:r>
              <a:rPr lang="it-IT" dirty="0" smtClean="0"/>
              <a:t>. La provocazione estrema del titolo sta a dire quanto </a:t>
            </a:r>
            <a:r>
              <a:rPr lang="it-IT" dirty="0" err="1" smtClean="0"/>
              <a:t>Feuerbach</a:t>
            </a:r>
            <a:r>
              <a:rPr lang="it-IT" dirty="0" smtClean="0"/>
              <a:t> avesse a cuore di fugare ogni dubbio circa l’aspetto biologico e vitalistico dell’uomo come vivente, senziente, autocosciente. L’uomo, per </a:t>
            </a:r>
            <a:r>
              <a:rPr lang="it-IT" dirty="0" err="1" smtClean="0"/>
              <a:t>Feuerbach</a:t>
            </a:r>
            <a:r>
              <a:rPr lang="it-IT" dirty="0" smtClean="0"/>
              <a:t> è proprio questo: un animale razionale le cui facoltà vanno sempre considerate unitariamente nell’espressione concreta della corporeità naturale.</a:t>
            </a:r>
            <a:endParaRPr lang="it-IT"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Arthur Schopenhauer</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20000"/>
          </a:bodyPr>
          <a:lstStyle/>
          <a:p>
            <a:pPr>
              <a:buNone/>
            </a:pPr>
            <a:r>
              <a:rPr lang="it-IT" dirty="0" smtClean="0"/>
              <a:t>(1788-1860)</a:t>
            </a:r>
          </a:p>
          <a:p>
            <a:r>
              <a:rPr lang="it-IT" dirty="0" smtClean="0"/>
              <a:t>Nato a Danzica </a:t>
            </a:r>
            <a:r>
              <a:rPr lang="it-IT" b="1" dirty="0" smtClean="0"/>
              <a:t>Schopenhauer </a:t>
            </a:r>
            <a:r>
              <a:rPr lang="it-IT" dirty="0" smtClean="0"/>
              <a:t>rappresenta quasi l’alter ego di </a:t>
            </a:r>
            <a:r>
              <a:rPr lang="it-IT" i="1" dirty="0" err="1" smtClean="0"/>
              <a:t>Hegel</a:t>
            </a:r>
            <a:r>
              <a:rPr lang="it-IT" dirty="0" smtClean="0"/>
              <a:t> nella filosofia tedesca dell’Ottocento. Tanto </a:t>
            </a:r>
            <a:r>
              <a:rPr lang="it-IT" i="1" dirty="0" err="1" smtClean="0"/>
              <a:t>Hegel</a:t>
            </a:r>
            <a:r>
              <a:rPr lang="it-IT" dirty="0" smtClean="0"/>
              <a:t> tende a costruire sistemi, edifici complessi di analisi della realtà, quanto Schopenhauer non lo ritiene possibile, pensando che la realtà sia talmente variegata e imprendibile, da non poter mai essere colta con precisione e completezza da un sistema di pensiero così strutturato come quello hegeliano. Gli studi di Schopenhauer sono buoni anche se rapsodici; in ogni caso si laurea in filosofia a </a:t>
            </a:r>
            <a:r>
              <a:rPr lang="it-IT" dirty="0" err="1" smtClean="0"/>
              <a:t>Jena</a:t>
            </a:r>
            <a:r>
              <a:rPr lang="it-IT" dirty="0" smtClean="0"/>
              <a:t> con una tesi </a:t>
            </a:r>
            <a:r>
              <a:rPr lang="it-IT" i="1" dirty="0" smtClean="0"/>
              <a:t>Sulla quadruplice radice del principio di ragion sufficiente</a:t>
            </a:r>
            <a:r>
              <a:rPr lang="it-IT" dirty="0" smtClean="0"/>
              <a:t>, dopo avere seguito a Berlino i corsi di </a:t>
            </a:r>
            <a:r>
              <a:rPr lang="it-IT" i="1" dirty="0" err="1" smtClean="0"/>
              <a:t>Fichte</a:t>
            </a:r>
            <a:r>
              <a:rPr lang="it-IT" dirty="0" smtClean="0"/>
              <a:t> e </a:t>
            </a:r>
            <a:r>
              <a:rPr lang="it-IT" i="1" dirty="0" err="1" smtClean="0"/>
              <a:t>Schelling</a:t>
            </a:r>
            <a:r>
              <a:rPr lang="it-IT" dirty="0" smtClean="0"/>
              <a:t>: definisce addirittura </a:t>
            </a:r>
            <a:r>
              <a:rPr lang="it-IT" i="1" dirty="0" err="1" smtClean="0"/>
              <a:t>Hegel</a:t>
            </a:r>
            <a:r>
              <a:rPr lang="it-IT" dirty="0" smtClean="0"/>
              <a:t> “</a:t>
            </a:r>
            <a:r>
              <a:rPr lang="it-IT" i="1" dirty="0" smtClean="0"/>
              <a:t>il gran ciarlatano</a:t>
            </a:r>
            <a:r>
              <a:rPr lang="it-IT" dirty="0" smtClean="0"/>
              <a:t>”.  </a:t>
            </a:r>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Una vita errabonda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Schopenhauer  vive in modo vario e un po’ sregolato, facendo molta fatica, all’inizio, a trovare spazio nel panorama culturale tedesco, anche con la sua pubblicazione più significativa </a:t>
            </a:r>
            <a:r>
              <a:rPr lang="it-IT" i="1" dirty="0" smtClean="0"/>
              <a:t>Il mondo come volontà e come rappresentazione</a:t>
            </a:r>
            <a:r>
              <a:rPr lang="it-IT" dirty="0" smtClean="0"/>
              <a:t>, la cui prima edizione va al macero. Il suo tentativo di competere con </a:t>
            </a:r>
            <a:r>
              <a:rPr lang="it-IT" i="1" dirty="0" err="1" smtClean="0"/>
              <a:t>Hegel</a:t>
            </a:r>
            <a:r>
              <a:rPr lang="it-IT" dirty="0" smtClean="0"/>
              <a:t> sul piano accademico non funziona, ma alla morte del grande avversario, qualcosa si muove anche per lui.</a:t>
            </a:r>
          </a:p>
          <a:p>
            <a:r>
              <a:rPr lang="it-IT" dirty="0" smtClean="0"/>
              <a:t>Dopo il suicidio del padre, ricco mercante, Schopenhauer si muove da Danzica verso Weimar, fino a stabilirsi a Francoforte sul Meno. Discontinuo nelle relazioni e perfino misantropo, si sposta a Dresda e poi a Vienna, e infine in Italia. Studia i classici greci, latini e italiani facendosi una profonda cultura </a:t>
            </a:r>
            <a:r>
              <a:rPr lang="it-IT" dirty="0" err="1" smtClean="0"/>
              <a:t>artistico-letteraria</a:t>
            </a:r>
            <a:r>
              <a:rPr lang="it-IT" dirty="0" smtClean="0"/>
              <a:t>. </a:t>
            </a:r>
          </a:p>
          <a:p>
            <a:endParaRPr lang="it-IT"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maturità</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Nel 1820 è libero docente a Berlino, ma due anni dopo riparte per l’Italia, è a Milano, Venezia, Firenze, Roma.</a:t>
            </a:r>
          </a:p>
          <a:p>
            <a:r>
              <a:rPr lang="it-IT" dirty="0" smtClean="0"/>
              <a:t>Torna a Berlino nel 1825 e poi a </a:t>
            </a:r>
            <a:r>
              <a:rPr lang="it-IT" dirty="0" err="1" smtClean="0"/>
              <a:t>Heidelberg</a:t>
            </a:r>
            <a:r>
              <a:rPr lang="it-IT" dirty="0" smtClean="0"/>
              <a:t>, ma la sua carriera universitaria non decolla: si dedica pertanto a un’attività pubblicistica, di polemista e scrittore. Studia anche discipline scientifiche, per cui nel 1834/36 lavora e pubblica il trattato </a:t>
            </a:r>
            <a:r>
              <a:rPr lang="it-IT" i="1" dirty="0" smtClean="0"/>
              <a:t>Sulla volontà della natura</a:t>
            </a:r>
            <a:r>
              <a:rPr lang="it-IT" dirty="0" smtClean="0"/>
              <a:t>.</a:t>
            </a:r>
          </a:p>
          <a:p>
            <a:r>
              <a:rPr lang="it-IT" dirty="0" smtClean="0"/>
              <a:t>Finalmente, dopo alterne vicende, il successo di critica e pubblico gli giunge nel 1851, alla pubblicazione di </a:t>
            </a:r>
            <a:r>
              <a:rPr lang="it-IT" i="1" dirty="0" err="1" smtClean="0"/>
              <a:t>Parerga</a:t>
            </a:r>
            <a:r>
              <a:rPr lang="it-IT" i="1" dirty="0" smtClean="0"/>
              <a:t> e </a:t>
            </a:r>
            <a:r>
              <a:rPr lang="it-IT" i="1" dirty="0" err="1" smtClean="0"/>
              <a:t>Paralipomena</a:t>
            </a:r>
            <a:r>
              <a:rPr lang="it-IT" dirty="0" smtClean="0"/>
              <a:t>. Scopre anche il </a:t>
            </a:r>
            <a:r>
              <a:rPr lang="it-IT" i="1" dirty="0" smtClean="0"/>
              <a:t>Leopardi</a:t>
            </a:r>
            <a:r>
              <a:rPr lang="it-IT" dirty="0" smtClean="0"/>
              <a:t> delle </a:t>
            </a:r>
            <a:r>
              <a:rPr lang="it-IT" i="1" dirty="0" smtClean="0"/>
              <a:t>Operette morali</a:t>
            </a:r>
            <a:r>
              <a:rPr lang="it-IT" dirty="0" smtClean="0"/>
              <a:t>, che lo convincono molto. Si ritira sempre di più dalla società fino alla morte, avvenuta a Francoforte. La sua lapide porta semplicemente nome e cognome: Arthur Schopenhauer.</a:t>
            </a:r>
            <a:endParaRPr lang="it-IT"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pensiero filosofico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Si potrebbe dire che la sua filosofia, antitetica rispetto ai grandi sistemi di </a:t>
            </a:r>
            <a:r>
              <a:rPr lang="it-IT" i="1" dirty="0" err="1" smtClean="0"/>
              <a:t>Kant</a:t>
            </a:r>
            <a:r>
              <a:rPr lang="it-IT" dirty="0" smtClean="0"/>
              <a:t> e degli idealisti (specie di </a:t>
            </a:r>
            <a:r>
              <a:rPr lang="it-IT" dirty="0" err="1" smtClean="0"/>
              <a:t>Hegel</a:t>
            </a:r>
            <a:r>
              <a:rPr lang="it-IT" dirty="0" smtClean="0"/>
              <a:t>), è una sorta di neo-epicureismo pessimistico. In sostanza Schopenhauer non crede nella possibilità di una conoscenza chiara e soddisfacente delle ragioni della vita umana.</a:t>
            </a:r>
          </a:p>
          <a:p>
            <a:pPr>
              <a:buNone/>
            </a:pPr>
            <a:endParaRPr lang="it-IT" dirty="0" smtClean="0"/>
          </a:p>
          <a:p>
            <a:r>
              <a:rPr lang="it-IT" dirty="0" smtClean="0"/>
              <a:t>Ispirato dalla sue letture di testi delle grandi religioni, specie dell’Induismo (</a:t>
            </a:r>
            <a:r>
              <a:rPr lang="it-IT" i="1" dirty="0" err="1" smtClean="0"/>
              <a:t>Vedanta</a:t>
            </a:r>
            <a:r>
              <a:rPr lang="it-IT" dirty="0" smtClean="0"/>
              <a:t> e </a:t>
            </a:r>
            <a:r>
              <a:rPr lang="it-IT" i="1" dirty="0" err="1" smtClean="0"/>
              <a:t>Upanishad</a:t>
            </a:r>
            <a:r>
              <a:rPr lang="it-IT" dirty="0" smtClean="0"/>
              <a:t>), del Buddismo e dei </a:t>
            </a:r>
            <a:r>
              <a:rPr lang="it-IT" i="1" dirty="0" smtClean="0"/>
              <a:t>Padri</a:t>
            </a:r>
            <a:r>
              <a:rPr lang="it-IT" dirty="0" smtClean="0"/>
              <a:t> della Chiesa antica, egli ritiene ch l’unico modo di trovare una ragione di vita e di condivisione sia la compassione, cioè la disposizione d’animo atta a prendere coscienza del limite, della presenza del dolore nel mondo e della sua incomprensibilità.</a:t>
            </a:r>
          </a:p>
          <a:p>
            <a:pPr>
              <a:buNone/>
            </a:pPr>
            <a:endParaRPr lang="it-IT"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sua formazione</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Fondamentali sono stati gli studi delle opere di </a:t>
            </a:r>
            <a:r>
              <a:rPr lang="it-IT" i="1" dirty="0" smtClean="0"/>
              <a:t>Euclide</a:t>
            </a:r>
            <a:r>
              <a:rPr lang="it-IT" dirty="0" smtClean="0"/>
              <a:t> e </a:t>
            </a:r>
            <a:r>
              <a:rPr lang="it-IT" i="1" dirty="0" smtClean="0"/>
              <a:t>Archimede</a:t>
            </a:r>
            <a:r>
              <a:rPr lang="it-IT" dirty="0" smtClean="0"/>
              <a:t>.</a:t>
            </a:r>
          </a:p>
          <a:p>
            <a:r>
              <a:rPr lang="it-IT" dirty="0" smtClean="0"/>
              <a:t>Si tratta di un incontro tra le antiche tradizioni scientifiche e la ricerca della nuova scienza. Un’attività molteplice che, in realtà, converge verso un solo obiettivo: </a:t>
            </a:r>
            <a:r>
              <a:rPr lang="it-IT" b="1" dirty="0" smtClean="0"/>
              <a:t>la verifica e la critica sistematica dei postulati della scienza naturale del suo tempo sulla base di una nuova formulazione dell’idea di natura e  dell’idea di esperienza. </a:t>
            </a:r>
          </a:p>
          <a:p>
            <a:r>
              <a:rPr lang="it-IT" dirty="0" smtClean="0"/>
              <a:t>Una formazione dunque teorica e pratica molto composita, nello stile dei tempi rinascimentali, curiosi ed entusiasti dell’uomo e del mondo. L’invenzione del cannocchiale, falsamente attribuita a Galileo, ne è un po’ il simbolo.</a:t>
            </a:r>
          </a:p>
          <a:p>
            <a:endParaRPr lang="it-IT"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Karl </a:t>
            </a:r>
            <a:r>
              <a:rPr lang="it-IT" sz="5400" b="1" i="1" dirty="0" err="1" smtClean="0">
                <a:solidFill>
                  <a:schemeClr val="accent5">
                    <a:lumMod val="75000"/>
                  </a:schemeClr>
                </a:solidFill>
              </a:rPr>
              <a:t>Marx</a:t>
            </a:r>
            <a:r>
              <a:rPr lang="it-IT" sz="5400" b="1" i="1" dirty="0" smtClean="0">
                <a:solidFill>
                  <a:schemeClr val="accent5">
                    <a:lumMod val="75000"/>
                  </a:schemeClr>
                </a:solidFill>
              </a:rPr>
              <a:t> </a:t>
            </a:r>
            <a:r>
              <a:rPr lang="it-IT" sz="5400" b="1" dirty="0" smtClean="0"/>
              <a:t>e </a:t>
            </a:r>
            <a:r>
              <a:rPr lang="it-IT" sz="5400" b="1" i="1" dirty="0" smtClean="0">
                <a:solidFill>
                  <a:schemeClr val="accent5">
                    <a:lumMod val="75000"/>
                  </a:schemeClr>
                </a:solidFill>
              </a:rPr>
              <a:t>Friedrich </a:t>
            </a:r>
            <a:r>
              <a:rPr lang="it-IT" sz="5400" b="1" i="1" dirty="0" err="1" smtClean="0">
                <a:solidFill>
                  <a:schemeClr val="accent5">
                    <a:lumMod val="75000"/>
                  </a:schemeClr>
                </a:solidFill>
              </a:rPr>
              <a:t>Engels</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0000" lnSpcReduction="20000"/>
          </a:bodyPr>
          <a:lstStyle/>
          <a:p>
            <a:pPr>
              <a:buNone/>
            </a:pPr>
            <a:r>
              <a:rPr lang="it-IT" dirty="0" smtClean="0"/>
              <a:t>(1818-1883) (1820-1895)</a:t>
            </a:r>
          </a:p>
          <a:p>
            <a:r>
              <a:rPr lang="it-IT" dirty="0" smtClean="0"/>
              <a:t>Quasi come “</a:t>
            </a:r>
            <a:r>
              <a:rPr lang="it-IT" dirty="0" err="1" smtClean="0"/>
              <a:t>dioscuri</a:t>
            </a:r>
            <a:r>
              <a:rPr lang="it-IT" dirty="0" smtClean="0"/>
              <a:t>” </a:t>
            </a:r>
            <a:r>
              <a:rPr lang="it-IT" b="1" dirty="0" err="1" smtClean="0"/>
              <a:t>Marx</a:t>
            </a:r>
            <a:r>
              <a:rPr lang="it-IT" dirty="0" smtClean="0"/>
              <a:t> e </a:t>
            </a:r>
            <a:r>
              <a:rPr lang="it-IT" b="1" dirty="0" err="1" smtClean="0"/>
              <a:t>Engels</a:t>
            </a:r>
            <a:r>
              <a:rPr lang="it-IT" dirty="0" smtClean="0"/>
              <a:t>, dal momento in cui si conoscono non separano più i loro destini, anche se le loro condizioni familiari ed esistenziali sono profondamente diverse: </a:t>
            </a:r>
            <a:r>
              <a:rPr lang="it-IT" dirty="0" err="1" smtClean="0"/>
              <a:t>Marx</a:t>
            </a:r>
            <a:r>
              <a:rPr lang="it-IT" dirty="0" smtClean="0"/>
              <a:t> non è ricco, anzi, anche se sposa la baronessa Jenny von </a:t>
            </a:r>
            <a:r>
              <a:rPr lang="it-IT" dirty="0" err="1" smtClean="0"/>
              <a:t>Westphalen</a:t>
            </a:r>
            <a:r>
              <a:rPr lang="it-IT" dirty="0" smtClean="0"/>
              <a:t> di nobile famiglia e da lei ha numerosi figli, e </a:t>
            </a:r>
            <a:r>
              <a:rPr lang="it-IT" dirty="0" err="1" smtClean="0"/>
              <a:t>Engels</a:t>
            </a:r>
            <a:r>
              <a:rPr lang="it-IT" dirty="0" smtClean="0"/>
              <a:t>  vive bene (?) il suo celibato; </a:t>
            </a:r>
            <a:r>
              <a:rPr lang="it-IT" dirty="0" err="1" smtClean="0"/>
              <a:t>Marx</a:t>
            </a:r>
            <a:r>
              <a:rPr lang="it-IT" dirty="0" smtClean="0"/>
              <a:t> studia regolarmente e si laurea in filosofia a </a:t>
            </a:r>
            <a:r>
              <a:rPr lang="it-IT" dirty="0" err="1" smtClean="0"/>
              <a:t>Jena</a:t>
            </a:r>
            <a:r>
              <a:rPr lang="it-IT" dirty="0" smtClean="0"/>
              <a:t> con una tesi su </a:t>
            </a:r>
            <a:r>
              <a:rPr lang="it-IT" i="1" dirty="0" smtClean="0"/>
              <a:t>La differenza della filosofia della natura in Epicuro e Democrito</a:t>
            </a:r>
            <a:r>
              <a:rPr lang="it-IT" dirty="0" smtClean="0"/>
              <a:t>, mentre </a:t>
            </a:r>
            <a:r>
              <a:rPr lang="it-IT" dirty="0" err="1" smtClean="0"/>
              <a:t>Engels</a:t>
            </a:r>
            <a:r>
              <a:rPr lang="it-IT" dirty="0" smtClean="0"/>
              <a:t> frequenta a Berlino i corsi di </a:t>
            </a:r>
            <a:r>
              <a:rPr lang="it-IT" dirty="0" err="1" smtClean="0"/>
              <a:t>Schelling</a:t>
            </a:r>
            <a:r>
              <a:rPr lang="it-IT" dirty="0" smtClean="0"/>
              <a:t> che critica ferocemente senza laurearsi; </a:t>
            </a:r>
            <a:r>
              <a:rPr lang="it-IT" dirty="0" err="1" smtClean="0"/>
              <a:t>Marx</a:t>
            </a:r>
            <a:r>
              <a:rPr lang="it-IT" dirty="0" smtClean="0"/>
              <a:t> vive una vita piccolo borghese, in certe fasi di grandi stenti, ma </a:t>
            </a:r>
            <a:r>
              <a:rPr lang="it-IT" dirty="0" err="1" smtClean="0"/>
              <a:t>Engels</a:t>
            </a:r>
            <a:r>
              <a:rPr lang="it-IT" dirty="0" smtClean="0"/>
              <a:t>, figlio di un industriale tessile, fa spesso la vita del </a:t>
            </a:r>
            <a:r>
              <a:rPr lang="it-IT" i="1" dirty="0" smtClean="0"/>
              <a:t>viveur</a:t>
            </a:r>
            <a:r>
              <a:rPr lang="it-IT" dirty="0" smtClean="0"/>
              <a:t>.</a:t>
            </a:r>
          </a:p>
          <a:p>
            <a:endParaRPr lang="it-IT" dirty="0" smtClean="0"/>
          </a:p>
          <a:p>
            <a:r>
              <a:rPr lang="it-IT" dirty="0" smtClean="0"/>
              <a:t>Coppia così diversa non poteva darsi, ma anche così complementare, riuscendo a scrivere molte opere fondamentali quasi a “</a:t>
            </a:r>
            <a:r>
              <a:rPr lang="it-IT" i="1" dirty="0" smtClean="0"/>
              <a:t>quattro mani</a:t>
            </a:r>
            <a:r>
              <a:rPr lang="it-IT" dirty="0" smtClean="0"/>
              <a:t>!”</a:t>
            </a:r>
          </a:p>
          <a:p>
            <a:r>
              <a:rPr lang="it-IT" dirty="0" smtClean="0"/>
              <a:t> </a:t>
            </a:r>
            <a:r>
              <a:rPr lang="it-IT" dirty="0" err="1" smtClean="0"/>
              <a:t>Marx</a:t>
            </a:r>
            <a:r>
              <a:rPr lang="it-IT" dirty="0" smtClean="0"/>
              <a:t>, infine, vive abbastanza errabondo tra la Germania, Parigi, Bruxelles e infine Londra, mentre </a:t>
            </a:r>
            <a:r>
              <a:rPr lang="it-IT" dirty="0" err="1" smtClean="0"/>
              <a:t>Engels</a:t>
            </a:r>
            <a:r>
              <a:rPr lang="it-IT" dirty="0" smtClean="0"/>
              <a:t>  non ha problemi a girovagare tra il lavoro aziendale a Manchester e casa.</a:t>
            </a:r>
          </a:p>
          <a:p>
            <a:endParaRPr lang="it-IT"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opere principali</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Elenchiamo qui in ordine cronologico:</a:t>
            </a:r>
          </a:p>
          <a:p>
            <a:pPr>
              <a:buNone/>
            </a:pPr>
            <a:endParaRPr lang="it-IT" dirty="0" smtClean="0"/>
          </a:p>
          <a:p>
            <a:pPr>
              <a:buFontTx/>
              <a:buChar char="-"/>
            </a:pPr>
            <a:r>
              <a:rPr lang="it-IT" i="1" dirty="0" smtClean="0"/>
              <a:t>Critica della filosofia del diritto di </a:t>
            </a:r>
            <a:r>
              <a:rPr lang="it-IT" i="1" dirty="0" err="1" smtClean="0"/>
              <a:t>Hegel</a:t>
            </a:r>
            <a:r>
              <a:rPr lang="it-IT" i="1" dirty="0" smtClean="0"/>
              <a:t> </a:t>
            </a:r>
            <a:r>
              <a:rPr lang="it-IT" dirty="0" smtClean="0"/>
              <a:t>(1843) sulla rivista </a:t>
            </a:r>
            <a:r>
              <a:rPr lang="it-IT" i="1" dirty="0" smtClean="0"/>
              <a:t>Annali franco-tedeschi</a:t>
            </a:r>
            <a:r>
              <a:rPr lang="it-IT" dirty="0" smtClean="0"/>
              <a:t>,</a:t>
            </a:r>
          </a:p>
          <a:p>
            <a:pPr>
              <a:buFontTx/>
              <a:buChar char="-"/>
            </a:pPr>
            <a:r>
              <a:rPr lang="it-IT" i="1" dirty="0" smtClean="0"/>
              <a:t>La sacra famiglia</a:t>
            </a:r>
            <a:r>
              <a:rPr lang="it-IT" dirty="0" smtClean="0"/>
              <a:t>,</a:t>
            </a:r>
          </a:p>
          <a:p>
            <a:pPr>
              <a:buFontTx/>
              <a:buChar char="-"/>
            </a:pPr>
            <a:r>
              <a:rPr lang="it-IT" i="1" dirty="0" smtClean="0"/>
              <a:t>L’ideologia tedesca </a:t>
            </a:r>
            <a:r>
              <a:rPr lang="it-IT" dirty="0" smtClean="0"/>
              <a:t>(contro Bruno </a:t>
            </a:r>
            <a:r>
              <a:rPr lang="it-IT" dirty="0" err="1" smtClean="0"/>
              <a:t>Bauer</a:t>
            </a:r>
            <a:r>
              <a:rPr lang="it-IT" dirty="0" smtClean="0"/>
              <a:t>),</a:t>
            </a:r>
          </a:p>
          <a:p>
            <a:pPr>
              <a:buFontTx/>
              <a:buChar char="-"/>
            </a:pPr>
            <a:r>
              <a:rPr lang="it-IT" i="1" dirty="0" smtClean="0"/>
              <a:t>La miseria della filosofia</a:t>
            </a:r>
            <a:r>
              <a:rPr lang="it-IT" dirty="0" smtClean="0"/>
              <a:t>, nel 1847 (contro Pierre </a:t>
            </a:r>
            <a:r>
              <a:rPr lang="it-IT" dirty="0" err="1" smtClean="0"/>
              <a:t>Proudhon</a:t>
            </a:r>
            <a:r>
              <a:rPr lang="it-IT" dirty="0" smtClean="0"/>
              <a:t>),</a:t>
            </a:r>
          </a:p>
          <a:p>
            <a:pPr>
              <a:buFontTx/>
              <a:buChar char="-"/>
            </a:pPr>
            <a:r>
              <a:rPr lang="it-IT" i="1" dirty="0" smtClean="0"/>
              <a:t>Il Manifesto del Partito comunista </a:t>
            </a:r>
            <a:r>
              <a:rPr lang="it-IT" dirty="0" smtClean="0"/>
              <a:t>(1848)</a:t>
            </a:r>
          </a:p>
          <a:p>
            <a:pPr>
              <a:buFontTx/>
              <a:buChar char="-"/>
            </a:pPr>
            <a:r>
              <a:rPr lang="it-IT" i="1" dirty="0" smtClean="0"/>
              <a:t>La Critica dell’economia politica </a:t>
            </a:r>
            <a:r>
              <a:rPr lang="it-IT" dirty="0" smtClean="0"/>
              <a:t>(1859)</a:t>
            </a:r>
          </a:p>
          <a:p>
            <a:pPr>
              <a:buFontTx/>
              <a:buChar char="-"/>
            </a:pPr>
            <a:r>
              <a:rPr lang="it-IT" i="1" dirty="0" smtClean="0"/>
              <a:t>Il Capitale </a:t>
            </a:r>
            <a:r>
              <a:rPr lang="it-IT" dirty="0" smtClean="0"/>
              <a:t>(tra il 1867 e il 1895, ultimi volumi postumi),</a:t>
            </a:r>
          </a:p>
          <a:p>
            <a:pPr>
              <a:buFontTx/>
              <a:buChar char="-"/>
            </a:pPr>
            <a:r>
              <a:rPr lang="it-IT" dirty="0" smtClean="0"/>
              <a:t>Le </a:t>
            </a:r>
            <a:r>
              <a:rPr lang="it-IT" i="1" dirty="0" smtClean="0"/>
              <a:t>Tesi su </a:t>
            </a:r>
            <a:r>
              <a:rPr lang="it-IT" i="1" dirty="0" err="1" smtClean="0"/>
              <a:t>Feuerbach</a:t>
            </a:r>
            <a:r>
              <a:rPr lang="it-IT" dirty="0" smtClean="0"/>
              <a:t>.</a:t>
            </a:r>
          </a:p>
          <a:p>
            <a:pPr>
              <a:buFontTx/>
              <a:buChar char="-"/>
            </a:pPr>
            <a:r>
              <a:rPr lang="it-IT" i="1" dirty="0" smtClean="0"/>
              <a:t>I Manoscritti economico-filosofici </a:t>
            </a:r>
            <a:r>
              <a:rPr lang="it-IT" dirty="0" smtClean="0"/>
              <a:t>(del 1832 ma pubblicati nel 1939),</a:t>
            </a:r>
          </a:p>
          <a:p>
            <a:pPr>
              <a:buFontTx/>
              <a:buChar char="-"/>
            </a:pPr>
            <a:r>
              <a:rPr lang="it-IT" dirty="0" smtClean="0"/>
              <a:t>I </a:t>
            </a:r>
            <a:r>
              <a:rPr lang="it-IT" i="1" dirty="0" smtClean="0"/>
              <a:t>Lineamenti fondamentali della critica dell’economia politica </a:t>
            </a:r>
            <a:r>
              <a:rPr lang="it-IT" dirty="0" smtClean="0"/>
              <a:t>(del 1857/8, ma pubblicati nel 1939/41).</a:t>
            </a:r>
          </a:p>
          <a:p>
            <a:pPr>
              <a:buNone/>
            </a:pPr>
            <a:endParaRPr lang="it-IT" dirty="0" smtClean="0"/>
          </a:p>
          <a:p>
            <a:pPr>
              <a:buFontTx/>
              <a:buChar char="-"/>
            </a:pPr>
            <a:endParaRPr lang="it-IT"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Unità di teoria e prassi</a:t>
            </a:r>
            <a:endParaRPr lang="it-IT" b="1" dirty="0"/>
          </a:p>
        </p:txBody>
      </p:sp>
      <p:sp>
        <p:nvSpPr>
          <p:cNvPr id="3" name="Segnaposto contenuto 2"/>
          <p:cNvSpPr>
            <a:spLocks noGrp="1"/>
          </p:cNvSpPr>
          <p:nvPr>
            <p:ph idx="1"/>
          </p:nvPr>
        </p:nvSpPr>
        <p:spPr/>
        <p:txBody>
          <a:bodyPr>
            <a:normAutofit fontScale="92500"/>
          </a:bodyPr>
          <a:lstStyle/>
          <a:p>
            <a:r>
              <a:rPr lang="it-IT" dirty="0" err="1" smtClean="0"/>
              <a:t>Marx</a:t>
            </a:r>
            <a:r>
              <a:rPr lang="it-IT" dirty="0" smtClean="0"/>
              <a:t>  constata lo stato di estrema arretratezza socio-economica della Germania dei suoi tempi rispetto a Francia e Inghilterra, ma anche la straordinaria fioritura culturale e degli studi filosofici.</a:t>
            </a:r>
          </a:p>
          <a:p>
            <a:r>
              <a:rPr lang="it-IT" b="1" dirty="0" smtClean="0"/>
              <a:t>A quel punto si pone come obiettivo di collegare o correlare teoria e prassi, affermando che la filosofia non doveva limitarsi ad analizzare e descrivere la realtà per conoscerla, ma doveva proporsi il progetto nuovo, di cambiarla</a:t>
            </a:r>
            <a:r>
              <a:rPr lang="it-IT" dirty="0" smtClean="0"/>
              <a:t>! Di cambiarla con l’azione politica coinvolgendo le classi che finora erano state escluse dalla gestione del potere, come quella proletaria dei lavoratori.</a:t>
            </a:r>
            <a:endParaRPr lang="it-IT"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critica dell’ideologia tedesca</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Per </a:t>
            </a:r>
            <a:r>
              <a:rPr lang="it-IT" dirty="0" err="1" smtClean="0"/>
              <a:t>Marx</a:t>
            </a:r>
            <a:r>
              <a:rPr lang="it-IT" dirty="0" smtClean="0"/>
              <a:t> l’egregio lavoro fatto dalla filosofia idealista, da </a:t>
            </a:r>
            <a:r>
              <a:rPr lang="it-IT" i="1" dirty="0" err="1" smtClean="0"/>
              <a:t>Hegel</a:t>
            </a:r>
            <a:r>
              <a:rPr lang="it-IT" dirty="0" smtClean="0"/>
              <a:t> ai suoi eponimi come </a:t>
            </a:r>
            <a:r>
              <a:rPr lang="it-IT" i="1" dirty="0" smtClean="0"/>
              <a:t>Bruno </a:t>
            </a:r>
            <a:r>
              <a:rPr lang="it-IT" i="1" dirty="0" err="1" smtClean="0"/>
              <a:t>Bauer</a:t>
            </a:r>
            <a:r>
              <a:rPr lang="it-IT" dirty="0" smtClean="0"/>
              <a:t>, doveva essere radicalmente superato, portando l’attenzione su una teoria e una prassi in grado di mettere mano agli equilibri sociali fino a rovesciare i rapporti di forza attuali.</a:t>
            </a:r>
          </a:p>
          <a:p>
            <a:pPr>
              <a:buNone/>
            </a:pPr>
            <a:endParaRPr lang="it-IT" dirty="0" smtClean="0"/>
          </a:p>
          <a:p>
            <a:r>
              <a:rPr lang="it-IT" b="1" dirty="0" smtClean="0"/>
              <a:t>Il valore della lezione hegeliana sta nell’aver proposto lo sviluppo della dialettica, che però non deve fermarsi all’analisi dei processi, ma, passando dalla dimensione puramente ideologica e speculativa, deve immergersi nella realtà fattuale per aiutare le classi sfruttate a liberarsi in un processo che necessariamente, stanti le contraddizioni, deve avvenire</a:t>
            </a:r>
            <a:r>
              <a:rPr lang="it-IT" dirty="0" smtClean="0"/>
              <a:t>. </a:t>
            </a:r>
          </a:p>
          <a:p>
            <a:pPr>
              <a:buNone/>
            </a:pPr>
            <a:endParaRPr lang="it-IT" dirty="0" smtClean="0"/>
          </a:p>
          <a:p>
            <a:r>
              <a:rPr lang="it-IT" dirty="0" err="1" smtClean="0"/>
              <a:t>Marx</a:t>
            </a:r>
            <a:r>
              <a:rPr lang="it-IT" dirty="0" smtClean="0"/>
              <a:t> apprezza il lavoro di </a:t>
            </a:r>
            <a:r>
              <a:rPr lang="it-IT" i="1" dirty="0" err="1" smtClean="0"/>
              <a:t>Feuerbach</a:t>
            </a:r>
            <a:r>
              <a:rPr lang="it-IT" dirty="0" smtClean="0"/>
              <a:t>, ma ne denuncia i limiti che consistono nel non aver compreso l’importanza di passare dalla denuncia dell’alienazione provocata dalle religioni e dai sistemi di potere all’azione politica per cambiare le cose.  </a:t>
            </a:r>
            <a:endParaRPr lang="it-IT" dirty="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concezione materialistica </a:t>
            </a:r>
            <a:br>
              <a:rPr lang="it-IT" b="1" dirty="0" smtClean="0"/>
            </a:br>
            <a:r>
              <a:rPr lang="it-IT" b="1" dirty="0" smtClean="0"/>
              <a:t>della storia</a:t>
            </a:r>
            <a:endParaRPr lang="it-IT" b="1" dirty="0"/>
          </a:p>
        </p:txBody>
      </p:sp>
      <p:sp>
        <p:nvSpPr>
          <p:cNvPr id="3" name="Segnaposto contenuto 2"/>
          <p:cNvSpPr>
            <a:spLocks noGrp="1"/>
          </p:cNvSpPr>
          <p:nvPr>
            <p:ph idx="1"/>
          </p:nvPr>
        </p:nvSpPr>
        <p:spPr/>
        <p:txBody>
          <a:bodyPr>
            <a:normAutofit fontScale="77500" lnSpcReduction="20000"/>
          </a:bodyPr>
          <a:lstStyle/>
          <a:p>
            <a:r>
              <a:rPr lang="it-IT" b="1" dirty="0" smtClean="0"/>
              <a:t>Per </a:t>
            </a:r>
            <a:r>
              <a:rPr lang="it-IT" b="1" dirty="0" err="1" smtClean="0"/>
              <a:t>Marx</a:t>
            </a:r>
            <a:r>
              <a:rPr lang="it-IT" b="1" dirty="0" smtClean="0"/>
              <a:t> conta soprattutto la storia dell’uomo concreto, dei gruppi, dei popoli che nella storia hanno agito e agiscono</a:t>
            </a:r>
            <a:r>
              <a:rPr lang="it-IT" dirty="0" smtClean="0"/>
              <a:t>: da lì bisogna partir, rinunciando a ogni ideologia e a ogni metafisica puramente speculativa.</a:t>
            </a:r>
          </a:p>
          <a:p>
            <a:r>
              <a:rPr lang="it-IT" dirty="0" smtClean="0"/>
              <a:t>Le attività produttive, dall’artigianato primitivo all’industria sua contemporanea sono ciò che di più significativo presenta la storia dell’uomo, perché racconta i rapporti di forza, di sfruttamento e di esclusione che per millenni hanno caratterizzato i conflitti tra le classi sociali.</a:t>
            </a:r>
          </a:p>
          <a:p>
            <a:endParaRPr lang="it-IT" dirty="0" smtClean="0"/>
          </a:p>
          <a:p>
            <a:r>
              <a:rPr lang="it-IT" b="1" i="1" dirty="0" smtClean="0"/>
              <a:t>Le attività economiche costituiscono quindi la </a:t>
            </a:r>
            <a:r>
              <a:rPr lang="it-IT" b="1" dirty="0" smtClean="0"/>
              <a:t>struttura</a:t>
            </a:r>
            <a:r>
              <a:rPr lang="it-IT" b="1" i="1" dirty="0" smtClean="0"/>
              <a:t> dei rapporti interumani, mentre tutto ciò che esula da esse, cultura, arte, religioni, ideologie, costituiscono una specie di </a:t>
            </a:r>
            <a:r>
              <a:rPr lang="it-IT" b="1" dirty="0" smtClean="0"/>
              <a:t>sovrastruttura</a:t>
            </a:r>
            <a:r>
              <a:rPr lang="it-IT" b="1" i="1" dirty="0" smtClean="0"/>
              <a:t>, determinata però dalla struttura, che è infinitamente più importante</a:t>
            </a:r>
            <a:r>
              <a:rPr lang="it-IT" dirty="0" smtClean="0"/>
              <a:t>. </a:t>
            </a:r>
            <a:r>
              <a:rPr lang="it-IT" b="1" dirty="0" err="1" smtClean="0"/>
              <a:t>Engels</a:t>
            </a:r>
            <a:r>
              <a:rPr lang="it-IT" dirty="0" smtClean="0"/>
              <a:t> saprà infine sottolineare comunque anche l’importanza degli elementi sovrastrutturali.</a:t>
            </a:r>
            <a:endParaRPr lang="it-IT"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Capitale e lavoro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err="1" smtClean="0"/>
              <a:t>Marx</a:t>
            </a:r>
            <a:r>
              <a:rPr lang="it-IT" dirty="0" smtClean="0"/>
              <a:t> coglie un elemento che non era mai stato considerato dall’economia classica: il concetto di </a:t>
            </a:r>
            <a:r>
              <a:rPr lang="it-IT" b="1" dirty="0" smtClean="0"/>
              <a:t>plusvalore</a:t>
            </a:r>
            <a:r>
              <a:rPr lang="it-IT" dirty="0" smtClean="0"/>
              <a:t>.</a:t>
            </a:r>
          </a:p>
          <a:p>
            <a:r>
              <a:rPr lang="it-IT" dirty="0" smtClean="0"/>
              <a:t>Egli considera che se il prestatore d’opera fosse retribuito per il valore che produce, non vi sarebbe sfruttamento, ma una distribuzione equa del valore prodotto.</a:t>
            </a:r>
          </a:p>
          <a:p>
            <a:r>
              <a:rPr lang="it-IT" dirty="0" smtClean="0"/>
              <a:t>In realtà il plusvalore della produzione viene trattenuto dal capitalista che così riesce ad aumentare l’accumulazione primaria, che non è detto investa in nuovi impianti di produzione, ma piuttosto tende ad accantonare, </a:t>
            </a:r>
            <a:r>
              <a:rPr lang="it-IT" b="1" i="1" dirty="0" smtClean="0"/>
              <a:t>alienando il capitale dal lavoro</a:t>
            </a:r>
            <a:r>
              <a:rPr lang="it-IT" dirty="0" smtClean="0"/>
              <a:t>.</a:t>
            </a:r>
          </a:p>
          <a:p>
            <a:r>
              <a:rPr lang="it-IT" dirty="0" smtClean="0"/>
              <a:t>È chiaro che la teoria marxiana è adeguata alle condizioni delle strutture industriali dei metà ‘800, ma non lo è più per quanto concerne le strutture attuali.</a:t>
            </a:r>
            <a:endParaRPr lang="it-IT"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Borghesia e proletariato</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Con la </a:t>
            </a:r>
            <a:r>
              <a:rPr lang="it-IT" b="1" dirty="0" smtClean="0"/>
              <a:t>Rivoluzione Francese </a:t>
            </a:r>
            <a:r>
              <a:rPr lang="it-IT" dirty="0" smtClean="0"/>
              <a:t>la borghesia ha assolto a un ruolo progressivo, soppiantando i ceti parassitari dell’aristocrazia  e del clero, ma successivamente, essendosi impadronita dei mezzi di produzione, a sua volta ha emarginato le classi proletarie che si sono immesse nei processi di produzione industriale.</a:t>
            </a:r>
          </a:p>
          <a:p>
            <a:r>
              <a:rPr lang="it-IT" dirty="0" smtClean="0"/>
              <a:t>A questo punto le classi proletarie dei lavoratori devono prendere coscienza della loro situazione e ribellarsi, per acquisire la consapevolezza del proprio ruolo nella storia e costruire un’egemonia che spetta loro.</a:t>
            </a:r>
          </a:p>
          <a:p>
            <a:r>
              <a:rPr lang="it-IT" b="1" i="1" dirty="0" smtClean="0"/>
              <a:t>Per perseguire questo fine il proletariato deve porsi l’obiettivo di una vera rivoluzione con la quale espropriare dei mezzi di produzione la borghesia, al fine di realizzare una società nella quale non vi siano privilegi</a:t>
            </a:r>
            <a:r>
              <a:rPr lang="it-IT" dirty="0" smtClean="0"/>
              <a:t>.</a:t>
            </a:r>
            <a:endParaRPr lang="it-IT"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materialismo dialettico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dialettica hegeliana serve alla ricerca di </a:t>
            </a:r>
            <a:r>
              <a:rPr lang="it-IT" dirty="0" err="1" smtClean="0"/>
              <a:t>Marx</a:t>
            </a:r>
            <a:r>
              <a:rPr lang="it-IT" dirty="0" smtClean="0"/>
              <a:t> e </a:t>
            </a:r>
            <a:r>
              <a:rPr lang="it-IT" dirty="0" err="1" smtClean="0"/>
              <a:t>Engels</a:t>
            </a:r>
            <a:r>
              <a:rPr lang="it-IT" dirty="0" smtClean="0"/>
              <a:t> per confermare la validità della loro proposta di lettura della realtà concreta dei conflitti di classe ed economici.</a:t>
            </a:r>
          </a:p>
          <a:p>
            <a:r>
              <a:rPr lang="it-IT" dirty="0" smtClean="0"/>
              <a:t>Il marxismo storico si pone come una dottrina che introduce uno schema evoluzionistico nello sviluppo sociale, analogo, in qualche modo, alle ricerche di </a:t>
            </a:r>
            <a:r>
              <a:rPr lang="it-IT" i="1" dirty="0" smtClean="0"/>
              <a:t>Darwin</a:t>
            </a:r>
            <a:r>
              <a:rPr lang="it-IT" dirty="0" smtClean="0"/>
              <a:t>, che stavano rivoluzionando il mondo scientifico.</a:t>
            </a:r>
          </a:p>
          <a:p>
            <a:r>
              <a:rPr lang="it-IT" dirty="0" smtClean="0"/>
              <a:t>L’eredità del marxismo conserva un’importanza formidabile, anche dopo i </a:t>
            </a:r>
            <a:r>
              <a:rPr lang="it-IT" b="1" dirty="0" smtClean="0"/>
              <a:t>fallimenti</a:t>
            </a:r>
            <a:r>
              <a:rPr lang="it-IT" dirty="0" smtClean="0"/>
              <a:t> dei regimi novecenteschi ad esso ispirati (U.R.S.S., Cina Popolare, Cambogia, etc.), specialmente per alcune intuizioni di carattere economico, come la crisi mondiale contemporanea dimostra (sovrapproduzione merceologica del settore auto, ad esempio).</a:t>
            </a:r>
            <a:endParaRPr lang="it-IT"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Søren Kierkegaard</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(1813-1855)</a:t>
            </a:r>
          </a:p>
          <a:p>
            <a:r>
              <a:rPr lang="it-IT" b="1" dirty="0" smtClean="0"/>
              <a:t>Kierkegaard</a:t>
            </a:r>
            <a:r>
              <a:rPr lang="it-IT" dirty="0" smtClean="0"/>
              <a:t> è, se vogliamo, il secondo grande “avversario” teoretico di </a:t>
            </a:r>
            <a:r>
              <a:rPr lang="it-IT" dirty="0" err="1" smtClean="0"/>
              <a:t>Hegel</a:t>
            </a:r>
            <a:r>
              <a:rPr lang="it-IT" dirty="0" smtClean="0"/>
              <a:t> nella filosofia tedesca ed europea dell’Ottocento. Filosofo e teologo, fin da bimbo fu coinvolto nel severo clima pietista della sua famiglie e della Copenaghen del tempo. Di temperamento malinconico, Kierkegaard si rivela comunque anche uomo di spirito, inquieto e contradditorio. Regine </a:t>
            </a:r>
            <a:r>
              <a:rPr lang="it-IT" dirty="0" err="1" smtClean="0"/>
              <a:t>Olsen</a:t>
            </a:r>
            <a:r>
              <a:rPr lang="it-IT" dirty="0" smtClean="0"/>
              <a:t>, diciottenne con la quale si fidanza non diventa la sua donna (la rivedrà poche settimane prima di morire a soli 42 anni), perché il filosofo si appassiona ad altro, alla ricerca intellettuale, sentendosi forse inadeguato per un rapporto di coppia. Apprezza </a:t>
            </a:r>
            <a:r>
              <a:rPr lang="it-IT" i="1" dirty="0" smtClean="0"/>
              <a:t>Socrate</a:t>
            </a:r>
            <a:r>
              <a:rPr lang="it-IT" dirty="0" smtClean="0"/>
              <a:t>, </a:t>
            </a:r>
            <a:r>
              <a:rPr lang="it-IT" i="1" dirty="0" smtClean="0"/>
              <a:t>Gesù</a:t>
            </a:r>
            <a:r>
              <a:rPr lang="it-IT" dirty="0" smtClean="0"/>
              <a:t> e </a:t>
            </a:r>
            <a:r>
              <a:rPr lang="it-IT" i="1" dirty="0" smtClean="0"/>
              <a:t>Pascal</a:t>
            </a:r>
            <a:r>
              <a:rPr lang="it-IT" dirty="0" smtClean="0"/>
              <a:t>, ma critica </a:t>
            </a:r>
            <a:r>
              <a:rPr lang="it-IT" i="1" dirty="0" smtClean="0"/>
              <a:t>Spinoza</a:t>
            </a:r>
            <a:r>
              <a:rPr lang="it-IT" dirty="0" smtClean="0"/>
              <a:t>, </a:t>
            </a:r>
            <a:r>
              <a:rPr lang="it-IT" i="1" dirty="0" err="1" smtClean="0"/>
              <a:t>Hegel</a:t>
            </a:r>
            <a:r>
              <a:rPr lang="it-IT" dirty="0" smtClean="0"/>
              <a:t>, </a:t>
            </a:r>
            <a:r>
              <a:rPr lang="it-IT" i="1" dirty="0" err="1" smtClean="0"/>
              <a:t>Schelling</a:t>
            </a:r>
            <a:r>
              <a:rPr lang="it-IT" dirty="0" smtClean="0"/>
              <a:t> e </a:t>
            </a:r>
            <a:r>
              <a:rPr lang="it-IT" i="1" dirty="0" err="1" smtClean="0"/>
              <a:t>Schleiermacher</a:t>
            </a:r>
            <a:r>
              <a:rPr lang="it-IT" dirty="0" smtClean="0"/>
              <a:t>, per ragioni diverse. Ce l’ha con i teologi, “professionisti del nulla" e ipocriti, a suo dire. </a:t>
            </a:r>
          </a:p>
          <a:p>
            <a:pPr>
              <a:buNone/>
            </a:pPr>
            <a:endParaRPr lang="it-IT" dirty="0" smtClean="0"/>
          </a:p>
          <a:p>
            <a:r>
              <a:rPr lang="it-IT" dirty="0" smtClean="0"/>
              <a:t>Peraltro  era persona amabile, apprezzato anche da </a:t>
            </a:r>
            <a:r>
              <a:rPr lang="it-IT" i="1" dirty="0" smtClean="0"/>
              <a:t>Cristiano VIII</a:t>
            </a:r>
            <a:r>
              <a:rPr lang="it-IT" dirty="0" smtClean="0"/>
              <a:t>, re di Danimarca, che stava volentieri in sua compagnia. </a:t>
            </a:r>
          </a:p>
          <a:p>
            <a:pPr>
              <a:buNone/>
            </a:pPr>
            <a:endParaRPr lang="it-IT"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pensiero </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Kierkegaard contesta la sistematicità hegeliana, poiché, sostiene, l’esperienza è sempre quella di singolo uomo, e non è mai generalizzabile. Filosofi e teologi cercano invano di “</a:t>
            </a:r>
            <a:r>
              <a:rPr lang="it-IT" i="1" dirty="0" smtClean="0"/>
              <a:t>trovare la quadra</a:t>
            </a:r>
            <a:r>
              <a:rPr lang="it-IT" dirty="0" smtClean="0"/>
              <a:t>” alla comprensione del mondo, ma falliscono miseramente, perché pensano di poter far stare dentro i loro schemi il mondo stesso: presunzione e arrogante superbia, per lui!</a:t>
            </a:r>
          </a:p>
          <a:p>
            <a:r>
              <a:rPr lang="it-IT" dirty="0" smtClean="0"/>
              <a:t>La verità dell’uomo è che la sua vita è segnata dall’angoscia della non conoscenza del proprio futuro e del proprio destino: </a:t>
            </a:r>
            <a:r>
              <a:rPr lang="it-IT" b="1" i="1" dirty="0" smtClean="0"/>
              <a:t>da questa condizione esistenziale di disperazione e angoscia l’uomo può uscire solamente abbandonandosi a Dio</a:t>
            </a:r>
            <a:r>
              <a:rPr lang="it-IT" dirty="0" smtClean="0"/>
              <a:t>.</a:t>
            </a:r>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scienza</a:t>
            </a:r>
            <a:r>
              <a:rPr lang="it-IT" b="1" dirty="0" smtClean="0"/>
              <a:t> e la </a:t>
            </a:r>
            <a:r>
              <a:rPr lang="it-IT" b="1" i="1" dirty="0" smtClean="0"/>
              <a:t>fede</a:t>
            </a:r>
            <a:endParaRPr lang="it-IT" b="1" i="1" dirty="0"/>
          </a:p>
        </p:txBody>
      </p:sp>
      <p:sp>
        <p:nvSpPr>
          <p:cNvPr id="3" name="Segnaposto contenuto 2"/>
          <p:cNvSpPr>
            <a:spLocks noGrp="1"/>
          </p:cNvSpPr>
          <p:nvPr>
            <p:ph idx="1"/>
          </p:nvPr>
        </p:nvSpPr>
        <p:spPr/>
        <p:txBody>
          <a:bodyPr/>
          <a:lstStyle/>
          <a:p>
            <a:r>
              <a:rPr lang="it-IT" dirty="0" smtClean="0"/>
              <a:t>Per Galileo </a:t>
            </a:r>
            <a:r>
              <a:rPr lang="it-IT" b="1" i="1" dirty="0" smtClean="0"/>
              <a:t>natura</a:t>
            </a:r>
            <a:r>
              <a:rPr lang="it-IT" dirty="0" smtClean="0"/>
              <a:t> e </a:t>
            </a:r>
            <a:r>
              <a:rPr lang="it-IT" b="1" i="1" dirty="0" smtClean="0"/>
              <a:t>Sacra scrittura </a:t>
            </a:r>
            <a:r>
              <a:rPr lang="it-IT" dirty="0" smtClean="0"/>
              <a:t>procedono entrambe da Dio, e perciò hanno un significato importantissimo e complementare: se la Natura è “</a:t>
            </a:r>
            <a:r>
              <a:rPr lang="it-IT" i="1" dirty="0" err="1" smtClean="0"/>
              <a:t>osservantissima</a:t>
            </a:r>
            <a:r>
              <a:rPr lang="it-IT" i="1" dirty="0" smtClean="0"/>
              <a:t> esecutrice de gli ordini di Dio</a:t>
            </a:r>
            <a:r>
              <a:rPr lang="it-IT" dirty="0" smtClean="0"/>
              <a:t>”, la Scrittura è “</a:t>
            </a:r>
            <a:r>
              <a:rPr lang="it-IT" i="1" dirty="0" smtClean="0"/>
              <a:t>dettatura dello Spirito Santo</a:t>
            </a:r>
            <a:r>
              <a:rPr lang="it-IT" dirty="0" smtClean="0"/>
              <a:t>”.</a:t>
            </a:r>
          </a:p>
          <a:p>
            <a:r>
              <a:rPr lang="it-IT" dirty="0" smtClean="0"/>
              <a:t>Per ciò esse non sono in contrasto come </a:t>
            </a:r>
            <a:r>
              <a:rPr lang="it-IT" i="1" dirty="0" err="1" smtClean="0"/>
              <a:t>lex</a:t>
            </a:r>
            <a:r>
              <a:rPr lang="it-IT" i="1" dirty="0" smtClean="0"/>
              <a:t> </a:t>
            </a:r>
            <a:r>
              <a:rPr lang="it-IT" i="1" dirty="0" err="1" smtClean="0"/>
              <a:t>naturae</a:t>
            </a:r>
            <a:r>
              <a:rPr lang="it-IT" i="1" dirty="0" smtClean="0"/>
              <a:t> </a:t>
            </a:r>
            <a:r>
              <a:rPr lang="it-IT" dirty="0" smtClean="0"/>
              <a:t>e </a:t>
            </a:r>
            <a:r>
              <a:rPr lang="it-IT" i="1" dirty="0" err="1" smtClean="0"/>
              <a:t>lex</a:t>
            </a:r>
            <a:r>
              <a:rPr lang="it-IT" i="1" dirty="0" smtClean="0"/>
              <a:t> divina</a:t>
            </a:r>
            <a:r>
              <a:rPr lang="it-IT" dirty="0" smtClean="0"/>
              <a:t>: vanno solo applicate a due ambiti diversi, il primo nello studio del mondo, e il secondo nell’applicazione dei principi morali e della relazione dell’uomo con Dio e tra tutti gli uomini.</a:t>
            </a:r>
            <a:endParaRPr lang="it-IT"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 esistenzialismo?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Sappiamo che la corrente filosofica esistenzialista è del XX secolo, con autori insigni come </a:t>
            </a:r>
            <a:r>
              <a:rPr lang="it-IT" i="1" dirty="0" err="1" smtClean="0"/>
              <a:t>Heidegger</a:t>
            </a:r>
            <a:r>
              <a:rPr lang="it-IT" dirty="0" smtClean="0"/>
              <a:t>, </a:t>
            </a:r>
            <a:r>
              <a:rPr lang="it-IT" i="1" dirty="0" smtClean="0"/>
              <a:t>Sartre</a:t>
            </a:r>
            <a:r>
              <a:rPr lang="it-IT" dirty="0" smtClean="0"/>
              <a:t>, </a:t>
            </a:r>
            <a:r>
              <a:rPr lang="it-IT" i="1" dirty="0" smtClean="0"/>
              <a:t>Marcel</a:t>
            </a:r>
            <a:r>
              <a:rPr lang="it-IT" dirty="0" smtClean="0"/>
              <a:t>, </a:t>
            </a:r>
            <a:r>
              <a:rPr lang="it-IT" i="1" dirty="0" err="1" smtClean="0"/>
              <a:t>Camus</a:t>
            </a:r>
            <a:r>
              <a:rPr lang="it-IT" dirty="0" smtClean="0"/>
              <a:t>, </a:t>
            </a:r>
            <a:r>
              <a:rPr lang="it-IT" i="1" dirty="0" err="1" smtClean="0"/>
              <a:t>Jaspers</a:t>
            </a:r>
            <a:r>
              <a:rPr lang="it-IT" dirty="0" err="1" smtClean="0"/>
              <a:t>…</a:t>
            </a:r>
            <a:r>
              <a:rPr lang="it-IT" dirty="0" smtClean="0"/>
              <a:t> (che studieremo). Come si può dunque connettere a questo contesto di un secolo successivo lo stesso Kierkegaard?</a:t>
            </a:r>
          </a:p>
          <a:p>
            <a:r>
              <a:rPr lang="it-IT" b="1" dirty="0" smtClean="0"/>
              <a:t>Se anche per il filosofo danese l’esistenza precede l’essenza delle cose e della vita, contrariamente al pensiero di molti dei filosofi che egli contesta, soprattutto i razionalisti e gli idealisti, Kierkegaard si differenzia dai pensatori sopra citati, perché egli dichiara l’esigenza di superare il dolore e la disperazione, le anomie e il nichilismo dell’esistenza con l’abbandono a Dio</a:t>
            </a:r>
            <a:r>
              <a:rPr lang="it-IT" dirty="0" smtClean="0"/>
              <a:t>. In questo si differenzia profondamente da quelli, che, implicitamente o dichiaratamente, avevano evidenziato una posizione piuttosto ateista, o almeno agnostica, a eccezione di </a:t>
            </a:r>
            <a:r>
              <a:rPr lang="it-IT" i="1" dirty="0" smtClean="0"/>
              <a:t>Marcel</a:t>
            </a:r>
            <a:r>
              <a:rPr lang="it-IT" dirty="0" smtClean="0"/>
              <a:t> e qualche altro.</a:t>
            </a:r>
          </a:p>
          <a:p>
            <a:endParaRPr lang="it-IT"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L’esistenza e il singolo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Nel suo diario scrive: “</a:t>
            </a:r>
            <a:r>
              <a:rPr lang="it-IT" b="1" dirty="0" smtClean="0"/>
              <a:t>in ogni campo e per ogni oggetto sono sempre le minoranze, i pochi,i rarissimi, i Singoli quelli che sanno: la Folla è ignorante</a:t>
            </a:r>
            <a:r>
              <a:rPr lang="it-IT" dirty="0" smtClean="0"/>
              <a:t>”. Commento mio: come sono d’accordo, ma non per spocchia o </a:t>
            </a:r>
            <a:r>
              <a:rPr lang="it-IT" i="1" dirty="0" err="1" smtClean="0"/>
              <a:t>superiority</a:t>
            </a:r>
            <a:r>
              <a:rPr lang="it-IT" i="1" dirty="0" smtClean="0"/>
              <a:t>  </a:t>
            </a:r>
            <a:r>
              <a:rPr lang="it-IT" i="1" dirty="0" err="1" smtClean="0"/>
              <a:t>complex</a:t>
            </a:r>
            <a:r>
              <a:rPr lang="it-IT" dirty="0" smtClean="0"/>
              <a:t>, ma perché Kierkegaard ha intuito  filosoficamente ciò che gli psicologi successivi avrebbero mostrato sperimentalmente (</a:t>
            </a:r>
            <a:r>
              <a:rPr lang="it-IT" dirty="0" err="1" smtClean="0"/>
              <a:t>cf</a:t>
            </a:r>
            <a:r>
              <a:rPr lang="it-IT" dirty="0" smtClean="0"/>
              <a:t>. Le Bon, </a:t>
            </a:r>
            <a:r>
              <a:rPr lang="it-IT" i="1" dirty="0" smtClean="0"/>
              <a:t>Psicologia della folla</a:t>
            </a:r>
            <a:r>
              <a:rPr lang="it-IT" dirty="0" smtClean="0"/>
              <a:t>).</a:t>
            </a:r>
          </a:p>
          <a:p>
            <a:r>
              <a:rPr lang="it-IT" dirty="0" smtClean="0"/>
              <a:t>Si può capre la vita e le cose del mondo solo </a:t>
            </a:r>
            <a:r>
              <a:rPr lang="it-IT" i="1" dirty="0" err="1" smtClean="0"/>
              <a:t>ex-sistendo</a:t>
            </a:r>
            <a:r>
              <a:rPr lang="it-IT" dirty="0" smtClean="0"/>
              <a:t>, cioè stando fuori, individualmente, soggettivamente, senza aspettarsi dall’astrazione generica informazioni veridiche.</a:t>
            </a:r>
          </a:p>
          <a:p>
            <a:r>
              <a:rPr lang="it-IT" dirty="0" smtClean="0"/>
              <a:t>In qualche modo Kierkegaard echeggia </a:t>
            </a:r>
            <a:r>
              <a:rPr lang="it-IT" i="1" dirty="0" err="1" smtClean="0"/>
              <a:t>Duns</a:t>
            </a:r>
            <a:r>
              <a:rPr lang="it-IT" i="1" dirty="0" smtClean="0"/>
              <a:t> Scoto </a:t>
            </a:r>
            <a:r>
              <a:rPr lang="it-IT" dirty="0" smtClean="0"/>
              <a:t>e </a:t>
            </a:r>
            <a:r>
              <a:rPr lang="it-IT" i="1" dirty="0" err="1" smtClean="0"/>
              <a:t>Occam</a:t>
            </a:r>
            <a:r>
              <a:rPr lang="it-IT" dirty="0" smtClean="0"/>
              <a:t>, ma anche </a:t>
            </a:r>
            <a:r>
              <a:rPr lang="it-IT" i="1" dirty="0" smtClean="0"/>
              <a:t>Agostino</a:t>
            </a:r>
            <a:r>
              <a:rPr lang="it-IT" dirty="0" smtClean="0"/>
              <a:t> e </a:t>
            </a:r>
            <a:r>
              <a:rPr lang="it-IT" i="1" dirty="0" smtClean="0"/>
              <a:t>Pascal</a:t>
            </a:r>
            <a:r>
              <a:rPr lang="it-IT" dirty="0" smtClean="0"/>
              <a:t>, forse i primissimi “</a:t>
            </a:r>
            <a:r>
              <a:rPr lang="it-IT" i="1" dirty="0" smtClean="0"/>
              <a:t>esistenzialisti</a:t>
            </a:r>
            <a:r>
              <a:rPr lang="it-IT" dirty="0" smtClean="0"/>
              <a:t>”!</a:t>
            </a:r>
            <a:endParaRPr lang="it-IT"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Possibilità, </a:t>
            </a:r>
            <a:br>
              <a:rPr lang="it-IT" b="1" dirty="0" smtClean="0"/>
            </a:br>
            <a:r>
              <a:rPr lang="it-IT" b="1" dirty="0" smtClean="0"/>
              <a:t>angoscia e disperazione</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a:t>
            </a:r>
            <a:r>
              <a:rPr lang="it-IT" b="1" dirty="0" smtClean="0"/>
              <a:t>disperazione</a:t>
            </a:r>
            <a:r>
              <a:rPr lang="it-IT" dirty="0" smtClean="0"/>
              <a:t> dell’uomo svolta in </a:t>
            </a:r>
            <a:r>
              <a:rPr lang="it-IT" b="1" dirty="0" smtClean="0"/>
              <a:t>angoscia</a:t>
            </a:r>
            <a:r>
              <a:rPr lang="it-IT" dirty="0" smtClean="0"/>
              <a:t> </a:t>
            </a:r>
            <a:r>
              <a:rPr lang="it-IT" b="1" dirty="0" smtClean="0"/>
              <a:t>quando il sentimento di finitudine viene razionalizzato</a:t>
            </a:r>
            <a:r>
              <a:rPr lang="it-IT" dirty="0" smtClean="0"/>
              <a:t>: l’uomo sa di avere davanti un destino in larga parte ignoto, per cui deve fare i conti con ogni incertezza, da quella quotidiana del vivere concreto, a quella progettuale che riguarda il futuro.</a:t>
            </a:r>
          </a:p>
          <a:p>
            <a:r>
              <a:rPr lang="it-IT" dirty="0" smtClean="0"/>
              <a:t>L’uomo non può non sentire angoscia quando intuisce che “</a:t>
            </a:r>
            <a:r>
              <a:rPr lang="it-IT" i="1" dirty="0" smtClean="0"/>
              <a:t>tutto è possibile</a:t>
            </a:r>
            <a:r>
              <a:rPr lang="it-IT" dirty="0" smtClean="0"/>
              <a:t>”, anche quando le cose sembrano andare bene: la malattia non è prevedibile, così come la morte stessa</a:t>
            </a:r>
            <a:r>
              <a:rPr lang="it-IT" b="1" i="1" dirty="0" smtClean="0"/>
              <a:t>. La vita stessa si pone come una sorta di malattia mortale, ché di per sé non si spiega, si deve solo accettare, com-prendere, senza la pretesa di coglierne gli infiniti fili e vettori causali (atti “volontari” e circostanze) che la determinano</a:t>
            </a:r>
            <a:r>
              <a:rPr lang="it-IT" dirty="0" smtClean="0"/>
              <a:t>. </a:t>
            </a:r>
            <a:endParaRPr lang="it-IT"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paradosso della fede</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Per Kierkegaard </a:t>
            </a:r>
            <a:r>
              <a:rPr lang="it-IT" b="1" dirty="0" smtClean="0"/>
              <a:t>l’unica possibilità di superamento dell’angoscia esistenziale è la fede</a:t>
            </a:r>
            <a:r>
              <a:rPr lang="it-IT" dirty="0" smtClean="0"/>
              <a:t>. </a:t>
            </a:r>
            <a:r>
              <a:rPr lang="it-IT" b="1" dirty="0" smtClean="0"/>
              <a:t>Dio è l’unica realtà che può salvare l’uomo</a:t>
            </a:r>
            <a:r>
              <a:rPr lang="it-IT" dirty="0" smtClean="0"/>
              <a:t>, ma richiede un autentico salto senza mediazioni nell’irrazionale, perfino all’accettazione dell’assurdo.</a:t>
            </a:r>
          </a:p>
          <a:p>
            <a:r>
              <a:rPr lang="it-IT" dirty="0" smtClean="0"/>
              <a:t>Ciò è salvifico, anche se la religione e, più ancora, l’abbandono fiducioso alla fede sono dimensioni incomprensibili per la ragione, specie la credenza in un uomo-Dio, e nella distanza incolmabile che vi è tra l’essere umano e Dio: solo così si può uscire dalla normalità piatta della religione giuridica e normativa, che non dà alcunché del senso di </a:t>
            </a:r>
            <a:r>
              <a:rPr lang="it-IT" b="1" i="1" dirty="0" smtClean="0"/>
              <a:t>alterità radicale </a:t>
            </a:r>
            <a:r>
              <a:rPr lang="it-IT" smtClean="0"/>
              <a:t>che solamente </a:t>
            </a:r>
            <a:r>
              <a:rPr lang="it-IT" dirty="0" smtClean="0"/>
              <a:t>un rapporto diretto con Dio può dare.</a:t>
            </a:r>
            <a:endParaRPr lang="it-IT"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Le tre modalità esistenziali</a:t>
            </a:r>
            <a:endParaRPr lang="it-IT" b="1" dirty="0"/>
          </a:p>
        </p:txBody>
      </p:sp>
      <p:sp>
        <p:nvSpPr>
          <p:cNvPr id="3" name="Segnaposto contenuto 2"/>
          <p:cNvSpPr>
            <a:spLocks noGrp="1"/>
          </p:cNvSpPr>
          <p:nvPr>
            <p:ph idx="1"/>
          </p:nvPr>
        </p:nvSpPr>
        <p:spPr/>
        <p:txBody>
          <a:bodyPr>
            <a:normAutofit fontScale="92500"/>
          </a:bodyPr>
          <a:lstStyle/>
          <a:p>
            <a:r>
              <a:rPr lang="it-IT" dirty="0" smtClean="0"/>
              <a:t>Qui imitando il </a:t>
            </a:r>
            <a:r>
              <a:rPr lang="it-IT" i="1" dirty="0" err="1" smtClean="0"/>
              <a:t>Kant</a:t>
            </a:r>
            <a:r>
              <a:rPr lang="it-IT" dirty="0" smtClean="0"/>
              <a:t> delle tre </a:t>
            </a:r>
            <a:r>
              <a:rPr lang="it-IT" i="1" dirty="0" smtClean="0"/>
              <a:t>Critiche</a:t>
            </a:r>
            <a:r>
              <a:rPr lang="it-IT" dirty="0" smtClean="0"/>
              <a:t>, Kierkegaard propone tre modalità esistenziali, che però sono alternative. Egli presenta questa prospettiva nelle opere </a:t>
            </a:r>
            <a:r>
              <a:rPr lang="it-IT" i="1" dirty="0" smtClean="0"/>
              <a:t>Aut-Aut</a:t>
            </a:r>
            <a:r>
              <a:rPr lang="it-IT" dirty="0" smtClean="0"/>
              <a:t>  e </a:t>
            </a:r>
            <a:r>
              <a:rPr lang="it-IT" i="1" dirty="0" smtClean="0"/>
              <a:t>Timore e tremore </a:t>
            </a:r>
            <a:r>
              <a:rPr lang="it-IT" dirty="0" smtClean="0"/>
              <a:t>(1843),  nelle quali emergono progressivamente le tre modalità: quella </a:t>
            </a:r>
            <a:r>
              <a:rPr lang="it-IT" b="1" i="1" dirty="0" smtClean="0"/>
              <a:t>estetica</a:t>
            </a:r>
            <a:r>
              <a:rPr lang="it-IT" dirty="0" smtClean="0"/>
              <a:t>, quella </a:t>
            </a:r>
            <a:r>
              <a:rPr lang="it-IT" b="1" i="1" dirty="0" smtClean="0"/>
              <a:t>etica</a:t>
            </a:r>
            <a:r>
              <a:rPr lang="it-IT" dirty="0" smtClean="0"/>
              <a:t> e quella </a:t>
            </a:r>
            <a:r>
              <a:rPr lang="it-IT" b="1" i="1" dirty="0" smtClean="0"/>
              <a:t>religiosa</a:t>
            </a:r>
            <a:r>
              <a:rPr lang="it-IT" dirty="0" smtClean="0"/>
              <a:t>.</a:t>
            </a:r>
          </a:p>
          <a:p>
            <a:r>
              <a:rPr lang="it-IT" dirty="0" smtClean="0"/>
              <a:t>Kierkegaard  si differenzia da </a:t>
            </a:r>
            <a:r>
              <a:rPr lang="it-IT" i="1" dirty="0" err="1" smtClean="0"/>
              <a:t>Hegel</a:t>
            </a:r>
            <a:r>
              <a:rPr lang="it-IT" dirty="0" smtClean="0"/>
              <a:t> perché non riconosce una possibilità di passaggio, di una progressione tra le tre ipotesi, vedendole radicalmente contrapposte: </a:t>
            </a:r>
            <a:r>
              <a:rPr lang="it-IT" b="1" dirty="0" smtClean="0"/>
              <a:t>l’una esclude l’altra come scelta qualitativa, e il passaggio eventuale da una all’altra richiede un autentico salto</a:t>
            </a:r>
            <a:r>
              <a:rPr lang="it-IT" dirty="0" smtClean="0"/>
              <a:t>.</a:t>
            </a:r>
            <a:endParaRPr lang="it-IT" dirty="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vita estetica</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La </a:t>
            </a:r>
            <a:r>
              <a:rPr lang="it-IT" b="1" dirty="0" smtClean="0"/>
              <a:t>vita estetica </a:t>
            </a:r>
            <a:r>
              <a:rPr lang="it-IT" dirty="0" smtClean="0"/>
              <a:t>altro non è che la </a:t>
            </a:r>
            <a:r>
              <a:rPr lang="it-IT" i="1" dirty="0" smtClean="0"/>
              <a:t>non-scelta</a:t>
            </a:r>
            <a:r>
              <a:rPr lang="it-IT" dirty="0" smtClean="0"/>
              <a:t>, cioè quella del libertino che non si impegna in nulla, non sceglie mai. L’esteta ha un prototipo, per Kierkegaard, ed è il cavaliere spagnolo </a:t>
            </a:r>
            <a:r>
              <a:rPr lang="it-IT" i="1" dirty="0" smtClean="0"/>
              <a:t>Don Juan</a:t>
            </a:r>
            <a:r>
              <a:rPr lang="it-IT" dirty="0" smtClean="0"/>
              <a:t>, Don Giovanni, quello cantato da Mozart, e non a caso, perché la musica è la più sensuale delle arti.</a:t>
            </a:r>
          </a:p>
          <a:p>
            <a:r>
              <a:rPr lang="it-IT" dirty="0" smtClean="0"/>
              <a:t>Kierkegaard ritiene che l’esteta sia il più misero degli essere umani, perché non riesce a progettare alcunché, vivendo del più banale qualunquismo, incapace di scegliere, di impegnarsi, di dare una prospettiva alla propria vita.</a:t>
            </a:r>
            <a:endParaRPr lang="it-IT"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vita etica</a:t>
            </a:r>
            <a:endParaRPr lang="it-IT" b="1" i="1" dirty="0"/>
          </a:p>
        </p:txBody>
      </p:sp>
      <p:sp>
        <p:nvSpPr>
          <p:cNvPr id="3" name="Segnaposto contenuto 2"/>
          <p:cNvSpPr>
            <a:spLocks noGrp="1"/>
          </p:cNvSpPr>
          <p:nvPr>
            <p:ph idx="1"/>
          </p:nvPr>
        </p:nvSpPr>
        <p:spPr/>
        <p:txBody>
          <a:bodyPr>
            <a:normAutofit fontScale="85000" lnSpcReduction="20000"/>
          </a:bodyPr>
          <a:lstStyle/>
          <a:p>
            <a:r>
              <a:rPr lang="it-IT" dirty="0" smtClean="0"/>
              <a:t>La </a:t>
            </a:r>
            <a:r>
              <a:rPr lang="it-IT" b="1" dirty="0" smtClean="0"/>
              <a:t>vita etica </a:t>
            </a:r>
            <a:r>
              <a:rPr lang="it-IT" dirty="0" smtClean="0"/>
              <a:t>è qualcosa di diverso e di più profondamente umano di quella estetica, ma ha ancora dei limiti. Chi sceglie di farsi ispirare da valori virtuosi, di vivere seguendo </a:t>
            </a:r>
            <a:r>
              <a:rPr lang="it-IT" dirty="0" err="1" smtClean="0"/>
              <a:t>princìpi</a:t>
            </a:r>
            <a:r>
              <a:rPr lang="it-IT" dirty="0" smtClean="0"/>
              <a:t> coerenti con una morale rispettosa della propria vita e di quella degli altri, ha già fatto un passo avanti rispetto a chi si crede “centro del mondo” cui tutto va asservito:</a:t>
            </a:r>
          </a:p>
          <a:p>
            <a:r>
              <a:rPr lang="it-IT" b="1" i="1" dirty="0" smtClean="0"/>
              <a:t>costui crede nella famiglia, nelle strutture pubbliche e anche nello Stato, e vive una vita coerente nel tempo, senza farsi catturare dalle chimere della provvisorietà e dell’effimero, tipiche dell’esteta puro</a:t>
            </a:r>
            <a:r>
              <a:rPr lang="it-IT" dirty="0" smtClean="0"/>
              <a:t>.</a:t>
            </a:r>
          </a:p>
          <a:p>
            <a:pPr>
              <a:buNone/>
            </a:pPr>
            <a:endParaRPr lang="it-IT" dirty="0" smtClean="0"/>
          </a:p>
          <a:p>
            <a:r>
              <a:rPr lang="it-IT" b="1" i="1" dirty="0" smtClean="0"/>
              <a:t>Il rischio suo è, però, quello di farsi omologare nei comportamenti generalmente stereotipati della massa</a:t>
            </a:r>
            <a:r>
              <a:rPr lang="it-IT" dirty="0" smtClean="0"/>
              <a:t>, e di non essere in grado di vivere </a:t>
            </a:r>
            <a:r>
              <a:rPr lang="it-IT" b="1" dirty="0" smtClean="0"/>
              <a:t>scelte</a:t>
            </a:r>
            <a:r>
              <a:rPr lang="it-IT" dirty="0" smtClean="0"/>
              <a:t> veramente </a:t>
            </a:r>
            <a:r>
              <a:rPr lang="it-IT" b="1" dirty="0" smtClean="0"/>
              <a:t>autonome</a:t>
            </a:r>
            <a:r>
              <a:rPr lang="it-IT" dirty="0" smtClean="0"/>
              <a:t>.  </a:t>
            </a:r>
            <a:endParaRPr lang="it-IT"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vita religiosa</a:t>
            </a:r>
            <a:endParaRPr lang="it-IT" b="1" i="1" dirty="0"/>
          </a:p>
        </p:txBody>
      </p:sp>
      <p:sp>
        <p:nvSpPr>
          <p:cNvPr id="3" name="Segnaposto contenuto 2"/>
          <p:cNvSpPr>
            <a:spLocks noGrp="1"/>
          </p:cNvSpPr>
          <p:nvPr>
            <p:ph idx="1"/>
          </p:nvPr>
        </p:nvSpPr>
        <p:spPr/>
        <p:txBody>
          <a:bodyPr>
            <a:normAutofit fontScale="85000" lnSpcReduction="20000"/>
          </a:bodyPr>
          <a:lstStyle/>
          <a:p>
            <a:r>
              <a:rPr lang="it-IT" dirty="0" smtClean="0"/>
              <a:t>In </a:t>
            </a:r>
            <a:r>
              <a:rPr lang="it-IT" i="1" dirty="0" smtClean="0"/>
              <a:t>Timore e tremore</a:t>
            </a:r>
            <a:r>
              <a:rPr lang="it-IT" dirty="0" smtClean="0"/>
              <a:t>, Kierkegaard affronta la dimensione religiosa: solo quando l’uomo si pone davanti a Dio realizza finalmente e veramente se stesso! </a:t>
            </a:r>
          </a:p>
          <a:p>
            <a:r>
              <a:rPr lang="it-IT" dirty="0" smtClean="0"/>
              <a:t>L’esempio si ricava dalla storia di </a:t>
            </a:r>
            <a:r>
              <a:rPr lang="it-IT" i="1" dirty="0" smtClean="0"/>
              <a:t>Abramo</a:t>
            </a:r>
            <a:r>
              <a:rPr lang="it-IT" dirty="0" smtClean="0"/>
              <a:t>, l’uomo giusto che ha fede e Dio lo riconosce donandogli il figlio </a:t>
            </a:r>
            <a:r>
              <a:rPr lang="it-IT" i="1" dirty="0" smtClean="0"/>
              <a:t>Isacco</a:t>
            </a:r>
            <a:r>
              <a:rPr lang="it-IT" dirty="0" smtClean="0"/>
              <a:t> nella tarda età, ma poi glielo chiede in sacrificio. Mostruosità! </a:t>
            </a:r>
            <a:r>
              <a:rPr lang="it-IT" b="1" dirty="0" smtClean="0"/>
              <a:t>Abramo non segue né un’etica, né il diritto del suo tempo e del suo popolo, ma segue il comando di Dio, a lui abbandonandosi. È allora che Dio stesso lo riconosce di nuovo come fedele e impedisce il sacrificio</a:t>
            </a:r>
            <a:r>
              <a:rPr lang="it-IT" dirty="0" smtClean="0"/>
              <a:t>.</a:t>
            </a:r>
          </a:p>
          <a:p>
            <a:r>
              <a:rPr lang="it-IT" b="1" i="1" dirty="0" smtClean="0"/>
              <a:t>Dio può chiedere allora qualsiasi cosa, e l’abbandono alla sua volontà è la strada più vera, la scelta più giusta</a:t>
            </a:r>
            <a:r>
              <a:rPr lang="it-IT" dirty="0" smtClean="0"/>
              <a:t>. L’esempio di Abramo, infatti, nulla ha a che vedere con il sacrificio di </a:t>
            </a:r>
            <a:r>
              <a:rPr lang="it-IT" dirty="0" err="1" smtClean="0"/>
              <a:t>Ifigenia</a:t>
            </a:r>
            <a:r>
              <a:rPr lang="it-IT" dirty="0" smtClean="0"/>
              <a:t> alla dea Artemide da parte di Agamennone, che aveva bisogno di partire per Troia con gli Achei.</a:t>
            </a:r>
            <a:endParaRPr lang="it-IT"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angoscia</a:t>
            </a:r>
            <a:r>
              <a:rPr lang="it-IT" b="1" dirty="0" smtClean="0"/>
              <a:t> e la </a:t>
            </a:r>
            <a:r>
              <a:rPr lang="it-IT" b="1" i="1" dirty="0" smtClean="0"/>
              <a:t>disperazione</a:t>
            </a:r>
            <a:endParaRPr lang="it-IT" b="1" i="1" dirty="0"/>
          </a:p>
        </p:txBody>
      </p:sp>
      <p:sp>
        <p:nvSpPr>
          <p:cNvPr id="3" name="Segnaposto contenuto 2"/>
          <p:cNvSpPr>
            <a:spLocks noGrp="1"/>
          </p:cNvSpPr>
          <p:nvPr>
            <p:ph idx="1"/>
          </p:nvPr>
        </p:nvSpPr>
        <p:spPr/>
        <p:txBody>
          <a:bodyPr>
            <a:normAutofit fontScale="85000" lnSpcReduction="10000"/>
          </a:bodyPr>
          <a:lstStyle/>
          <a:p>
            <a:r>
              <a:rPr lang="it-IT" dirty="0" smtClean="0"/>
              <a:t>Nei volumi </a:t>
            </a:r>
            <a:r>
              <a:rPr lang="it-IT" i="1" dirty="0" smtClean="0"/>
              <a:t>Il concetto di angoscia </a:t>
            </a:r>
            <a:r>
              <a:rPr lang="it-IT" dirty="0" smtClean="0"/>
              <a:t>(</a:t>
            </a:r>
            <a:r>
              <a:rPr lang="it-IT" i="1" dirty="0" err="1" smtClean="0"/>
              <a:t>angst</a:t>
            </a:r>
            <a:r>
              <a:rPr lang="it-IT" dirty="0" smtClean="0"/>
              <a:t>) e </a:t>
            </a:r>
            <a:r>
              <a:rPr lang="it-IT" i="1" dirty="0" smtClean="0"/>
              <a:t>La malattia mortale</a:t>
            </a:r>
            <a:r>
              <a:rPr lang="it-IT" dirty="0" smtClean="0"/>
              <a:t>, </a:t>
            </a:r>
            <a:r>
              <a:rPr lang="it-IT" b="1" dirty="0" smtClean="0"/>
              <a:t>Kierkegaard sviluppa il tema dell’esistenza come possibilità, come spazio di libertà che all’uomo solo è concesso dalla sua natura di essere autocosciente e libero</a:t>
            </a:r>
            <a:r>
              <a:rPr lang="it-IT" dirty="0" smtClean="0"/>
              <a:t>. </a:t>
            </a:r>
          </a:p>
          <a:p>
            <a:r>
              <a:rPr lang="it-IT" b="1" i="1" dirty="0" smtClean="0"/>
              <a:t>La libertà è però un rischio </a:t>
            </a:r>
            <a:r>
              <a:rPr lang="it-IT" b="1" dirty="0" smtClean="0"/>
              <a:t>che vive -insieme con la vita- l’uomo stesso: la vita offre qualsiasi strada, qualsiasi possibilità di scelta, ma nel contempo offre anche infinite possibilità di caduta, di errore, di perdita.</a:t>
            </a:r>
          </a:p>
          <a:p>
            <a:pPr>
              <a:buNone/>
            </a:pPr>
            <a:endParaRPr lang="it-IT" b="1" i="1" dirty="0" smtClean="0"/>
          </a:p>
          <a:p>
            <a:r>
              <a:rPr lang="it-IT" b="1" i="1" dirty="0" smtClean="0"/>
              <a:t>Ciò determina un senso di profonda insicurezza spesso scivolata nella disperazione e nell’angoscia esistenziale, che attanaglia l’anima umana</a:t>
            </a:r>
            <a:r>
              <a:rPr lang="it-IT" dirty="0" smtClean="0"/>
              <a:t>.</a:t>
            </a:r>
            <a:endParaRPr lang="it-IT"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verità dell’agire</a:t>
            </a:r>
            <a:endParaRPr lang="it-IT" b="1" dirty="0"/>
          </a:p>
        </p:txBody>
      </p:sp>
      <p:sp>
        <p:nvSpPr>
          <p:cNvPr id="3" name="Segnaposto contenuto 2"/>
          <p:cNvSpPr>
            <a:spLocks noGrp="1"/>
          </p:cNvSpPr>
          <p:nvPr>
            <p:ph idx="1"/>
          </p:nvPr>
        </p:nvSpPr>
        <p:spPr/>
        <p:txBody>
          <a:bodyPr>
            <a:normAutofit lnSpcReduction="10000"/>
          </a:bodyPr>
          <a:lstStyle/>
          <a:p>
            <a:r>
              <a:rPr lang="it-IT" dirty="0" smtClean="0"/>
              <a:t>Per Kierkegaard le cose non stanno come pensano gli idealisti (</a:t>
            </a:r>
            <a:r>
              <a:rPr lang="it-IT" i="1" dirty="0" err="1" smtClean="0"/>
              <a:t>Hegel</a:t>
            </a:r>
            <a:r>
              <a:rPr lang="it-IT" dirty="0" smtClean="0"/>
              <a:t> in particolare), di una verità accessibile per via dialettica e razionale.</a:t>
            </a:r>
          </a:p>
          <a:p>
            <a:r>
              <a:rPr lang="it-IT" dirty="0" smtClean="0"/>
              <a:t>Solo pensando o scrivendo nessun uomo ha accesso alle verità più profonde, che invece sono conoscibili solamente con il rischio dell’agire nel concreto della vita, anche se tale scelta comporta rinunzie  e sacrifici.</a:t>
            </a:r>
          </a:p>
          <a:p>
            <a:r>
              <a:rPr lang="it-IT" b="1" i="1" dirty="0" smtClean="0"/>
              <a:t>Quindi, per Kierkegaard, è più importante avere una fede da vivere, piuttosto che ideali e una vita ideale senza opere, ma solo con l’arroganza del sapere presunto</a:t>
            </a:r>
            <a:r>
              <a:rPr lang="it-IT" dirty="0" smtClean="0"/>
              <a:t>.</a:t>
            </a: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libro della natura</a:t>
            </a:r>
            <a:r>
              <a:rPr lang="it-IT" b="1" dirty="0" smtClean="0"/>
              <a:t>”</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Il </a:t>
            </a:r>
            <a:r>
              <a:rPr lang="it-IT" b="1" i="1" dirty="0" smtClean="0"/>
              <a:t>libro della natura</a:t>
            </a:r>
            <a:r>
              <a:rPr lang="it-IT" dirty="0" smtClean="0"/>
              <a:t>, per Galileo, </a:t>
            </a:r>
            <a:r>
              <a:rPr lang="it-IT" b="1" dirty="0" smtClean="0"/>
              <a:t>è un libro a caratteri matematici</a:t>
            </a:r>
            <a:r>
              <a:rPr lang="it-IT" dirty="0" smtClean="0"/>
              <a:t>, dove i triangoli e le altre figure geometriche rappresentano il suo linguaggio, la sua grammatica.</a:t>
            </a:r>
          </a:p>
          <a:p>
            <a:r>
              <a:rPr lang="it-IT" dirty="0" smtClean="0"/>
              <a:t>Nel </a:t>
            </a:r>
            <a:r>
              <a:rPr lang="it-IT" i="1" dirty="0" smtClean="0"/>
              <a:t>Saggiatore</a:t>
            </a:r>
            <a:r>
              <a:rPr lang="it-IT" dirty="0" smtClean="0"/>
              <a:t> Galileo spiega come i corpi siano conoscibili nelle loro </a:t>
            </a:r>
            <a:r>
              <a:rPr lang="it-IT" b="1" dirty="0" smtClean="0"/>
              <a:t>qualità oggettive </a:t>
            </a:r>
            <a:r>
              <a:rPr lang="it-IT" dirty="0" smtClean="0"/>
              <a:t>tramite il linguaggio matematico e geometrico, nella loro </a:t>
            </a:r>
            <a:r>
              <a:rPr lang="it-IT" i="1" dirty="0" smtClean="0"/>
              <a:t>estensione</a:t>
            </a:r>
            <a:r>
              <a:rPr lang="it-IT" dirty="0" smtClean="0"/>
              <a:t>, </a:t>
            </a:r>
            <a:r>
              <a:rPr lang="it-IT" i="1" dirty="0" smtClean="0"/>
              <a:t>figura</a:t>
            </a:r>
            <a:r>
              <a:rPr lang="it-IT" dirty="0" smtClean="0"/>
              <a:t> e </a:t>
            </a:r>
            <a:r>
              <a:rPr lang="it-IT" i="1" dirty="0" smtClean="0"/>
              <a:t>moto</a:t>
            </a:r>
            <a:r>
              <a:rPr lang="it-IT" dirty="0" smtClean="0"/>
              <a:t>.</a:t>
            </a:r>
          </a:p>
          <a:p>
            <a:r>
              <a:rPr lang="it-IT" dirty="0" smtClean="0"/>
              <a:t>Le altre qualità dei corpi, invece, come il </a:t>
            </a:r>
            <a:r>
              <a:rPr lang="it-IT" i="1" dirty="0" smtClean="0"/>
              <a:t>sapore</a:t>
            </a:r>
            <a:r>
              <a:rPr lang="it-IT" dirty="0" smtClean="0"/>
              <a:t>, l’</a:t>
            </a:r>
            <a:r>
              <a:rPr lang="it-IT" i="1" dirty="0" smtClean="0"/>
              <a:t>odore</a:t>
            </a:r>
            <a:r>
              <a:rPr lang="it-IT" dirty="0" smtClean="0"/>
              <a:t>, il </a:t>
            </a:r>
            <a:r>
              <a:rPr lang="it-IT" i="1" dirty="0" smtClean="0"/>
              <a:t>colore</a:t>
            </a:r>
            <a:r>
              <a:rPr lang="it-IT" dirty="0" smtClean="0"/>
              <a:t> e il </a:t>
            </a:r>
            <a:r>
              <a:rPr lang="it-IT" i="1" dirty="0" smtClean="0"/>
              <a:t>suono</a:t>
            </a:r>
            <a:r>
              <a:rPr lang="it-IT" dirty="0" smtClean="0"/>
              <a:t> sono conoscibili solo tramite la </a:t>
            </a:r>
            <a:r>
              <a:rPr lang="it-IT" b="1" dirty="0" smtClean="0"/>
              <a:t>relazione soggettiva </a:t>
            </a:r>
            <a:r>
              <a:rPr lang="it-IT" dirty="0" smtClean="0"/>
              <a:t>con l’uomo, cioè con l’individuo conoscente.</a:t>
            </a:r>
          </a:p>
          <a:p>
            <a:pPr>
              <a:buNone/>
            </a:pPr>
            <a:endParaRPr lang="it-IT" dirty="0" smtClean="0"/>
          </a:p>
          <a:p>
            <a:r>
              <a:rPr lang="it-IT" b="1" dirty="0" smtClean="0"/>
              <a:t>La natura </a:t>
            </a:r>
            <a:r>
              <a:rPr lang="it-IT" dirty="0" smtClean="0"/>
              <a:t>quindi, per Galileo, </a:t>
            </a:r>
            <a:r>
              <a:rPr lang="it-IT" b="1" dirty="0" smtClean="0"/>
              <a:t>è conoscibile solo mediante le sue manifestazioni fenomeniche</a:t>
            </a:r>
            <a:r>
              <a:rPr lang="it-IT" dirty="0" smtClean="0"/>
              <a:t>, che son misurabili matematicamente, là dove si realizza il </a:t>
            </a:r>
            <a:r>
              <a:rPr lang="it-IT" b="1" dirty="0" smtClean="0"/>
              <a:t>punto mediano </a:t>
            </a:r>
            <a:r>
              <a:rPr lang="it-IT" dirty="0" smtClean="0"/>
              <a:t>tra la realtà oggettiva delle cose e la conoscenza soggettiva degli uomini.</a:t>
            </a:r>
          </a:p>
          <a:p>
            <a:r>
              <a:rPr lang="it-IT" b="1" dirty="0" smtClean="0"/>
              <a:t>Cambia così la </a:t>
            </a:r>
            <a:r>
              <a:rPr lang="it-IT" b="1" i="1" dirty="0" smtClean="0"/>
              <a:t>gnoseologia</a:t>
            </a:r>
            <a:r>
              <a:rPr lang="it-IT" b="1" dirty="0" smtClean="0"/>
              <a:t> classica in una nuova filosofia della scienza</a:t>
            </a:r>
            <a:r>
              <a:rPr lang="it-IT" dirty="0" smtClean="0"/>
              <a:t>.</a:t>
            </a:r>
            <a:endParaRPr lang="it-IT"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cristiano e il mondo</a:t>
            </a:r>
            <a:endParaRPr lang="it-IT" b="1" dirty="0"/>
          </a:p>
        </p:txBody>
      </p:sp>
      <p:sp>
        <p:nvSpPr>
          <p:cNvPr id="3" name="Segnaposto contenuto 2"/>
          <p:cNvSpPr>
            <a:spLocks noGrp="1"/>
          </p:cNvSpPr>
          <p:nvPr>
            <p:ph idx="1"/>
          </p:nvPr>
        </p:nvSpPr>
        <p:spPr/>
        <p:txBody>
          <a:bodyPr/>
          <a:lstStyle/>
          <a:p>
            <a:r>
              <a:rPr lang="it-IT" dirty="0" smtClean="0"/>
              <a:t>Non può stare insieme, per il filosofo danese, l’ambizione di essere o di diventare grandi per il mondo ed essere veri cristiani. L’una cosa esclude l’altra, è un aut-aut radicale. Per lui la stessa Chiesa luterana che conosceva, era troppo “</a:t>
            </a:r>
            <a:r>
              <a:rPr lang="it-IT" i="1" dirty="0" smtClean="0"/>
              <a:t>amica del mondo</a:t>
            </a:r>
            <a:r>
              <a:rPr lang="it-IT" dirty="0" smtClean="0"/>
              <a:t>” per essere pienamente cristiana.</a:t>
            </a:r>
          </a:p>
          <a:p>
            <a:r>
              <a:rPr lang="it-IT" dirty="0" smtClean="0"/>
              <a:t>La via di Cristo non è larga e comoda, ma stretta e ardua, e a volte impervia come un sentiero montano. “</a:t>
            </a:r>
            <a:r>
              <a:rPr lang="it-IT" i="1" dirty="0" smtClean="0"/>
              <a:t>Angusta è la porta e stretta è la via che conduce alla vita</a:t>
            </a:r>
            <a:r>
              <a:rPr lang="it-IT" dirty="0" smtClean="0"/>
              <a:t>” (Mt 7, 14).</a:t>
            </a:r>
          </a:p>
          <a:p>
            <a:endParaRPr lang="it-IT"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singolarità di Kierkegaard</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Kierkegaard è un autore che non tollera di esser inquadrato in schemi, nemmeno in quello “</a:t>
            </a:r>
            <a:r>
              <a:rPr lang="it-IT" i="1" dirty="0" smtClean="0"/>
              <a:t>esistenzialista</a:t>
            </a:r>
            <a:r>
              <a:rPr lang="it-IT" dirty="0" smtClean="0"/>
              <a:t>”.</a:t>
            </a:r>
          </a:p>
          <a:p>
            <a:r>
              <a:rPr lang="it-IT" dirty="0" smtClean="0"/>
              <a:t>Lo spiega benissimo il suo massimo studioso italiano, il padre </a:t>
            </a:r>
            <a:r>
              <a:rPr lang="it-IT" b="1" dirty="0" smtClean="0"/>
              <a:t>Cornelio </a:t>
            </a:r>
            <a:r>
              <a:rPr lang="it-IT" b="1" dirty="0" err="1" smtClean="0"/>
              <a:t>Fabro</a:t>
            </a:r>
            <a:r>
              <a:rPr lang="it-IT" dirty="0" smtClean="0"/>
              <a:t>: “(…) </a:t>
            </a:r>
            <a:r>
              <a:rPr lang="it-IT" i="1" dirty="0" smtClean="0"/>
              <a:t>Si tratta di un pensatore che elude gli schemi di qualsiasi scuola teologica o filosofica </a:t>
            </a:r>
            <a:r>
              <a:rPr lang="it-IT" dirty="0" smtClean="0"/>
              <a:t>(…) </a:t>
            </a:r>
            <a:r>
              <a:rPr lang="it-IT" i="1" dirty="0" smtClean="0"/>
              <a:t>qui non si tratta di un giro di pensiero che si svolge come un Tutto </a:t>
            </a:r>
            <a:r>
              <a:rPr lang="it-IT" dirty="0" smtClean="0"/>
              <a:t>(Spinoza, </a:t>
            </a:r>
            <a:r>
              <a:rPr lang="it-IT" i="1" dirty="0" err="1" smtClean="0"/>
              <a:t>Hegel</a:t>
            </a:r>
            <a:r>
              <a:rPr lang="it-IT" dirty="0" smtClean="0"/>
              <a:t>), </a:t>
            </a:r>
            <a:r>
              <a:rPr lang="it-IT" i="1" dirty="0" smtClean="0"/>
              <a:t>né di un’intuizione che si dilata da se stessa in sistema </a:t>
            </a:r>
            <a:r>
              <a:rPr lang="it-IT" dirty="0" smtClean="0"/>
              <a:t>(</a:t>
            </a:r>
            <a:r>
              <a:rPr lang="it-IT" i="1" dirty="0" err="1" smtClean="0"/>
              <a:t>Fichte</a:t>
            </a:r>
            <a:r>
              <a:rPr lang="it-IT" dirty="0" smtClean="0"/>
              <a:t>, </a:t>
            </a:r>
            <a:r>
              <a:rPr lang="it-IT" i="1" dirty="0" err="1" smtClean="0"/>
              <a:t>Schelling</a:t>
            </a:r>
            <a:r>
              <a:rPr lang="it-IT" i="1" dirty="0" smtClean="0"/>
              <a:t>), e neppure di una vita che si fa riflessione di pensiero</a:t>
            </a:r>
            <a:r>
              <a:rPr lang="it-IT" dirty="0" smtClean="0"/>
              <a:t> (</a:t>
            </a:r>
            <a:r>
              <a:rPr lang="it-IT" i="1" dirty="0" smtClean="0"/>
              <a:t>Pascal</a:t>
            </a:r>
            <a:r>
              <a:rPr lang="it-IT" dirty="0" smtClean="0"/>
              <a:t>), </a:t>
            </a:r>
            <a:r>
              <a:rPr lang="it-IT" i="1" dirty="0" smtClean="0"/>
              <a:t>o di un pensiero che scandaglia gli abissi della vita</a:t>
            </a:r>
            <a:r>
              <a:rPr lang="it-IT" dirty="0" smtClean="0"/>
              <a:t> (</a:t>
            </a:r>
            <a:r>
              <a:rPr lang="it-IT" i="1" dirty="0" smtClean="0"/>
              <a:t>Agostino</a:t>
            </a:r>
            <a:r>
              <a:rPr lang="it-IT" dirty="0" smtClean="0"/>
              <a:t>). (…) </a:t>
            </a:r>
            <a:r>
              <a:rPr lang="it-IT" i="1" dirty="0" smtClean="0"/>
              <a:t>Gli stessi Discorsi edificanti che si propongono di offrire una comunicazione diretta si sprofondano all’improvviso nei recessi più inaccessibili dello spirito, in una tensione di allucinante dialettica e contemplazione del sacro che consola e punge a un tempo</a:t>
            </a:r>
            <a:r>
              <a:rPr lang="it-IT" dirty="0" smtClean="0"/>
              <a:t>”.</a:t>
            </a:r>
            <a:endParaRPr lang="it-IT" dirty="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Friedrich Nietzsche</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(1844-1900)</a:t>
            </a:r>
          </a:p>
          <a:p>
            <a:r>
              <a:rPr lang="it-IT" b="1" dirty="0" smtClean="0"/>
              <a:t>Nietzsche</a:t>
            </a:r>
            <a:r>
              <a:rPr lang="it-IT" dirty="0" smtClean="0"/>
              <a:t> studia filologia classica a Bonn e a Lipsia, e viene chiamato ancor molto giovane all’università di Basilea. Conosce il pensiero di Schopenhauer  e personalmente Richard Wagner, che lo impressiona molto.</a:t>
            </a:r>
          </a:p>
          <a:p>
            <a:r>
              <a:rPr lang="it-IT" dirty="0" smtClean="0"/>
              <a:t>Nel 1872 pubblica uno dei suoi testi fondamentali: </a:t>
            </a:r>
            <a:r>
              <a:rPr lang="it-IT" i="1" dirty="0" smtClean="0"/>
              <a:t>La nascita delle tragedia dallo spirito della musica</a:t>
            </a:r>
            <a:r>
              <a:rPr lang="it-IT" dirty="0" smtClean="0"/>
              <a:t>, molto condizionato dalla lettura di </a:t>
            </a:r>
            <a:r>
              <a:rPr lang="it-IT" i="1" dirty="0" smtClean="0"/>
              <a:t>Schopenhauer</a:t>
            </a:r>
            <a:r>
              <a:rPr lang="it-IT" dirty="0" smtClean="0"/>
              <a:t>, e dedicato a </a:t>
            </a:r>
            <a:r>
              <a:rPr lang="it-IT" i="1" dirty="0" smtClean="0"/>
              <a:t>Wagner</a:t>
            </a:r>
            <a:r>
              <a:rPr lang="it-IT" dirty="0" smtClean="0"/>
              <a:t>, alla cui musica annette allora grande importanza. Due anni dopo pubblica </a:t>
            </a:r>
            <a:r>
              <a:rPr lang="it-IT" i="1" dirty="0" smtClean="0"/>
              <a:t>Sull’utilità e il danno della storia per la vita</a:t>
            </a:r>
            <a:r>
              <a:rPr lang="it-IT" dirty="0" smtClean="0"/>
              <a:t>, ma già comincia a dare segni di difficoltà psichiche, forse dovute a una paralisi progressiva, da cui fu tormentato fino alla morte. Si trasferisce in Engadina e in Italia a Torino, dove soffre di gravi crisi. Riesce a scrivere comunque moltissimo: è del 1878 il fondamentale </a:t>
            </a:r>
            <a:r>
              <a:rPr lang="it-IT" i="1" dirty="0" smtClean="0"/>
              <a:t>Umano troppo umano</a:t>
            </a:r>
            <a:r>
              <a:rPr lang="it-IT" dirty="0" smtClean="0"/>
              <a:t>, e i primi quattro libri de </a:t>
            </a:r>
            <a:r>
              <a:rPr lang="it-IT" i="1" dirty="0" smtClean="0"/>
              <a:t>La gaia scienza</a:t>
            </a:r>
            <a:r>
              <a:rPr lang="it-IT" dirty="0" smtClean="0"/>
              <a:t> (1882). L’anno dopo è il turno di </a:t>
            </a:r>
            <a:r>
              <a:rPr lang="it-IT" i="1" dirty="0" smtClean="0"/>
              <a:t>Così parlo </a:t>
            </a:r>
            <a:r>
              <a:rPr lang="it-IT" i="1" dirty="0" err="1" smtClean="0"/>
              <a:t>Zarathustra</a:t>
            </a:r>
            <a:r>
              <a:rPr lang="it-IT" dirty="0" smtClean="0"/>
              <a:t>, e del 1886 </a:t>
            </a:r>
            <a:r>
              <a:rPr lang="it-IT" i="1" dirty="0" smtClean="0"/>
              <a:t>Al di là del bene e del male</a:t>
            </a:r>
            <a:r>
              <a:rPr lang="it-IT" dirty="0" smtClean="0"/>
              <a:t>. Elisabeth Nietzsche pubblica dopo la morte del fratello </a:t>
            </a:r>
            <a:r>
              <a:rPr lang="it-IT" i="1" dirty="0" smtClean="0"/>
              <a:t>La volontà di potenza</a:t>
            </a:r>
            <a:r>
              <a:rPr lang="it-IT" dirty="0" smtClean="0"/>
              <a:t>.</a:t>
            </a:r>
            <a:endParaRPr lang="it-IT" dirty="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Dioniso, Apollo e Socrate</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Nietzsche si rifà all’antica Grecia fin dall’inizio del suo pensiero. Per lui, però, i riferimenti primi non sono quelli di </a:t>
            </a:r>
            <a:r>
              <a:rPr lang="it-IT" i="1" dirty="0" err="1" smtClean="0"/>
              <a:t>Fidia</a:t>
            </a:r>
            <a:r>
              <a:rPr lang="it-IT" dirty="0" smtClean="0"/>
              <a:t>, </a:t>
            </a:r>
            <a:r>
              <a:rPr lang="it-IT" i="1" dirty="0" err="1" smtClean="0"/>
              <a:t>Prassitele</a:t>
            </a:r>
            <a:r>
              <a:rPr lang="it-IT" dirty="0" smtClean="0"/>
              <a:t>, o di </a:t>
            </a:r>
            <a:r>
              <a:rPr lang="it-IT" i="1" dirty="0" smtClean="0"/>
              <a:t>Socrate</a:t>
            </a:r>
            <a:r>
              <a:rPr lang="it-IT" dirty="0" smtClean="0"/>
              <a:t>, </a:t>
            </a:r>
            <a:r>
              <a:rPr lang="it-IT" i="1" dirty="0" smtClean="0"/>
              <a:t>Platone</a:t>
            </a:r>
            <a:r>
              <a:rPr lang="it-IT" dirty="0" smtClean="0"/>
              <a:t> e </a:t>
            </a:r>
            <a:r>
              <a:rPr lang="it-IT" i="1" dirty="0" smtClean="0"/>
              <a:t>Aristotele</a:t>
            </a:r>
            <a:r>
              <a:rPr lang="it-IT" dirty="0" smtClean="0"/>
              <a:t>, bensì il pensiero presocratico naturalista e il mondo della tragedia.</a:t>
            </a:r>
          </a:p>
          <a:p>
            <a:r>
              <a:rPr lang="it-IT" b="1" dirty="0" smtClean="0"/>
              <a:t>Egli coglie nello spirito arcaico la verità più profonda dell’umano, uno spirito che si esprime, non tanto con la concezione derivante dalla razionalità “</a:t>
            </a:r>
            <a:r>
              <a:rPr lang="it-IT" b="1" i="1" dirty="0" smtClean="0"/>
              <a:t>apollinea</a:t>
            </a:r>
            <a:r>
              <a:rPr lang="it-IT" b="1" dirty="0" smtClean="0"/>
              <a:t>” e quindi socratica, ma dal “</a:t>
            </a:r>
            <a:r>
              <a:rPr lang="it-IT" b="1" i="1" dirty="0" smtClean="0"/>
              <a:t>dionisiaco</a:t>
            </a:r>
            <a:r>
              <a:rPr lang="it-IT" b="1" dirty="0" smtClean="0"/>
              <a:t>”, dal primordiale, dall’istintivo che c’è in ogni uomo, e che rischia di essere ottenebrato e controllato da un ottimismo teoretico e razionalistico che non ha ragion d’essere</a:t>
            </a:r>
            <a:r>
              <a:rPr lang="it-IT" dirty="0" smtClean="0"/>
              <a:t>.</a:t>
            </a:r>
            <a:endParaRPr lang="it-IT" dirty="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malattia storica</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Nietzsche critica duramente chi crede nel progresso storico dell’umanità (</a:t>
            </a:r>
            <a:r>
              <a:rPr lang="it-IT" i="1" dirty="0" err="1" smtClean="0"/>
              <a:t>Hegel</a:t>
            </a:r>
            <a:r>
              <a:rPr lang="it-IT" dirty="0" smtClean="0"/>
              <a:t>), perché questi in qualche modo immobilizza, e quasi imbalsama ogni possibilità per l’uomo di progredire veramente nella sua propria dinamica e verità antropologica. La storia millanta di far conoscere una sorta di “</a:t>
            </a:r>
            <a:r>
              <a:rPr lang="it-IT" i="1" dirty="0" smtClean="0"/>
              <a:t>umanità</a:t>
            </a:r>
            <a:r>
              <a:rPr lang="it-IT" dirty="0" smtClean="0"/>
              <a:t>” in generale, laddove invece blocca e impedisce un autentico futuro.</a:t>
            </a:r>
          </a:p>
          <a:p>
            <a:r>
              <a:rPr lang="it-IT" dirty="0" smtClean="0"/>
              <a:t>Per lui, nell’esaminare la storia umana bisogna abbandonare ogni atteggiamento celebrativo, che lui chiama </a:t>
            </a:r>
            <a:r>
              <a:rPr lang="it-IT" i="1" dirty="0" smtClean="0"/>
              <a:t>monumentale</a:t>
            </a:r>
            <a:r>
              <a:rPr lang="it-IT" dirty="0" smtClean="0"/>
              <a:t>, oppure </a:t>
            </a:r>
            <a:r>
              <a:rPr lang="it-IT" i="1" dirty="0" smtClean="0"/>
              <a:t>antiquario</a:t>
            </a:r>
            <a:r>
              <a:rPr lang="it-IT" dirty="0" smtClean="0"/>
              <a:t>, e ricercare invece uno </a:t>
            </a:r>
            <a:r>
              <a:rPr lang="it-IT" b="1" i="1" dirty="0" smtClean="0"/>
              <a:t>spirito critico</a:t>
            </a:r>
            <a:r>
              <a:rPr lang="it-IT" dirty="0" smtClean="0"/>
              <a:t>, che permetta di non ritenere la storia </a:t>
            </a:r>
            <a:r>
              <a:rPr lang="it-IT" i="1" dirty="0" err="1" smtClean="0"/>
              <a:t>magistra</a:t>
            </a:r>
            <a:r>
              <a:rPr lang="it-IT" i="1" dirty="0" smtClean="0"/>
              <a:t> vitae</a:t>
            </a:r>
            <a:r>
              <a:rPr lang="it-IT" dirty="0" smtClean="0"/>
              <a:t>, ma semplicemente il racconto degli eventi umani, che sono sempre sorprendenti e contradditori.</a:t>
            </a:r>
          </a:p>
          <a:p>
            <a:r>
              <a:rPr lang="it-IT" dirty="0" smtClean="0"/>
              <a:t>Quanto distanti siamo dalla realizzazione dello </a:t>
            </a:r>
            <a:r>
              <a:rPr lang="it-IT" i="1" dirty="0" smtClean="0"/>
              <a:t>spirito oggettivo </a:t>
            </a:r>
            <a:r>
              <a:rPr lang="it-IT" dirty="0" smtClean="0"/>
              <a:t>e di quello </a:t>
            </a:r>
            <a:r>
              <a:rPr lang="it-IT" i="1" dirty="0" smtClean="0"/>
              <a:t>assoluto</a:t>
            </a:r>
            <a:r>
              <a:rPr lang="it-IT" dirty="0" smtClean="0"/>
              <a:t> di </a:t>
            </a:r>
            <a:r>
              <a:rPr lang="it-IT" i="1" dirty="0" err="1" smtClean="0"/>
              <a:t>Hegel</a:t>
            </a:r>
            <a:r>
              <a:rPr lang="it-IT" dirty="0" smtClean="0"/>
              <a:t>!</a:t>
            </a:r>
            <a:endParaRPr lang="it-IT"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Cristianesimo e nichilismo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Nietzsche rileva in modo scandaloso per il suo tempo alcune contraddizioni fondamentali nel percorso che dalla civiltà greco-romana e poi cristiana hanno portato alla modernità. Egli ritiene che si tratti di un percorso di vero annichilamento dell’umano, in forza degli idealismi dualistici che le dottrine </a:t>
            </a:r>
            <a:r>
              <a:rPr lang="it-IT" dirty="0" err="1" smtClean="0"/>
              <a:t>platonico-cristiane</a:t>
            </a:r>
            <a:r>
              <a:rPr lang="it-IT" dirty="0" smtClean="0"/>
              <a:t> hanno sviluppato in duemila anni.</a:t>
            </a:r>
          </a:p>
          <a:p>
            <a:r>
              <a:rPr lang="it-IT" b="1" i="1" dirty="0" smtClean="0"/>
              <a:t>Se per Platone il mondo più vero è quello delle idee, e per il cristianesimo la vita terrena non è che una preparazione alla vita eterna, è evidente che vi è un fondamentale rifiuto di tutto ciò che è la vita concreta e reale dell’uomo, in nome di un aldilà altamente improbabile</a:t>
            </a:r>
            <a:r>
              <a:rPr lang="it-IT" dirty="0" smtClean="0"/>
              <a:t>.</a:t>
            </a:r>
            <a:endParaRPr lang="it-IT" dirty="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morte</a:t>
            </a:r>
            <a:r>
              <a:rPr lang="it-IT" b="1" dirty="0" smtClean="0"/>
              <a:t>” di Dio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morte di Dio per Nietzsche ha poco a che fare con gli ateismi contemporanei: piuttosto si colloca sul versante di una critica radicale al cristianesimo paolino, che, secondo lui, si è distaccato progressivamente ma nettamente dalla lezione evangelica, quella di Gesù stesso, che egli invece apprezza molto, per la sua radicalità e semplicità.</a:t>
            </a:r>
          </a:p>
          <a:p>
            <a:r>
              <a:rPr lang="it-IT" b="1" i="1" dirty="0" smtClean="0"/>
              <a:t>Secondo il filosofo di </a:t>
            </a:r>
            <a:r>
              <a:rPr lang="it-IT" b="1" i="1" dirty="0" err="1" smtClean="0"/>
              <a:t>Rocken</a:t>
            </a:r>
            <a:r>
              <a:rPr lang="it-IT" b="1" i="1" dirty="0" smtClean="0"/>
              <a:t>, Paolo ha travisato il messaggio di Cristo proponendo un dualismo inaccettabile: anima-corpo, spirito-carne, vita </a:t>
            </a:r>
            <a:r>
              <a:rPr lang="it-IT" b="1" i="1" dirty="0" err="1" smtClean="0"/>
              <a:t>celeste-vita</a:t>
            </a:r>
            <a:r>
              <a:rPr lang="it-IT" b="1" i="1" dirty="0" smtClean="0"/>
              <a:t> terrena, in modo che l’uomo credente si è sentito e si sente dissociato in quella unità antropologica per cui è costituito</a:t>
            </a:r>
            <a:r>
              <a:rPr lang="it-IT" dirty="0" smtClean="0"/>
              <a:t>.</a:t>
            </a:r>
          </a:p>
          <a:p>
            <a:r>
              <a:rPr lang="it-IT" b="1" dirty="0" smtClean="0"/>
              <a:t>In questo senso per Nietzsche “Dio è morto”, ma si tratta di un “</a:t>
            </a:r>
            <a:r>
              <a:rPr lang="it-IT" b="1" i="1" dirty="0" smtClean="0"/>
              <a:t>dio disumano</a:t>
            </a:r>
            <a:r>
              <a:rPr lang="it-IT" dirty="0" smtClean="0"/>
              <a:t>”!</a:t>
            </a:r>
            <a:endParaRPr lang="it-IT" dirty="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rovesciamento dei valori</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Per Nietzsche dunque occorre una sorta di rovesciamento dei valori, ma non nel senso che i valori correnti (correttezza, lealtà, onestà, laboriosità, sobrietà, etc.) non siano validi e da salvaguardare, ma nel senso che questi valori sono al servizio di una visione veramente nichilista della vita umana, e pertanto occorre rivedere tutto l’impianto e il senso di una vita impostata sulla negazione, sulla rinuncia e sulla paura.</a:t>
            </a:r>
          </a:p>
          <a:p>
            <a:r>
              <a:rPr lang="it-IT" dirty="0" smtClean="0"/>
              <a:t>Se si rifiuta questo stato di cose negandolo, per il filosofo si dà prova di una grande forza reattiva, capace di rovesciare la situazione e di trasformare l’indebolimento attuale in nuovo slancio vitale.</a:t>
            </a:r>
          </a:p>
          <a:p>
            <a:r>
              <a:rPr lang="it-IT" b="1" dirty="0" smtClean="0"/>
              <a:t>L’uomo deve quindi trovare l’energia per superare questo stato di cose, e superandosi, andare oltre (realizzando il </a:t>
            </a:r>
            <a:r>
              <a:rPr lang="it-IT" b="1" i="1" dirty="0" smtClean="0"/>
              <a:t>super-uomo</a:t>
            </a:r>
            <a:r>
              <a:rPr lang="it-IT" b="1" dirty="0" smtClean="0"/>
              <a:t>, che non è </a:t>
            </a:r>
            <a:r>
              <a:rPr lang="it-IT" b="1" dirty="0" err="1" smtClean="0"/>
              <a:t>Rambo</a:t>
            </a:r>
            <a:r>
              <a:rPr lang="it-IT" b="1" dirty="0" smtClean="0"/>
              <a:t>!, ma un uomo che si realizza completamente e coerentemente in tutta la sua umanità</a:t>
            </a:r>
            <a:r>
              <a:rPr lang="it-IT" dirty="0" smtClean="0"/>
              <a:t>).</a:t>
            </a:r>
            <a:endParaRPr lang="it-IT" dirty="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superuomo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Chiariamo qui, per quanto possibile, uno dei maggiori fraintendimenti (specialmente da parte delle destre politiche più estreme del XX secolo)della dottrina </a:t>
            </a:r>
            <a:r>
              <a:rPr lang="it-IT" dirty="0" err="1" smtClean="0"/>
              <a:t>nitzscheana</a:t>
            </a:r>
            <a:r>
              <a:rPr lang="it-IT" dirty="0" smtClean="0"/>
              <a:t>, quella del </a:t>
            </a:r>
            <a:r>
              <a:rPr lang="it-IT" i="1" dirty="0" smtClean="0"/>
              <a:t>superuomo</a:t>
            </a:r>
            <a:r>
              <a:rPr lang="it-IT" dirty="0" smtClean="0"/>
              <a:t>. Con questa espressione, Nietzsche, citando </a:t>
            </a:r>
            <a:r>
              <a:rPr lang="it-IT" dirty="0" err="1" smtClean="0"/>
              <a:t>Zarathustra</a:t>
            </a:r>
            <a:r>
              <a:rPr lang="it-IT" dirty="0" smtClean="0"/>
              <a:t>, non intende nulla di mistico-esoterico quasi mitico, od evocativo delle semidivinità del periodo </a:t>
            </a:r>
            <a:r>
              <a:rPr lang="it-IT" dirty="0" err="1" smtClean="0"/>
              <a:t>greco-arcaico</a:t>
            </a:r>
            <a:r>
              <a:rPr lang="it-IT" dirty="0" smtClean="0"/>
              <a:t>.</a:t>
            </a:r>
          </a:p>
          <a:p>
            <a:r>
              <a:rPr lang="it-IT" b="1" i="1" dirty="0" smtClean="0"/>
              <a:t>Egli intende affermare il diritto e il dovere dell’uomo di mettersi nelle condizioni di realizzare tutte le sue potenzialità, vincendo i legami che il nichilismo,formatosi nei secoli, lo hanno condizionato e vinto. Pochissimi uomini, i geni dell’arte, della scienza e delle attività umane più elevate sono riusciti a superarsi, ma questo dovrebbe essere possibile, proporzionalmente alle caratteristiche individuali, a tutti gli uomini e  a ciascuno</a:t>
            </a:r>
            <a:r>
              <a:rPr lang="it-IT" dirty="0" smtClean="0"/>
              <a:t>.</a:t>
            </a:r>
          </a:p>
          <a:p>
            <a:r>
              <a:rPr lang="it-IT" dirty="0" smtClean="0"/>
              <a:t>Allora anche le virtù umane saranno realizzate!</a:t>
            </a:r>
            <a:endParaRPr lang="it-IT"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L’eterno ritorno </a:t>
            </a:r>
            <a:br>
              <a:rPr lang="it-IT" b="1" dirty="0" smtClean="0"/>
            </a:br>
            <a:r>
              <a:rPr lang="it-IT" b="1" dirty="0" smtClean="0"/>
              <a:t>e la volontà di potenza</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Per Nietzsche non vi è finalismo nel mondo e non si deve neppur dare la “</a:t>
            </a:r>
            <a:r>
              <a:rPr lang="it-IT" i="1" dirty="0" smtClean="0"/>
              <a:t>domanda antropologica</a:t>
            </a:r>
            <a:r>
              <a:rPr lang="it-IT" dirty="0" smtClean="0"/>
              <a:t>”: </a:t>
            </a:r>
            <a:r>
              <a:rPr lang="it-IT" b="1" dirty="0" smtClean="0"/>
              <a:t>perché il mondo e non no? </a:t>
            </a:r>
            <a:r>
              <a:rPr lang="it-IT" dirty="0" smtClean="0"/>
              <a:t>Non vi è senso nella realtà, che è ed esiste anche senza le spiegazioni richieste dalla domanda di </a:t>
            </a:r>
            <a:r>
              <a:rPr lang="it-IT" b="1" i="1" dirty="0" smtClean="0"/>
              <a:t>senso</a:t>
            </a:r>
            <a:r>
              <a:rPr lang="it-IT" dirty="0" smtClean="0"/>
              <a:t> tipicamente umana.</a:t>
            </a:r>
          </a:p>
          <a:p>
            <a:r>
              <a:rPr lang="it-IT" dirty="0" smtClean="0"/>
              <a:t>Questa domanda naturale non s’ha da porre, ma semplicemente prender e atto che ogni cosa può dipendere da mille fattori che l’uomo non controllo, e pertanto egli (l’uomo) deve darsi da fare per realizzare di più e meglio tutte le potenzialità di cui è dotato.</a:t>
            </a:r>
          </a:p>
          <a:p>
            <a:pPr>
              <a:buNone/>
            </a:pPr>
            <a:endParaRPr lang="it-IT" dirty="0" smtClean="0"/>
          </a:p>
          <a:p>
            <a:r>
              <a:rPr lang="it-IT" b="1" i="1" dirty="0" smtClean="0"/>
              <a:t>Sembra quasi che la filosofia di Friedrich si attorcigli in un </a:t>
            </a:r>
            <a:r>
              <a:rPr lang="it-IT" b="1" i="1" dirty="0" err="1" smtClean="0"/>
              <a:t>loop</a:t>
            </a:r>
            <a:r>
              <a:rPr lang="it-IT" b="1" i="1" dirty="0" smtClean="0"/>
              <a:t> senza via d’uscita, ma non è così: Nietzsche scopre i sepolcri imbiancati della finzione che si è nascosta dietro i grandi sistemi filosofici e anche religiosi e invita l’uomo a viaggiare la propria vita autenticamente, mettendo in conto il dolore e il fallimento, ma anche la possibilità di diventare veramente ciò che rischia di rimanere pura potenzialità</a:t>
            </a:r>
            <a:r>
              <a:rPr lang="it-IT" dirty="0" smtClean="0"/>
              <a:t>.</a:t>
            </a:r>
          </a:p>
          <a:p>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…heri</a:t>
            </a:r>
            <a:r>
              <a:rPr lang="it-IT" b="1" dirty="0" smtClean="0"/>
              <a:t> </a:t>
            </a:r>
            <a:r>
              <a:rPr lang="it-IT" b="1" dirty="0" err="1" smtClean="0"/>
              <a:t>dicebamus</a:t>
            </a:r>
            <a:endParaRPr lang="it-IT" b="1" dirty="0"/>
          </a:p>
        </p:txBody>
      </p:sp>
      <p:sp>
        <p:nvSpPr>
          <p:cNvPr id="3" name="Segnaposto contenuto 2"/>
          <p:cNvSpPr>
            <a:spLocks noGrp="1"/>
          </p:cNvSpPr>
          <p:nvPr>
            <p:ph idx="1"/>
          </p:nvPr>
        </p:nvSpPr>
        <p:spPr/>
        <p:txBody>
          <a:bodyPr>
            <a:normAutofit fontScale="85000" lnSpcReduction="10000"/>
          </a:bodyPr>
          <a:lstStyle/>
          <a:p>
            <a:r>
              <a:rPr lang="it-IT" b="1" dirty="0" smtClean="0"/>
              <a:t>Ci siamo lasciati lo scorso anno con un impegno, quello di legare con attenzione gli spunti straordinari del tardo Rinascimento, la ricerca di una capacità tutta umana di comprendere le cose del mondo, la vita e il destino dell’uomo stesso, alla Rivoluzione filosofica e scientifica </a:t>
            </a:r>
            <a:r>
              <a:rPr lang="it-IT" dirty="0" smtClean="0"/>
              <a:t>che si stava manifestando e sviluppando.</a:t>
            </a:r>
          </a:p>
          <a:p>
            <a:pPr>
              <a:buNone/>
            </a:pPr>
            <a:endParaRPr lang="it-IT" dirty="0" smtClean="0"/>
          </a:p>
          <a:p>
            <a:r>
              <a:rPr lang="it-IT" dirty="0" smtClean="0"/>
              <a:t>Possiamo dire che da </a:t>
            </a:r>
            <a:r>
              <a:rPr lang="it-IT" b="1" dirty="0" smtClean="0"/>
              <a:t>Copernico</a:t>
            </a:r>
            <a:r>
              <a:rPr lang="it-IT" dirty="0" smtClean="0"/>
              <a:t> in poi (XV sec.) nulla è stato più come prima.</a:t>
            </a:r>
          </a:p>
          <a:p>
            <a:r>
              <a:rPr lang="it-IT" dirty="0" smtClean="0"/>
              <a:t>La vittima più illustre del passato (che stentava a passare del tutto) è stata l’ultimo autore studiato nel precedente Anno Accademico, </a:t>
            </a:r>
            <a:r>
              <a:rPr lang="it-IT" b="1" dirty="0" smtClean="0"/>
              <a:t>Giordano Bruno</a:t>
            </a:r>
            <a:r>
              <a:rPr lang="it-IT" dirty="0" smtClean="0"/>
              <a:t>, ucciso dall’Inquisizione romana ai primi del 1600 (il 17 febbraio).</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dirty="0" err="1" smtClean="0"/>
              <a:t>copernicanesimo</a:t>
            </a:r>
            <a:r>
              <a:rPr lang="it-IT" b="1" dirty="0" smtClean="0"/>
              <a:t> e la struttura del mondo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Dopo avere messo in questione in maniera radicale l’epistemologia aristotelica, Galileo, nell’ambito delle dottrine fisiche e astronomiche, si muove sulla strada di un radicale </a:t>
            </a:r>
            <a:r>
              <a:rPr lang="it-IT" i="1" dirty="0" err="1" smtClean="0"/>
              <a:t>copernicanesimo</a:t>
            </a:r>
            <a:r>
              <a:rPr lang="it-IT" dirty="0" smtClean="0"/>
              <a:t>.</a:t>
            </a:r>
          </a:p>
          <a:p>
            <a:r>
              <a:rPr lang="it-IT" dirty="0" smtClean="0"/>
              <a:t>Dal 1616, pur  ammonito dal cardinale </a:t>
            </a:r>
            <a:r>
              <a:rPr lang="it-IT" i="1" dirty="0" err="1" smtClean="0"/>
              <a:t>Bellarmino</a:t>
            </a:r>
            <a:r>
              <a:rPr lang="it-IT" dirty="0" smtClean="0"/>
              <a:t> di proporre l’eliocentrismo solo come ipotesi fisico-matematica, Galileo non demorde e propone il testo fondamentale </a:t>
            </a:r>
            <a:r>
              <a:rPr lang="it-IT" i="1" dirty="0" smtClean="0"/>
              <a:t>Dialogo sopra i due massimi sistemi tolemaico e copernicano</a:t>
            </a:r>
            <a:r>
              <a:rPr lang="it-IT" dirty="0" smtClean="0"/>
              <a:t>.</a:t>
            </a:r>
          </a:p>
          <a:p>
            <a:r>
              <a:rPr lang="it-IT" b="1" dirty="0" smtClean="0"/>
              <a:t>In realtà Galileo anche su questo terreno confuta totalmente il sistema </a:t>
            </a:r>
            <a:r>
              <a:rPr lang="it-IT" b="1" dirty="0" err="1" smtClean="0"/>
              <a:t>aristotelico-tolemaico</a:t>
            </a:r>
            <a:r>
              <a:rPr lang="it-IT" b="1" dirty="0" smtClean="0"/>
              <a:t>, affermando che le leggi del mondo fisico sono le stesse, sia sulla terra, sia nei corpi celesti</a:t>
            </a:r>
            <a:r>
              <a:rPr lang="it-IT" dirty="0" smtClean="0"/>
              <a:t>.</a:t>
            </a:r>
            <a:endParaRPr lang="it-IT"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positivismo</a:t>
            </a:r>
            <a:endParaRPr lang="it-IT" b="1" dirty="0"/>
          </a:p>
        </p:txBody>
      </p:sp>
      <p:sp>
        <p:nvSpPr>
          <p:cNvPr id="3" name="Segnaposto contenuto 2"/>
          <p:cNvSpPr>
            <a:spLocks noGrp="1"/>
          </p:cNvSpPr>
          <p:nvPr>
            <p:ph idx="1"/>
          </p:nvPr>
        </p:nvSpPr>
        <p:spPr/>
        <p:txBody>
          <a:bodyPr>
            <a:normAutofit fontScale="92500"/>
          </a:bodyPr>
          <a:lstStyle/>
          <a:p>
            <a:r>
              <a:rPr lang="it-IT" dirty="0" smtClean="0"/>
              <a:t>Il </a:t>
            </a:r>
            <a:r>
              <a:rPr lang="it-IT" b="1" dirty="0" smtClean="0"/>
              <a:t>positivismo</a:t>
            </a:r>
            <a:r>
              <a:rPr lang="it-IT" dirty="0" smtClean="0"/>
              <a:t> è un po’ il rovesciamento dei valori culturali finora invalsi alla metà circa del XIX secolo: fino ad allora i sistemi filosofici erano stati considerati la cultura maggiore, mentre le scienze sperimentali dovevano stare quasi a protezione del solido usbergo della filosofia.</a:t>
            </a:r>
          </a:p>
          <a:p>
            <a:r>
              <a:rPr lang="it-IT" dirty="0" smtClean="0"/>
              <a:t>Ora, tutto ciò è messo in discussione da un movimento culturale, che è anche pratico, tecno-scientifico, economico e sociale. Le scienze fisiche e naturali prendono il sopravvento e si pongono in una posizione preminente rispetto alle dimensioni meramente speculative della filosofia.</a:t>
            </a:r>
            <a:endParaRPr lang="it-IT"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Evoluzione e progresso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Per i positivisti, l’uomo può progredire, ma non come pensavano gli illuministi e i loro precursori del XCII secolo eliminando le tenebre dell’errore, o come gli idealisti che ritenevano la storia come progressiva realizzazione dello spirito, bensì </a:t>
            </a:r>
            <a:r>
              <a:rPr lang="it-IT" b="1" dirty="0" smtClean="0"/>
              <a:t>come processo e conquista sofferta, drammatica di un avanzamento civile ed economico dell’umanità</a:t>
            </a:r>
            <a:r>
              <a:rPr lang="it-IT" dirty="0" smtClean="0"/>
              <a:t>.</a:t>
            </a:r>
          </a:p>
          <a:p>
            <a:r>
              <a:rPr lang="it-IT" b="1" i="1" dirty="0" smtClean="0"/>
              <a:t>La vita umana e la società hanno pertanto bisogno dell’impegno diuturno della ricerca scientifica e del lavoro, cui le dottrine positiviste annettono grande e quasi incondizionata fiducia</a:t>
            </a:r>
            <a:r>
              <a:rPr lang="it-IT" dirty="0" smtClean="0"/>
              <a:t>. La dura battaglia potrà essere vinta, ma il costo elevato e ineluttabile.</a:t>
            </a:r>
            <a:endParaRPr lang="it-IT"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Utilitarismo e individualismo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L’uomo, per i positivisti, deve progredire e con l’individuo tutta la società. Pertanto il fine deve essere comune, cioè il raggiungimento del massimo utile per ciascuno e per tutti. Pensatori come </a:t>
            </a:r>
            <a:r>
              <a:rPr lang="it-IT" b="1" dirty="0" smtClean="0"/>
              <a:t>Jeremy </a:t>
            </a:r>
            <a:r>
              <a:rPr lang="it-IT" b="1" dirty="0" err="1" smtClean="0"/>
              <a:t>Bentham</a:t>
            </a:r>
            <a:r>
              <a:rPr lang="it-IT" b="1" dirty="0" smtClean="0"/>
              <a:t> </a:t>
            </a:r>
            <a:r>
              <a:rPr lang="it-IT" dirty="0" smtClean="0"/>
              <a:t>(1748-1832) e </a:t>
            </a:r>
            <a:r>
              <a:rPr lang="it-IT" b="1" dirty="0" smtClean="0"/>
              <a:t>John Stuart </a:t>
            </a:r>
            <a:r>
              <a:rPr lang="it-IT" b="1" dirty="0" err="1" smtClean="0"/>
              <a:t>Mill</a:t>
            </a:r>
            <a:r>
              <a:rPr lang="it-IT" b="1" dirty="0" smtClean="0"/>
              <a:t> </a:t>
            </a:r>
            <a:r>
              <a:rPr lang="it-IT" dirty="0" smtClean="0"/>
              <a:t>(1806-1873) studiano e propongono queste tesi come le sole che possono migliorare la condizione umana.</a:t>
            </a:r>
          </a:p>
          <a:p>
            <a:r>
              <a:rPr lang="it-IT" dirty="0" smtClean="0"/>
              <a:t>Ma in particolare il </a:t>
            </a:r>
            <a:r>
              <a:rPr lang="it-IT" dirty="0" err="1" smtClean="0"/>
              <a:t>Mill</a:t>
            </a:r>
            <a:r>
              <a:rPr lang="it-IT" dirty="0" smtClean="0"/>
              <a:t>, che si può definire quasi come un “</a:t>
            </a:r>
            <a:r>
              <a:rPr lang="it-IT" i="1" dirty="0" smtClean="0"/>
              <a:t>epicureo</a:t>
            </a:r>
            <a:r>
              <a:rPr lang="it-IT" dirty="0" smtClean="0"/>
              <a:t>” contemporaneo, sostiene che ciò che conta non è la quantità di piacere o felicità ottenibile, (posto che si possa misurare!). Celebre è la sua paradossale affermazione: “</a:t>
            </a:r>
            <a:r>
              <a:rPr lang="it-IT" b="1" i="1" dirty="0" smtClean="0"/>
              <a:t>Meglio essere un uomo insoddisfatto che un porco soddisfatto, oppure meglio essere un Socrate insoddisfatto che un uomo stupido, anche se il porco e lo stupido possono non essere d’accordo</a:t>
            </a:r>
            <a:r>
              <a:rPr lang="it-IT" dirty="0" smtClean="0"/>
              <a:t>”. </a:t>
            </a:r>
            <a:endParaRPr lang="it-IT" dirty="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Una nuova scienza: la sociologia</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Il tempo nel quale si sviluppano le dottrine positiviste è un tempo nel quale gli aspetti e i fenomeni sociali assumono sempre maggiore importanza, al punto che si delinea lo statuto epistemologico, potremmo dire, di una nuova scienza, finora trattenute tra le pieghe delle scienze filosofiche, antropologiche ed economiche: la </a:t>
            </a:r>
            <a:r>
              <a:rPr lang="it-IT" b="1" dirty="0" smtClean="0"/>
              <a:t>sociologia</a:t>
            </a:r>
            <a:r>
              <a:rPr lang="it-IT" dirty="0" smtClean="0"/>
              <a:t>. </a:t>
            </a:r>
          </a:p>
          <a:p>
            <a:r>
              <a:rPr lang="it-IT" dirty="0" smtClean="0"/>
              <a:t>Risulta evidente a quei ricercatori che occorre porsi con un atteggiamento più specificamene dedicato allo studio dei fenomeni sociali in quanto tali, pure se condizionati da tanti fattori: l’economia, la politica, la cultura, le religioni.</a:t>
            </a:r>
          </a:p>
          <a:p>
            <a:r>
              <a:rPr lang="it-IT" dirty="0" smtClean="0"/>
              <a:t>Lo studio della vita sociale viene dunque concepito quasi analogamente allo studio delle scienze naturali, in quanto la società stessa è un ambiente dove accadono fenomeno naturali, pure se caratterizzati dalle scelte umane, soggettive, e collettive.</a:t>
            </a:r>
          </a:p>
          <a:p>
            <a:r>
              <a:rPr lang="it-IT" b="1" i="1" dirty="0" smtClean="0"/>
              <a:t>La sociologia assume dunque dignità di scienza autonoma</a:t>
            </a:r>
            <a:r>
              <a:rPr lang="it-IT" dirty="0" smtClean="0"/>
              <a:t>.</a:t>
            </a:r>
            <a:endParaRPr lang="it-IT" dirty="0"/>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Scoperte scientifiche </a:t>
            </a:r>
            <a:br>
              <a:rPr lang="it-IT" b="1" dirty="0" smtClean="0"/>
            </a:br>
            <a:r>
              <a:rPr lang="it-IT" b="1" dirty="0" smtClean="0"/>
              <a:t>e metodologie</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Nel periodo cui ci riferiamo, avvengono anche alcune delle maggiori scoperte scientifiche della modernità: da </a:t>
            </a:r>
            <a:r>
              <a:rPr lang="it-IT" b="1" dirty="0" smtClean="0"/>
              <a:t>Darwin</a:t>
            </a:r>
            <a:r>
              <a:rPr lang="it-IT" dirty="0" smtClean="0"/>
              <a:t> a </a:t>
            </a:r>
            <a:r>
              <a:rPr lang="it-IT" b="1" dirty="0" smtClean="0"/>
              <a:t>Maxwell</a:t>
            </a:r>
            <a:r>
              <a:rPr lang="it-IT" dirty="0" smtClean="0"/>
              <a:t> a </a:t>
            </a:r>
            <a:r>
              <a:rPr lang="it-IT" b="1" dirty="0" err="1" smtClean="0"/>
              <a:t>Mendeleev</a:t>
            </a:r>
            <a:r>
              <a:rPr lang="it-IT" dirty="0" smtClean="0"/>
              <a:t>, nuovi orizzonti si aprono all’uomo nello studio dell’intera natura.</a:t>
            </a:r>
          </a:p>
          <a:p>
            <a:r>
              <a:rPr lang="it-IT" dirty="0" smtClean="0"/>
              <a:t>La scoperta delle leggi concernenti l’elettromagnetismo, l’evoluzione delle specie e la tavola degli elementi chimici, ma la stessa nozione legata al secondo principio della termodinamica o alla modalità ondulatoria e non corpuscolare degli elementi costituitivi della materia, e della luce in particolare, oltre ad altre scoperte nel campo medico e biologico danno il segno di una rivoluzione del sapere senza precedenti.</a:t>
            </a:r>
          </a:p>
          <a:p>
            <a:pPr>
              <a:buNone/>
            </a:pPr>
            <a:endParaRPr lang="it-IT" dirty="0" smtClean="0"/>
          </a:p>
          <a:p>
            <a:r>
              <a:rPr lang="it-IT" b="1" i="1" dirty="0" smtClean="0"/>
              <a:t>L’uomo ottocentesco trova nello spirito positivista una rinnovata volontà di ricerca del sapere sulla natura e su suoi fenomeni</a:t>
            </a:r>
            <a:r>
              <a:rPr lang="it-IT" dirty="0" smtClean="0"/>
              <a:t>.</a:t>
            </a:r>
            <a:endParaRPr lang="it-IT" dirty="0"/>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Auguste </a:t>
            </a:r>
            <a:r>
              <a:rPr lang="it-IT" sz="5400" b="1" i="1" dirty="0" err="1" smtClean="0">
                <a:solidFill>
                  <a:schemeClr val="accent5">
                    <a:lumMod val="75000"/>
                  </a:schemeClr>
                </a:solidFill>
              </a:rPr>
              <a:t>Comte</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(1798-1857)</a:t>
            </a:r>
          </a:p>
          <a:p>
            <a:r>
              <a:rPr lang="it-IT" dirty="0" smtClean="0"/>
              <a:t>Studia all’</a:t>
            </a:r>
            <a:r>
              <a:rPr lang="it-IT" i="1" dirty="0" err="1" smtClean="0"/>
              <a:t>Ecole</a:t>
            </a:r>
            <a:r>
              <a:rPr lang="it-IT" dirty="0" smtClean="0"/>
              <a:t> </a:t>
            </a:r>
            <a:r>
              <a:rPr lang="it-IT" i="1" dirty="0" err="1" smtClean="0"/>
              <a:t>polytecnique</a:t>
            </a:r>
            <a:r>
              <a:rPr lang="it-IT" dirty="0" smtClean="0"/>
              <a:t> di Parigi manifestando doti eccellenti in campo matematico e scientifico.  Incontra </a:t>
            </a:r>
            <a:r>
              <a:rPr lang="it-IT" b="1" i="1" dirty="0" err="1" smtClean="0"/>
              <a:t>Saint-Simon</a:t>
            </a:r>
            <a:r>
              <a:rPr lang="it-IT" dirty="0" smtClean="0"/>
              <a:t>, il filosofo socialista utopista e si convince dell’esigenza di lavorare per un profondo cambiamento sociale, ma in base a principi scientifici.</a:t>
            </a:r>
          </a:p>
          <a:p>
            <a:r>
              <a:rPr lang="it-IT" dirty="0" smtClean="0"/>
              <a:t>Scrive nel 1825 il </a:t>
            </a:r>
            <a:r>
              <a:rPr lang="it-IT" i="1" dirty="0" smtClean="0"/>
              <a:t>Prospetto dei lavori scientifici necessari per riorganizzare la società</a:t>
            </a:r>
            <a:r>
              <a:rPr lang="it-IT" dirty="0" smtClean="0"/>
              <a:t>, e, nel 1830 il </a:t>
            </a:r>
            <a:r>
              <a:rPr lang="it-IT" i="1" dirty="0" smtClean="0"/>
              <a:t>Corso di filosofia positiva</a:t>
            </a:r>
            <a:r>
              <a:rPr lang="it-IT" dirty="0" smtClean="0"/>
              <a:t>. Fonda nel 1830 l’</a:t>
            </a:r>
            <a:r>
              <a:rPr lang="it-IT" i="1" dirty="0" err="1" smtClean="0"/>
              <a:t>Association</a:t>
            </a:r>
            <a:r>
              <a:rPr lang="it-IT" dirty="0" smtClean="0"/>
              <a:t> </a:t>
            </a:r>
            <a:r>
              <a:rPr lang="it-IT" i="1" dirty="0" err="1" smtClean="0"/>
              <a:t>polytecnique</a:t>
            </a:r>
            <a:r>
              <a:rPr lang="it-IT" dirty="0" smtClean="0"/>
              <a:t> destinata alla rigenerazione del popolo sulla base delle nuove idee positiviste.</a:t>
            </a:r>
          </a:p>
          <a:p>
            <a:r>
              <a:rPr lang="it-IT" dirty="0" smtClean="0"/>
              <a:t>Nel 1848 fonda la </a:t>
            </a:r>
            <a:r>
              <a:rPr lang="it-IT" i="1" dirty="0" err="1" smtClean="0"/>
              <a:t>Societè</a:t>
            </a:r>
            <a:r>
              <a:rPr lang="it-IT" i="1" dirty="0" smtClean="0"/>
              <a:t> positiviste </a:t>
            </a:r>
            <a:r>
              <a:rPr lang="it-IT" dirty="0" smtClean="0"/>
              <a:t>e nel 1849 la </a:t>
            </a:r>
            <a:r>
              <a:rPr lang="it-IT" i="1" dirty="0" smtClean="0"/>
              <a:t>Chiesa universale della religione dell’Umanità</a:t>
            </a:r>
            <a:r>
              <a:rPr lang="it-IT" dirty="0" smtClean="0"/>
              <a:t>, con le quali </a:t>
            </a:r>
            <a:r>
              <a:rPr lang="it-IT" b="1" i="1" dirty="0" smtClean="0"/>
              <a:t>si propone di modernizzare il pensiero sociale, e di emancipare culturalmente le persone, togliendole dall’egemonia delle tradizioni culturali e religiose</a:t>
            </a:r>
            <a:r>
              <a:rPr lang="it-IT" dirty="0" smtClean="0"/>
              <a:t>.  </a:t>
            </a:r>
          </a:p>
          <a:p>
            <a:r>
              <a:rPr lang="it-IT" dirty="0" smtClean="0"/>
              <a:t>Da ultimo, tra il 1851 e il 1854 pubblica il Catechismo positivista, compendio generale delle sue dottrine sociologiche, politiche e religiose.</a:t>
            </a:r>
            <a:endParaRPr lang="it-IT" dirty="0"/>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riorganizzazione della società</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err="1" smtClean="0"/>
              <a:t>Comte</a:t>
            </a:r>
            <a:r>
              <a:rPr lang="it-IT" dirty="0" smtClean="0"/>
              <a:t> ritiene che il complesso sociale vada riorganizzato in base a rigorosi principi scientifici. Prendendo le mosse dalle ipotesi riformistiche di </a:t>
            </a:r>
            <a:r>
              <a:rPr lang="it-IT" i="1" dirty="0" err="1" smtClean="0"/>
              <a:t>Saint-Simon</a:t>
            </a:r>
            <a:r>
              <a:rPr lang="it-IT" dirty="0" smtClean="0"/>
              <a:t>, egli ritiene che la storia si dipani tra </a:t>
            </a:r>
            <a:r>
              <a:rPr lang="it-IT" b="1" dirty="0" smtClean="0"/>
              <a:t>epoche organiche </a:t>
            </a:r>
            <a:r>
              <a:rPr lang="it-IT" dirty="0" smtClean="0"/>
              <a:t>ed </a:t>
            </a:r>
            <a:r>
              <a:rPr lang="it-IT" b="1" dirty="0" smtClean="0"/>
              <a:t>epoche critiche</a:t>
            </a:r>
            <a:r>
              <a:rPr lang="it-IT" dirty="0" smtClean="0"/>
              <a:t>, come quella appena vissuta dalla Francia con la Rivoluzione.</a:t>
            </a:r>
          </a:p>
          <a:p>
            <a:r>
              <a:rPr lang="it-IT" dirty="0" smtClean="0"/>
              <a:t>Per evitare il rischio di sempre possibili involuzioni, </a:t>
            </a:r>
            <a:r>
              <a:rPr lang="it-IT" dirty="0" err="1" smtClean="0"/>
              <a:t>Comte</a:t>
            </a:r>
            <a:r>
              <a:rPr lang="it-IT" dirty="0" smtClean="0"/>
              <a:t> sostiene che si debba uscire, sia dalle improvvisazioni rivoluzionarie, sia dalla chimeriche ipotesi concernenti l’aldilà delle teologie, </a:t>
            </a:r>
            <a:r>
              <a:rPr lang="it-IT" b="1" i="1" dirty="0" smtClean="0"/>
              <a:t>per concentrarsi sulle dottrine positive e sulle scienze, cioè su ciò che l’uomo può, con le sue forze, pensare, progettare e costruire</a:t>
            </a:r>
            <a:r>
              <a:rPr lang="it-IT" dirty="0" smtClean="0"/>
              <a:t>.</a:t>
            </a:r>
            <a:endParaRPr lang="it-IT" dirty="0"/>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legge dei tre stadi</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Il filosofo francese delinea un’interpretazione generale della storia umana, proponendo tre stadi di sviluppo (echi </a:t>
            </a:r>
            <a:r>
              <a:rPr lang="it-IT" i="1" dirty="0" smtClean="0"/>
              <a:t>gioachimiti</a:t>
            </a:r>
            <a:r>
              <a:rPr lang="it-IT" dirty="0" smtClean="0"/>
              <a:t>? O </a:t>
            </a:r>
            <a:r>
              <a:rPr lang="it-IT" i="1" dirty="0" err="1" smtClean="0"/>
              <a:t>vichiani</a:t>
            </a:r>
            <a:r>
              <a:rPr lang="it-IT" dirty="0" smtClean="0"/>
              <a:t>?): </a:t>
            </a:r>
          </a:p>
          <a:p>
            <a:pPr marL="514350" indent="-514350">
              <a:buAutoNum type="alphaLcParenR"/>
            </a:pPr>
            <a:r>
              <a:rPr lang="it-IT" dirty="0" smtClean="0"/>
              <a:t>vi è stata </a:t>
            </a:r>
            <a:r>
              <a:rPr lang="it-IT" b="1" dirty="0" smtClean="0"/>
              <a:t>un’infanzia del genere umano</a:t>
            </a:r>
            <a:r>
              <a:rPr lang="it-IT" dirty="0" smtClean="0"/>
              <a:t> alla quale corrisponde, nella storia del pensiero umano la </a:t>
            </a:r>
            <a:r>
              <a:rPr lang="it-IT" b="1" i="1" dirty="0" smtClean="0"/>
              <a:t>dimensione teologica</a:t>
            </a:r>
            <a:r>
              <a:rPr lang="it-IT" dirty="0" smtClean="0"/>
              <a:t>; </a:t>
            </a:r>
          </a:p>
          <a:p>
            <a:pPr marL="514350" indent="-514350">
              <a:buAutoNum type="alphaLcParenR"/>
            </a:pPr>
            <a:r>
              <a:rPr lang="it-IT" dirty="0" smtClean="0"/>
              <a:t>vi è stata poi una </a:t>
            </a:r>
            <a:r>
              <a:rPr lang="it-IT" b="1" dirty="0" smtClean="0"/>
              <a:t>giovinezza</a:t>
            </a:r>
            <a:r>
              <a:rPr lang="it-IT" dirty="0" smtClean="0"/>
              <a:t>, cui corrisponde la </a:t>
            </a:r>
            <a:r>
              <a:rPr lang="it-IT" b="1" i="1" dirty="0" smtClean="0"/>
              <a:t>dimensione </a:t>
            </a:r>
            <a:r>
              <a:rPr lang="it-IT" b="1" i="1" dirty="0" err="1" smtClean="0"/>
              <a:t>filosofico-metafisica</a:t>
            </a:r>
            <a:r>
              <a:rPr lang="it-IT" dirty="0" smtClean="0"/>
              <a:t>;</a:t>
            </a:r>
          </a:p>
          <a:p>
            <a:pPr marL="514350" indent="-514350">
              <a:buAutoNum type="alphaLcParenR"/>
            </a:pPr>
            <a:r>
              <a:rPr lang="it-IT" dirty="0" smtClean="0"/>
              <a:t>infine, una </a:t>
            </a:r>
            <a:r>
              <a:rPr lang="it-IT" b="1" dirty="0" smtClean="0"/>
              <a:t>maturità</a:t>
            </a:r>
            <a:r>
              <a:rPr lang="it-IT" dirty="0" smtClean="0"/>
              <a:t>, cui corrisponde la </a:t>
            </a:r>
            <a:r>
              <a:rPr lang="it-IT" b="1" i="1" dirty="0" smtClean="0"/>
              <a:t>dimensione positiva</a:t>
            </a:r>
            <a:r>
              <a:rPr lang="it-IT" dirty="0" smtClean="0"/>
              <a:t>, quella attuale.</a:t>
            </a:r>
          </a:p>
          <a:p>
            <a:pPr marL="514350" indent="-514350"/>
            <a:r>
              <a:rPr lang="it-IT" b="1" dirty="0" smtClean="0"/>
              <a:t>Immaginazione</a:t>
            </a:r>
            <a:r>
              <a:rPr lang="it-IT" dirty="0" smtClean="0"/>
              <a:t>  (</a:t>
            </a:r>
            <a:r>
              <a:rPr lang="it-IT" i="1" dirty="0" smtClean="0"/>
              <a:t>teologia</a:t>
            </a:r>
            <a:r>
              <a:rPr lang="it-IT" dirty="0" smtClean="0"/>
              <a:t>), </a:t>
            </a:r>
            <a:r>
              <a:rPr lang="it-IT" b="1" dirty="0" smtClean="0"/>
              <a:t>Ragione</a:t>
            </a:r>
            <a:r>
              <a:rPr lang="it-IT" dirty="0" smtClean="0"/>
              <a:t> (</a:t>
            </a:r>
            <a:r>
              <a:rPr lang="it-IT" i="1" dirty="0" smtClean="0"/>
              <a:t>metafisica</a:t>
            </a:r>
            <a:r>
              <a:rPr lang="it-IT" dirty="0" smtClean="0"/>
              <a:t>), </a:t>
            </a:r>
            <a:r>
              <a:rPr lang="it-IT" b="1" dirty="0" smtClean="0"/>
              <a:t>Scienza</a:t>
            </a:r>
            <a:r>
              <a:rPr lang="it-IT" dirty="0" smtClean="0"/>
              <a:t> (</a:t>
            </a:r>
            <a:r>
              <a:rPr lang="it-IT" i="1" dirty="0" smtClean="0"/>
              <a:t>positivismo</a:t>
            </a:r>
            <a:r>
              <a:rPr lang="it-IT" dirty="0" smtClean="0"/>
              <a:t>) sono appunto i tre stadi dello sviluppo umano che Comte individua.</a:t>
            </a:r>
            <a:endParaRPr lang="it-IT"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Gerarchia delle scienze</a:t>
            </a:r>
            <a:endParaRPr lang="it-IT" b="1" dirty="0"/>
          </a:p>
        </p:txBody>
      </p:sp>
      <p:sp>
        <p:nvSpPr>
          <p:cNvPr id="3" name="Segnaposto contenuto 2"/>
          <p:cNvSpPr>
            <a:spLocks noGrp="1"/>
          </p:cNvSpPr>
          <p:nvPr>
            <p:ph idx="1"/>
          </p:nvPr>
        </p:nvSpPr>
        <p:spPr/>
        <p:txBody>
          <a:bodyPr>
            <a:normAutofit fontScale="85000" lnSpcReduction="10000"/>
          </a:bodyPr>
          <a:lstStyle/>
          <a:p>
            <a:r>
              <a:rPr lang="it-IT" b="1" dirty="0" err="1" smtClean="0"/>
              <a:t>Comte</a:t>
            </a:r>
            <a:r>
              <a:rPr lang="it-IT" b="1" dirty="0" smtClean="0"/>
              <a:t> vede una sorta di successione nella classificazione ed elencazione temporale delle scienze, nonché una sorta di gerarchia costituita da una crescente complessità e nel contempo da una decrescente generalità</a:t>
            </a:r>
            <a:r>
              <a:rPr lang="it-IT" dirty="0" smtClean="0"/>
              <a:t>: per lui è normale che l’uomo si sia interrogato progressivamente e sia riuscito ad approfondire i saperi, a partire da quelli più ampi, come l’</a:t>
            </a:r>
            <a:r>
              <a:rPr lang="it-IT" b="1" i="1" dirty="0" smtClean="0"/>
              <a:t>astronomia</a:t>
            </a:r>
            <a:r>
              <a:rPr lang="it-IT" dirty="0" smtClean="0"/>
              <a:t>, seguita poi dalla </a:t>
            </a:r>
            <a:r>
              <a:rPr lang="it-IT" b="1" i="1" dirty="0" smtClean="0"/>
              <a:t>fisica</a:t>
            </a:r>
            <a:r>
              <a:rPr lang="it-IT" dirty="0" smtClean="0"/>
              <a:t>, dalla </a:t>
            </a:r>
            <a:r>
              <a:rPr lang="it-IT" b="1" i="1" dirty="0" smtClean="0"/>
              <a:t>chimica</a:t>
            </a:r>
            <a:r>
              <a:rPr lang="it-IT" dirty="0" smtClean="0"/>
              <a:t> e dalla </a:t>
            </a:r>
            <a:r>
              <a:rPr lang="it-IT" b="1" i="1" dirty="0" smtClean="0"/>
              <a:t>fisiologia</a:t>
            </a:r>
            <a:r>
              <a:rPr lang="it-IT" dirty="0" smtClean="0"/>
              <a:t> dei viventi (</a:t>
            </a:r>
            <a:r>
              <a:rPr lang="it-IT" b="1" i="1" dirty="0" smtClean="0"/>
              <a:t>biologia </a:t>
            </a:r>
            <a:r>
              <a:rPr lang="it-IT" dirty="0" smtClean="0"/>
              <a:t>e</a:t>
            </a:r>
            <a:r>
              <a:rPr lang="it-IT" b="1" i="1" dirty="0" smtClean="0"/>
              <a:t> psicologia</a:t>
            </a:r>
            <a:r>
              <a:rPr lang="it-IT" dirty="0" smtClean="0"/>
              <a:t>), per terminare nello </a:t>
            </a:r>
            <a:r>
              <a:rPr lang="it-IT" b="1" i="1" dirty="0" smtClean="0"/>
              <a:t>studio dei fenomeni sociali</a:t>
            </a:r>
            <a:r>
              <a:rPr lang="it-IT" dirty="0" smtClean="0"/>
              <a:t>, come ambiente epistemologico in cui si riassume lo studio dei comportamenti umani.</a:t>
            </a:r>
          </a:p>
          <a:p>
            <a:r>
              <a:rPr lang="it-IT" dirty="0" smtClean="0"/>
              <a:t>Sull’altro versante la </a:t>
            </a:r>
            <a:r>
              <a:rPr lang="it-IT" b="1" i="1" dirty="0" smtClean="0"/>
              <a:t>matematica</a:t>
            </a:r>
            <a:r>
              <a:rPr lang="it-IT" dirty="0" smtClean="0"/>
              <a:t> deriva dalla </a:t>
            </a:r>
            <a:r>
              <a:rPr lang="it-IT" b="1" i="1" dirty="0" smtClean="0"/>
              <a:t>logica</a:t>
            </a:r>
            <a:r>
              <a:rPr lang="it-IT" dirty="0" smtClean="0"/>
              <a:t> e poi rende possibile la </a:t>
            </a:r>
            <a:r>
              <a:rPr lang="it-IT" b="1" i="1" dirty="0" smtClean="0"/>
              <a:t>geometria</a:t>
            </a:r>
            <a:r>
              <a:rPr lang="it-IT" dirty="0" smtClean="0"/>
              <a:t>, l’</a:t>
            </a:r>
            <a:r>
              <a:rPr lang="it-IT" b="1" i="1" dirty="0" smtClean="0"/>
              <a:t>algebra</a:t>
            </a:r>
            <a:r>
              <a:rPr lang="it-IT" dirty="0" smtClean="0"/>
              <a:t> e le altre discipline matematiche. </a:t>
            </a:r>
            <a:endParaRPr lang="it-IT"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fisica sociale o </a:t>
            </a:r>
            <a:r>
              <a:rPr lang="it-IT" b="1" i="1" dirty="0" smtClean="0"/>
              <a:t>sociologia</a:t>
            </a:r>
            <a:endParaRPr lang="it-IT" b="1" i="1" dirty="0"/>
          </a:p>
        </p:txBody>
      </p:sp>
      <p:sp>
        <p:nvSpPr>
          <p:cNvPr id="3" name="Segnaposto contenuto 2"/>
          <p:cNvSpPr>
            <a:spLocks noGrp="1"/>
          </p:cNvSpPr>
          <p:nvPr>
            <p:ph idx="1"/>
          </p:nvPr>
        </p:nvSpPr>
        <p:spPr/>
        <p:txBody>
          <a:bodyPr>
            <a:normAutofit fontScale="92500" lnSpcReduction="20000"/>
          </a:bodyPr>
          <a:lstStyle/>
          <a:p>
            <a:r>
              <a:rPr lang="it-IT" b="1" dirty="0" smtClean="0"/>
              <a:t>Le cose e i processi sociali, per </a:t>
            </a:r>
            <a:r>
              <a:rPr lang="it-IT" b="1" dirty="0" err="1" smtClean="0"/>
              <a:t>Comte</a:t>
            </a:r>
            <a:r>
              <a:rPr lang="it-IT" b="1" dirty="0" smtClean="0"/>
              <a:t>, funzionano come una sorta di fisica, perché nulla hanno a che vedere con la teologia e la metafisica, saperi che nel tempo hanno fuorviato le analisi umane</a:t>
            </a:r>
            <a:r>
              <a:rPr lang="it-IT" dirty="0" smtClean="0"/>
              <a:t>. Il processo in ambito sociale deve tener conto di dinamiche che non sono mai state studiate in maniera scientifica, ma solo in base a </a:t>
            </a:r>
            <a:r>
              <a:rPr lang="it-IT" i="1" dirty="0" smtClean="0"/>
              <a:t>pregiudizi</a:t>
            </a:r>
            <a:r>
              <a:rPr lang="it-IT" dirty="0" smtClean="0"/>
              <a:t> e </a:t>
            </a:r>
            <a:r>
              <a:rPr lang="it-IT" i="1" dirty="0" err="1" smtClean="0"/>
              <a:t>precomprensioni</a:t>
            </a:r>
            <a:r>
              <a:rPr lang="it-IT" dirty="0" smtClean="0"/>
              <a:t> di carattere astratto, avulso dai meccanismi reali.</a:t>
            </a:r>
          </a:p>
          <a:p>
            <a:pPr>
              <a:buNone/>
            </a:pPr>
            <a:endParaRPr lang="it-IT" dirty="0" smtClean="0"/>
          </a:p>
          <a:p>
            <a:r>
              <a:rPr lang="it-IT" dirty="0" smtClean="0"/>
              <a:t>La </a:t>
            </a:r>
            <a:r>
              <a:rPr lang="it-IT" b="1" i="1" dirty="0" smtClean="0"/>
              <a:t>sociologia</a:t>
            </a:r>
            <a:r>
              <a:rPr lang="it-IT" dirty="0" smtClean="0"/>
              <a:t> è la scienza che riesce a sistematizzare questi processi, leggendoli in base a sue specifiche leggi, senza farsi influenzare da saperi non correlati ai fatti che accadono e ai comportamenti umani nei gruppi associati in vario modo.</a:t>
            </a:r>
          </a:p>
          <a:p>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 nuovi progressi della fisica</a:t>
            </a:r>
            <a:endParaRPr lang="it-IT" b="1" dirty="0"/>
          </a:p>
        </p:txBody>
      </p:sp>
      <p:sp>
        <p:nvSpPr>
          <p:cNvPr id="3" name="Segnaposto contenuto 2"/>
          <p:cNvSpPr>
            <a:spLocks noGrp="1"/>
          </p:cNvSpPr>
          <p:nvPr>
            <p:ph idx="1"/>
          </p:nvPr>
        </p:nvSpPr>
        <p:spPr/>
        <p:txBody>
          <a:bodyPr>
            <a:normAutofit lnSpcReduction="10000"/>
          </a:bodyPr>
          <a:lstStyle/>
          <a:p>
            <a:r>
              <a:rPr lang="it-IT" dirty="0" smtClean="0"/>
              <a:t>Dopo la condanna del 1633, Galilei, pur se isolato e sconfitto, scrive il suo capolavoro, i </a:t>
            </a:r>
            <a:r>
              <a:rPr lang="it-IT" i="1" dirty="0" smtClean="0"/>
              <a:t>Discorsi e dimostrazioni matematiche intorno a  due nuove scienze.</a:t>
            </a:r>
          </a:p>
          <a:p>
            <a:r>
              <a:rPr lang="it-IT" dirty="0" smtClean="0"/>
              <a:t>In tale opera ribadisce come </a:t>
            </a:r>
            <a:r>
              <a:rPr lang="it-IT" b="1" dirty="0" smtClean="0"/>
              <a:t>la descrizione matematica riesca a spiegare le ragioni e le leggi che governano il moto dei gravi</a:t>
            </a:r>
            <a:r>
              <a:rPr lang="it-IT" dirty="0" smtClean="0"/>
              <a:t> (pesanti o leggeri che siano), mediante il </a:t>
            </a:r>
            <a:r>
              <a:rPr lang="it-IT" b="1" dirty="0" smtClean="0"/>
              <a:t>principio di inerzia</a:t>
            </a:r>
            <a:r>
              <a:rPr lang="it-IT" dirty="0" smtClean="0"/>
              <a:t>, senza presupporre alcuna finalità al moto stesso, né alcuna tendenza a ricomporre traiettorie, se non per l’intervento di vettori causali esterni.</a:t>
            </a:r>
            <a:endParaRPr lang="it-IT"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filosofia positiva</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La filosofia per </a:t>
            </a:r>
            <a:r>
              <a:rPr lang="it-IT" dirty="0" err="1" smtClean="0"/>
              <a:t>Comte</a:t>
            </a:r>
            <a:r>
              <a:rPr lang="it-IT" dirty="0" smtClean="0"/>
              <a:t> poco o nulla ha a che fare con le dottrine precedenti, perché si basa sui fatti reali, senza mediazioni metafisiche o teologiche. </a:t>
            </a:r>
            <a:r>
              <a:rPr lang="it-IT" b="1" dirty="0" smtClean="0"/>
              <a:t>È una filosofia del concreto realissimo e fattuale</a:t>
            </a:r>
            <a:r>
              <a:rPr lang="it-IT" dirty="0" smtClean="0"/>
              <a:t>, è una lettura degli accadimenti così come sono, senza interpretazioni arbitrarie, soprattutto se inquadrate in schemi precostituiti, come nel razionalismo del </a:t>
            </a:r>
            <a:r>
              <a:rPr lang="it-IT" dirty="0" err="1" smtClean="0"/>
              <a:t>XVII</a:t>
            </a:r>
            <a:r>
              <a:rPr lang="it-IT" dirty="0" smtClean="0"/>
              <a:t> e nell’idealismo del XVIII/ e XIX secolo.</a:t>
            </a:r>
          </a:p>
          <a:p>
            <a:r>
              <a:rPr lang="it-IT" b="1" i="1" dirty="0" smtClean="0"/>
              <a:t>L’uomo e le sue azioni soggettive e collettive è l’unico soggetto di riferimento</a:t>
            </a:r>
            <a:r>
              <a:rPr lang="it-IT" dirty="0" smtClean="0"/>
              <a:t>: altro non v’è, né Dio né dottrine, né prospettive ultraterrene, né alcunché non sia misurabile e sottoponibile all’analisi scientifica.</a:t>
            </a:r>
            <a:endParaRPr lang="it-IT" dirty="0"/>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religione dell’Umanità</a:t>
            </a:r>
            <a:endParaRPr lang="it-IT" b="1" dirty="0"/>
          </a:p>
        </p:txBody>
      </p:sp>
      <p:sp>
        <p:nvSpPr>
          <p:cNvPr id="3" name="Segnaposto contenuto 2"/>
          <p:cNvSpPr>
            <a:spLocks noGrp="1"/>
          </p:cNvSpPr>
          <p:nvPr>
            <p:ph idx="1"/>
          </p:nvPr>
        </p:nvSpPr>
        <p:spPr/>
        <p:txBody>
          <a:bodyPr>
            <a:normAutofit fontScale="92500"/>
          </a:bodyPr>
          <a:lstStyle/>
          <a:p>
            <a:r>
              <a:rPr lang="it-IT" dirty="0" smtClean="0"/>
              <a:t>Alfine, </a:t>
            </a:r>
            <a:r>
              <a:rPr lang="it-IT" dirty="0" err="1" smtClean="0"/>
              <a:t>Comte</a:t>
            </a:r>
            <a:r>
              <a:rPr lang="it-IT" dirty="0" smtClean="0"/>
              <a:t> non resiste alla tentazione di sostituire alla religione che ammette Dio come Essere supremo, una sorta di religione dell’Umano, nella quale ogni uomo ha dei doveri verso se stesso e verso tutti gli altri: non più diritti metafisici, ma virtuosità dei doveri, che costituiscono l’asse attraverso il quale ognuno può comprendere il proprio posto nel mondo, senza pretese ulteriori, se non quella di realizzare tutto se stesso insieme con gli altri.</a:t>
            </a:r>
          </a:p>
          <a:p>
            <a:r>
              <a:rPr lang="it-IT" b="1" i="1" dirty="0" smtClean="0"/>
              <a:t>Non solo utopia generosa, quella di </a:t>
            </a:r>
            <a:r>
              <a:rPr lang="it-IT" b="1" i="1" dirty="0" err="1" smtClean="0"/>
              <a:t>Comte</a:t>
            </a:r>
            <a:r>
              <a:rPr lang="it-IT" b="1" i="1" dirty="0" smtClean="0"/>
              <a:t>, ma invito forte all’assunzione di responsabilità individuale e di una pratica di vita morale disinteressata e generosa</a:t>
            </a:r>
            <a:r>
              <a:rPr lang="it-IT" dirty="0" smtClean="0"/>
              <a:t>. </a:t>
            </a:r>
            <a:endParaRPr lang="it-IT" dirty="0"/>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Charles Darwin</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(1809-1882)</a:t>
            </a:r>
          </a:p>
          <a:p>
            <a:r>
              <a:rPr lang="it-IT" dirty="0" smtClean="0"/>
              <a:t>Stimolato dalla lettura di un testo del nonno </a:t>
            </a:r>
            <a:r>
              <a:rPr lang="it-IT" i="1" dirty="0" err="1" smtClean="0"/>
              <a:t>Erasmus</a:t>
            </a:r>
            <a:r>
              <a:rPr lang="it-IT" i="1" dirty="0" smtClean="0"/>
              <a:t> Darwin</a:t>
            </a:r>
            <a:r>
              <a:rPr lang="it-IT" dirty="0" smtClean="0"/>
              <a:t>, </a:t>
            </a:r>
            <a:r>
              <a:rPr lang="it-IT" b="1" dirty="0" smtClean="0"/>
              <a:t>Charles Darwin</a:t>
            </a:r>
            <a:r>
              <a:rPr lang="it-IT" dirty="0" smtClean="0"/>
              <a:t> studia medicina a Edimburgo e teologia a Cambridge, ma non si laurea. Si imbarca invece sulla nave </a:t>
            </a:r>
            <a:r>
              <a:rPr lang="it-IT" i="1" dirty="0" err="1" smtClean="0"/>
              <a:t>Beagle</a:t>
            </a:r>
            <a:r>
              <a:rPr lang="it-IT" dirty="0" smtClean="0"/>
              <a:t> per un viaggio intorno al mondo che dura dal 1831 al 1836, viaggio che gli permette di coltivare la sua vera passione, quella per le scienze naturali, e così maturare le idee per le sue opere future.</a:t>
            </a:r>
          </a:p>
          <a:p>
            <a:r>
              <a:rPr lang="it-IT" dirty="0" smtClean="0"/>
              <a:t>Ritiratosi nel villaggio di Down, dove rimane fino alla morte, egli elabora lì le sue teorie che espone nei fondamentali studi: </a:t>
            </a:r>
            <a:r>
              <a:rPr lang="it-IT" i="1" dirty="0" smtClean="0"/>
              <a:t>L’origine delle specie per mezzo delle selezioni naturali </a:t>
            </a:r>
            <a:r>
              <a:rPr lang="it-IT" dirty="0" smtClean="0"/>
              <a:t>(1859) e </a:t>
            </a:r>
            <a:r>
              <a:rPr lang="it-IT" i="1" dirty="0" smtClean="0"/>
              <a:t>L’origine dell’uomo </a:t>
            </a:r>
            <a:r>
              <a:rPr lang="it-IT" dirty="0" smtClean="0"/>
              <a:t>(1871).</a:t>
            </a:r>
          </a:p>
          <a:p>
            <a:r>
              <a:rPr lang="it-IT" dirty="0" smtClean="0"/>
              <a:t>Altre interessanti opere sono: l’</a:t>
            </a:r>
            <a:r>
              <a:rPr lang="it-IT" i="1" dirty="0" smtClean="0"/>
              <a:t>Autobiografia</a:t>
            </a:r>
            <a:r>
              <a:rPr lang="it-IT" dirty="0" smtClean="0"/>
              <a:t>, pubblicata postuma (1887) e il </a:t>
            </a:r>
            <a:r>
              <a:rPr lang="it-IT" i="1" dirty="0" smtClean="0"/>
              <a:t>Diario</a:t>
            </a:r>
            <a:r>
              <a:rPr lang="it-IT" dirty="0" smtClean="0"/>
              <a:t> del suo viaggio intorno al mondo (1839).</a:t>
            </a:r>
            <a:endParaRPr lang="it-IT"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L’evoluzione delle specie: </a:t>
            </a:r>
            <a:br>
              <a:rPr lang="it-IT" b="1" dirty="0" smtClean="0"/>
            </a:br>
            <a:r>
              <a:rPr lang="it-IT" b="1" dirty="0" smtClean="0"/>
              <a:t>la selezione naturale </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Dalle idee di </a:t>
            </a:r>
            <a:r>
              <a:rPr lang="it-IT" b="1" dirty="0" err="1" smtClean="0"/>
              <a:t>Linneo</a:t>
            </a:r>
            <a:r>
              <a:rPr lang="it-IT" dirty="0" smtClean="0"/>
              <a:t> (1707-1778), che sosteneva la fissità delle specie fino dalla creazione, alla concezione moderatamente evoluzionistica di </a:t>
            </a:r>
            <a:r>
              <a:rPr lang="it-IT" b="1" dirty="0" smtClean="0"/>
              <a:t>Buffon</a:t>
            </a:r>
            <a:r>
              <a:rPr lang="it-IT" dirty="0" smtClean="0"/>
              <a:t>, sono le idee di </a:t>
            </a:r>
            <a:r>
              <a:rPr lang="it-IT" b="1" dirty="0" err="1" smtClean="0"/>
              <a:t>Jean-Baptiste</a:t>
            </a:r>
            <a:r>
              <a:rPr lang="it-IT" b="1" dirty="0" smtClean="0"/>
              <a:t> </a:t>
            </a:r>
            <a:r>
              <a:rPr lang="it-IT" b="1" dirty="0" err="1" smtClean="0"/>
              <a:t>Lamarck</a:t>
            </a:r>
            <a:r>
              <a:rPr lang="it-IT" b="1" dirty="0" smtClean="0"/>
              <a:t> </a:t>
            </a:r>
            <a:r>
              <a:rPr lang="it-IT" dirty="0" smtClean="0"/>
              <a:t>a colpire particolarmente Darwin.  </a:t>
            </a:r>
            <a:r>
              <a:rPr lang="it-IT" dirty="0" err="1" smtClean="0"/>
              <a:t>Lamarck</a:t>
            </a:r>
            <a:r>
              <a:rPr lang="it-IT" dirty="0" smtClean="0"/>
              <a:t>, con l’opera </a:t>
            </a:r>
            <a:r>
              <a:rPr lang="it-IT" i="1" dirty="0" smtClean="0"/>
              <a:t>Filosofia zoologica </a:t>
            </a:r>
            <a:r>
              <a:rPr lang="it-IT" dirty="0" smtClean="0"/>
              <a:t>aveva infatti sostenuto l’esigenza delle specie d i evolvere per adattarsi all’ambiente e per adeguarsi a una specie di “</a:t>
            </a:r>
            <a:r>
              <a:rPr lang="it-IT" i="1" dirty="0" smtClean="0"/>
              <a:t>lotta per la sopravvivenza</a:t>
            </a:r>
            <a:r>
              <a:rPr lang="it-IT" dirty="0" smtClean="0"/>
              <a:t>”.</a:t>
            </a:r>
          </a:p>
          <a:p>
            <a:r>
              <a:rPr lang="it-IT" dirty="0" smtClean="0"/>
              <a:t>Ma forse altri due studiosi, un geologo </a:t>
            </a:r>
            <a:r>
              <a:rPr lang="it-IT" b="1" dirty="0" smtClean="0"/>
              <a:t>Charles </a:t>
            </a:r>
            <a:r>
              <a:rPr lang="it-IT" b="1" dirty="0" err="1" smtClean="0"/>
              <a:t>Lyell</a:t>
            </a:r>
            <a:r>
              <a:rPr lang="it-IT" b="1" dirty="0" smtClean="0"/>
              <a:t> </a:t>
            </a:r>
            <a:r>
              <a:rPr lang="it-IT" dirty="0" smtClean="0"/>
              <a:t>(1797-1975), e un demografo </a:t>
            </a:r>
            <a:r>
              <a:rPr lang="it-IT" b="1" dirty="0" smtClean="0"/>
              <a:t>Thomas Robert </a:t>
            </a:r>
            <a:r>
              <a:rPr lang="it-IT" b="1" dirty="0" err="1" smtClean="0"/>
              <a:t>Malthus</a:t>
            </a:r>
            <a:r>
              <a:rPr lang="it-IT" b="1" dirty="0" smtClean="0"/>
              <a:t> </a:t>
            </a:r>
            <a:r>
              <a:rPr lang="it-IT" dirty="0" smtClean="0"/>
              <a:t>(1766-1834), lo ispirano di più: il primo con la teorie dell’evoluzione della terra e il secondo con la dottrina dell’espansione demografica in rapporto all’espansione economica. </a:t>
            </a:r>
            <a:r>
              <a:rPr lang="it-IT" b="1" i="1" dirty="0" smtClean="0"/>
              <a:t>Ambedue evoluzionisti, suggeriscono indirettamente a Darwin l’analogia che riguarda l’evoluzione naturale delle specie, tramite una selezione naturale</a:t>
            </a:r>
            <a:r>
              <a:rPr lang="it-IT" dirty="0" smtClean="0"/>
              <a:t>.</a:t>
            </a:r>
            <a:endParaRPr lang="it-IT"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L’origine dell’uomo. </a:t>
            </a:r>
            <a:br>
              <a:rPr lang="it-IT" b="1" dirty="0" smtClean="0"/>
            </a:br>
            <a:r>
              <a:rPr lang="it-IT" b="1" dirty="0" smtClean="0"/>
              <a:t>La </a:t>
            </a:r>
            <a:r>
              <a:rPr lang="it-IT" b="1" i="1" dirty="0" smtClean="0"/>
              <a:t>coscienza</a:t>
            </a:r>
            <a:r>
              <a:rPr lang="it-IT" b="1" dirty="0" smtClean="0"/>
              <a:t> e la </a:t>
            </a:r>
            <a:r>
              <a:rPr lang="it-IT" b="1" i="1" dirty="0" smtClean="0"/>
              <a:t>morale</a:t>
            </a:r>
            <a:endParaRPr lang="it-IT" b="1" i="1" dirty="0"/>
          </a:p>
        </p:txBody>
      </p:sp>
      <p:sp>
        <p:nvSpPr>
          <p:cNvPr id="3" name="Segnaposto contenuto 2"/>
          <p:cNvSpPr>
            <a:spLocks noGrp="1"/>
          </p:cNvSpPr>
          <p:nvPr>
            <p:ph idx="1"/>
          </p:nvPr>
        </p:nvSpPr>
        <p:spPr/>
        <p:txBody>
          <a:bodyPr>
            <a:normAutofit fontScale="85000" lnSpcReduction="20000"/>
          </a:bodyPr>
          <a:lstStyle/>
          <a:p>
            <a:r>
              <a:rPr lang="it-IT" dirty="0" smtClean="0"/>
              <a:t>Quando Darwin volge la sua attenzione all’uomo, ecco che </a:t>
            </a:r>
            <a:r>
              <a:rPr lang="it-IT" b="1" dirty="0" smtClean="0"/>
              <a:t>le sue ipotesi cominciano a creare problemi molto più seri, perché mettono in questione tutte le concezioni </a:t>
            </a:r>
            <a:r>
              <a:rPr lang="it-IT" b="1" dirty="0" err="1" smtClean="0"/>
              <a:t>razionalistico-teologiche</a:t>
            </a:r>
            <a:r>
              <a:rPr lang="it-IT" b="1" dirty="0" smtClean="0"/>
              <a:t> precedenti</a:t>
            </a:r>
            <a:r>
              <a:rPr lang="it-IT" dirty="0" smtClean="0"/>
              <a:t>!</a:t>
            </a:r>
          </a:p>
          <a:p>
            <a:r>
              <a:rPr lang="it-IT" dirty="0" smtClean="0"/>
              <a:t>Darwin afferma e scrive che anche l’uomo è frutto di un’evoluzione da forme di vita animale precedenti (i primati in primis), e che la sua evoluzione, ha comportato una crescita sotto ogni profilo, a partire da quello intellettuale. La crescita intellettuale, per Darwin, comporta anche la crescita del livello di coscienza e quindi di senso morale.</a:t>
            </a:r>
          </a:p>
          <a:p>
            <a:pPr>
              <a:buNone/>
            </a:pPr>
            <a:endParaRPr lang="it-IT" dirty="0" smtClean="0"/>
          </a:p>
          <a:p>
            <a:r>
              <a:rPr lang="it-IT" b="1" i="1" dirty="0" smtClean="0"/>
              <a:t>Le più recenti ricerche neuro-scientifiche sembrano confermare questa tesi, quando rilevano un progressivo aumento fisico dei lobi pre-frontali del cervello, aree della corteccia preposte al raziocinio e allo sviluppo del pensiero</a:t>
            </a:r>
            <a:r>
              <a:rPr lang="it-IT" dirty="0" smtClean="0"/>
              <a:t>.</a:t>
            </a:r>
            <a:endParaRPr lang="it-IT" dirty="0"/>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Herbert Spencer</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(1820-1903)</a:t>
            </a:r>
          </a:p>
          <a:p>
            <a:r>
              <a:rPr lang="it-IT" dirty="0" smtClean="0"/>
              <a:t>Spencer nasce e cresce in una famiglia molto religiosa. Studia a Derby matematica e ingegneria, ma bene presto mostra un interesse molto eclettico per la filosofia naturale e sociale. Egli infatti ritiene che anche la società degli uomini, le varie comunità e popoli si evolvano, si sviluppino e si modifichino analogamente alle specie naturali.</a:t>
            </a:r>
          </a:p>
          <a:p>
            <a:r>
              <a:rPr lang="it-IT" dirty="0" smtClean="0"/>
              <a:t>Scrive molti testi in modo sistematico: i </a:t>
            </a:r>
            <a:r>
              <a:rPr lang="it-IT" i="1" dirty="0" smtClean="0"/>
              <a:t>Principi primi</a:t>
            </a:r>
            <a:r>
              <a:rPr lang="it-IT" dirty="0" smtClean="0"/>
              <a:t>, cui seguono i </a:t>
            </a:r>
            <a:r>
              <a:rPr lang="it-IT" i="1" dirty="0" smtClean="0"/>
              <a:t>Principi della biologia</a:t>
            </a:r>
            <a:r>
              <a:rPr lang="it-IT" dirty="0" smtClean="0"/>
              <a:t>, i </a:t>
            </a:r>
            <a:r>
              <a:rPr lang="it-IT" i="1" dirty="0" smtClean="0"/>
              <a:t>Principi di psicologia</a:t>
            </a:r>
            <a:r>
              <a:rPr lang="it-IT" dirty="0" smtClean="0"/>
              <a:t>, i </a:t>
            </a:r>
            <a:r>
              <a:rPr lang="it-IT" i="1" dirty="0" smtClean="0"/>
              <a:t>Principi di sociologia</a:t>
            </a:r>
            <a:r>
              <a:rPr lang="it-IT" dirty="0" smtClean="0"/>
              <a:t> e infine i </a:t>
            </a:r>
            <a:r>
              <a:rPr lang="it-IT" i="1" dirty="0" smtClean="0"/>
              <a:t>Principi di moralità</a:t>
            </a:r>
            <a:r>
              <a:rPr lang="it-IT" dirty="0" smtClean="0"/>
              <a:t>.</a:t>
            </a:r>
          </a:p>
          <a:p>
            <a:pPr>
              <a:buNone/>
            </a:pPr>
            <a:endParaRPr lang="it-IT" dirty="0" smtClean="0"/>
          </a:p>
          <a:p>
            <a:r>
              <a:rPr lang="it-IT" b="1" i="1" dirty="0" smtClean="0"/>
              <a:t>Si può dunque definire uno studioso di discipline raggruppabili nel plesso </a:t>
            </a:r>
            <a:r>
              <a:rPr lang="it-IT" b="1" i="1" dirty="0" err="1" smtClean="0"/>
              <a:t>antropologico-sociale</a:t>
            </a:r>
            <a:r>
              <a:rPr lang="it-IT" dirty="0" smtClean="0"/>
              <a:t>, con mentalità forse abbastanza vicina a quella dei nostri tempi.  </a:t>
            </a:r>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legge dell’evoluzione: </a:t>
            </a:r>
            <a:br>
              <a:rPr lang="it-IT" b="1" dirty="0" smtClean="0"/>
            </a:br>
            <a:r>
              <a:rPr lang="it-IT" b="1" dirty="0" smtClean="0"/>
              <a:t>principio unitario della realtà</a:t>
            </a:r>
            <a:endParaRPr lang="it-IT" b="1" dirty="0"/>
          </a:p>
        </p:txBody>
      </p:sp>
      <p:sp>
        <p:nvSpPr>
          <p:cNvPr id="3" name="Segnaposto contenuto 2"/>
          <p:cNvSpPr>
            <a:spLocks noGrp="1"/>
          </p:cNvSpPr>
          <p:nvPr>
            <p:ph idx="1"/>
          </p:nvPr>
        </p:nvSpPr>
        <p:spPr/>
        <p:txBody>
          <a:bodyPr>
            <a:normAutofit fontScale="92500" lnSpcReduction="20000"/>
          </a:bodyPr>
          <a:lstStyle/>
          <a:p>
            <a:r>
              <a:rPr lang="it-IT" b="1" dirty="0" smtClean="0"/>
              <a:t>Spencer, come riconosciuto da Darwin stesso, arriva forse prima di lui ad un evoluzionismo sistematico</a:t>
            </a:r>
            <a:r>
              <a:rPr lang="it-IT" dirty="0" smtClean="0"/>
              <a:t>, che egli cerca di applicare come legge di conoscenza di tutta la realtà, non solo di quella naturale.</a:t>
            </a:r>
          </a:p>
          <a:p>
            <a:r>
              <a:rPr lang="it-IT" dirty="0" smtClean="0"/>
              <a:t>Egli sostiene che </a:t>
            </a:r>
            <a:r>
              <a:rPr lang="it-IT" b="1" i="1" dirty="0" smtClean="0"/>
              <a:t>l’intera realtà si muove secondo un principio  che prevede il passaggio dall’omogeneo all’eterogeneo, dall’indefinito al definito, dall’incoerente al coerente: ciò comporta l’accettazione di una serie di </a:t>
            </a:r>
            <a:r>
              <a:rPr lang="it-IT" b="1" i="1" dirty="0" err="1" smtClean="0"/>
              <a:t>princìpi</a:t>
            </a:r>
            <a:r>
              <a:rPr lang="it-IT" b="1" i="1" dirty="0" smtClean="0"/>
              <a:t>: a) l’indistruttibilità della materia, b) la continuità del movimento, c) la persistenza della forza</a:t>
            </a:r>
            <a:r>
              <a:rPr lang="it-IT" dirty="0" smtClean="0"/>
              <a:t>.</a:t>
            </a:r>
          </a:p>
          <a:p>
            <a:r>
              <a:rPr lang="it-IT" dirty="0" smtClean="0"/>
              <a:t> l’evoluzione avviene pertanto in maniera sistematica o, come scrive Spencer, ritmica, come seguendo un percorso dettato dalle forze naturali e dall’interazione umana.</a:t>
            </a:r>
            <a:endParaRPr lang="it-IT"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relatività della conoscenza </a:t>
            </a:r>
            <a:br>
              <a:rPr lang="it-IT" b="1" dirty="0" smtClean="0"/>
            </a:br>
            <a:r>
              <a:rPr lang="it-IT" b="1" dirty="0" smtClean="0"/>
              <a:t>e l’</a:t>
            </a:r>
            <a:r>
              <a:rPr lang="it-IT" b="1" i="1" dirty="0" smtClean="0"/>
              <a:t>Inconoscibile</a:t>
            </a:r>
            <a:endParaRPr lang="it-IT" b="1" i="1" dirty="0"/>
          </a:p>
        </p:txBody>
      </p:sp>
      <p:sp>
        <p:nvSpPr>
          <p:cNvPr id="3" name="Segnaposto contenuto 2"/>
          <p:cNvSpPr>
            <a:spLocks noGrp="1"/>
          </p:cNvSpPr>
          <p:nvPr>
            <p:ph idx="1"/>
          </p:nvPr>
        </p:nvSpPr>
        <p:spPr/>
        <p:txBody>
          <a:bodyPr>
            <a:normAutofit fontScale="77500" lnSpcReduction="20000"/>
          </a:bodyPr>
          <a:lstStyle/>
          <a:p>
            <a:r>
              <a:rPr lang="it-IT" dirty="0" smtClean="0"/>
              <a:t>Spencer concepisce la conoscenza come una possibilità sempre relativa, in qualche modo analogamente agli empiristi classici, ma in assoluto no troppo distante dal criticismo kantiano.</a:t>
            </a:r>
          </a:p>
          <a:p>
            <a:pPr>
              <a:buNone/>
            </a:pPr>
            <a:endParaRPr lang="it-IT" dirty="0" smtClean="0"/>
          </a:p>
          <a:p>
            <a:r>
              <a:rPr lang="it-IT" b="1" i="1" dirty="0" smtClean="0"/>
              <a:t>Se condivide di </a:t>
            </a:r>
            <a:r>
              <a:rPr lang="it-IT" b="1" i="1" dirty="0" err="1" smtClean="0"/>
              <a:t>Kant</a:t>
            </a:r>
            <a:r>
              <a:rPr lang="it-IT" b="1" i="1" dirty="0" smtClean="0"/>
              <a:t> il concetto di inconoscibilità della cosa in sé (il </a:t>
            </a:r>
            <a:r>
              <a:rPr lang="it-IT" b="1" i="1" dirty="0" err="1" smtClean="0"/>
              <a:t>noùmeno</a:t>
            </a:r>
            <a:r>
              <a:rPr lang="it-IT" b="1" i="1" dirty="0" smtClean="0"/>
              <a:t>), propone però una possibilità di conoscenza non tanto del fenomeno come manifestazione puntuale della realtà, ma come manifestazione continua, evolutiva della realtà stessa. Se con gli empiristi condivide in generale la metodologia della ricerca, ne propone però una variante significativa: la presenza di un a-priori derivante dal principio dell’evoluzione e dell’ereditarietà</a:t>
            </a:r>
            <a:r>
              <a:rPr lang="it-IT" dirty="0" smtClean="0"/>
              <a:t>.  </a:t>
            </a:r>
          </a:p>
          <a:p>
            <a:r>
              <a:rPr lang="it-IT" dirty="0" smtClean="0"/>
              <a:t>Per Spencer, in definitiva, non ci si può aspettare qualsiasi cosa e il suo contrario, ma ciò che è intrinsecamente presente in potenza nell’oggetto studiato (qui si può notare anche un retaggio scolastico sul concetto di natura, come forma e principio vivente).</a:t>
            </a:r>
            <a:endParaRPr lang="it-IT" dirty="0"/>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L’evoluzione </a:t>
            </a:r>
            <a:br>
              <a:rPr lang="it-IT" b="1" dirty="0" smtClean="0"/>
            </a:br>
            <a:r>
              <a:rPr lang="it-IT" b="1" dirty="0" smtClean="0"/>
              <a:t>in campo politico e sociale</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Molto interessante la posizione socio-politica di Spencer, del tutto alieno da militanze politiche o ideologiche. </a:t>
            </a:r>
          </a:p>
          <a:p>
            <a:r>
              <a:rPr lang="it-IT" dirty="0" smtClean="0"/>
              <a:t>Per lui anche nella società e nell’evoluzione politica dei sistemi occorre lasciare che le forze in campo si assestino, senza particolari costrizioni. </a:t>
            </a:r>
            <a:r>
              <a:rPr lang="it-IT" b="1" dirty="0" smtClean="0"/>
              <a:t>Non è possibile cambiare per migliorare se si costringe l’uomo dentro schemi e gabbie precostituite, obbligando popoli e nazioni a regimi cui non sono abituati e per i quali non sono maturi </a:t>
            </a:r>
            <a:r>
              <a:rPr lang="it-IT" dirty="0" smtClean="0"/>
              <a:t>(vien qui da pensar alla democrazia esportata con la guerra cara a George W. Bush!).</a:t>
            </a:r>
          </a:p>
          <a:p>
            <a:pPr>
              <a:buNone/>
            </a:pPr>
            <a:endParaRPr lang="it-IT" dirty="0" smtClean="0"/>
          </a:p>
          <a:p>
            <a:r>
              <a:rPr lang="it-IT" dirty="0" smtClean="0"/>
              <a:t>Sarà il tempo e l’evoluzione che porteranno l’uomo a veder conciliato al meglio il suo interesse privato e quello pubblico. </a:t>
            </a:r>
            <a:r>
              <a:rPr lang="it-IT" b="1" i="1" dirty="0" smtClean="0"/>
              <a:t>Sembra quasi di leggere un fondamento filosofico di una sorta di liberalsocialismo democratico</a:t>
            </a:r>
            <a:r>
              <a:rPr lang="it-IT" dirty="0" smtClean="0"/>
              <a:t>.</a:t>
            </a:r>
            <a:endParaRPr lang="it-IT" dirty="0"/>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Nuovi orientamenti delle scienze</a:t>
            </a:r>
            <a:endParaRPr lang="it-IT" b="1" dirty="0"/>
          </a:p>
        </p:txBody>
      </p:sp>
      <p:sp>
        <p:nvSpPr>
          <p:cNvPr id="3" name="Segnaposto contenuto 2"/>
          <p:cNvSpPr>
            <a:spLocks noGrp="1"/>
          </p:cNvSpPr>
          <p:nvPr>
            <p:ph idx="1"/>
          </p:nvPr>
        </p:nvSpPr>
        <p:spPr/>
        <p:txBody>
          <a:bodyPr>
            <a:normAutofit fontScale="85000" lnSpcReduction="20000"/>
          </a:bodyPr>
          <a:lstStyle/>
          <a:p>
            <a:r>
              <a:rPr lang="it-IT" b="1" dirty="0" smtClean="0"/>
              <a:t>Il positivismo ben preso rivela il suo dogmatismo, diventando quasi una specie di religione laica. Sono le scienze naturale i fisiche stesse che, con la loro evoluzione e grazie alle scoperte mettono in crisi il dogmatismo</a:t>
            </a:r>
            <a:r>
              <a:rPr lang="it-IT" dirty="0" smtClean="0"/>
              <a:t>.</a:t>
            </a:r>
          </a:p>
          <a:p>
            <a:r>
              <a:rPr lang="it-IT" dirty="0" smtClean="0"/>
              <a:t>Mentre lo scientismo di marca positivista stava cercando di fondare una riforma armoniosa della vita umana e della società civile, erano le scienze stesse che, evolvendo, cominciavano a mettere in questione certezze consolidate, ipotizzando che il cammino della conoscenza dovesse passare attraverso una continua verifica e ipotesi successiva.</a:t>
            </a:r>
          </a:p>
          <a:p>
            <a:r>
              <a:rPr lang="it-IT" b="1" i="1" dirty="0" smtClean="0"/>
              <a:t>La scoperta delle </a:t>
            </a:r>
            <a:r>
              <a:rPr lang="it-IT" b="1" dirty="0" smtClean="0"/>
              <a:t>matematiche non euclidee</a:t>
            </a:r>
            <a:r>
              <a:rPr lang="it-IT" b="1" i="1" dirty="0" smtClean="0"/>
              <a:t>, la</a:t>
            </a:r>
            <a:r>
              <a:rPr lang="it-IT" b="1" dirty="0" smtClean="0"/>
              <a:t> teoria della relatività generale</a:t>
            </a:r>
            <a:r>
              <a:rPr lang="it-IT" b="1" i="1" dirty="0" smtClean="0"/>
              <a:t> e quella dei </a:t>
            </a:r>
            <a:r>
              <a:rPr lang="it-IT" b="1" dirty="0" smtClean="0"/>
              <a:t>quanti</a:t>
            </a:r>
            <a:r>
              <a:rPr lang="it-IT" b="1" i="1" dirty="0" smtClean="0"/>
              <a:t>, preludevano già al </a:t>
            </a:r>
            <a:r>
              <a:rPr lang="it-IT" b="1" dirty="0" smtClean="0"/>
              <a:t>principio di indeterminazione </a:t>
            </a:r>
            <a:r>
              <a:rPr lang="it-IT" b="1" i="1" dirty="0" smtClean="0"/>
              <a:t>che di lì a qualche anno </a:t>
            </a:r>
            <a:r>
              <a:rPr lang="it-IT" b="1" i="1" dirty="0" err="1" smtClean="0"/>
              <a:t>Heisenberg</a:t>
            </a:r>
            <a:r>
              <a:rPr lang="it-IT" b="1" i="1" dirty="0" smtClean="0"/>
              <a:t> avrebbe fondato</a:t>
            </a:r>
            <a:r>
              <a:rPr lang="it-IT" dirty="0" smtClean="0"/>
              <a:t>. Il meccanicismo scientista positivista. era dunque sempre più un crisi.</a:t>
            </a:r>
          </a:p>
          <a:p>
            <a:pPr>
              <a:buNone/>
            </a:pPr>
            <a:endParaRPr lang="it-IT" dirty="0" smtClean="0"/>
          </a:p>
          <a:p>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Thomas Hobbes</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(1588-1679)</a:t>
            </a:r>
          </a:p>
          <a:p>
            <a:r>
              <a:rPr lang="it-IT" dirty="0" smtClean="0"/>
              <a:t>Nato a </a:t>
            </a:r>
            <a:r>
              <a:rPr lang="it-IT" dirty="0" err="1" smtClean="0"/>
              <a:t>Malmesbury</a:t>
            </a:r>
            <a:r>
              <a:rPr lang="it-IT" b="1" dirty="0" smtClean="0"/>
              <a:t>, Thomas Hobbes</a:t>
            </a:r>
            <a:r>
              <a:rPr lang="it-IT" dirty="0" smtClean="0"/>
              <a:t> studia a Oxford conseguendo il </a:t>
            </a:r>
            <a:r>
              <a:rPr lang="it-IT" i="1" dirty="0" err="1" smtClean="0"/>
              <a:t>Bachelor</a:t>
            </a:r>
            <a:r>
              <a:rPr lang="it-IT" i="1" dirty="0" smtClean="0"/>
              <a:t> </a:t>
            </a:r>
            <a:r>
              <a:rPr lang="it-IT" i="1" dirty="0" err="1" smtClean="0"/>
              <a:t>of</a:t>
            </a:r>
            <a:r>
              <a:rPr lang="it-IT" i="1" dirty="0" smtClean="0"/>
              <a:t> </a:t>
            </a:r>
            <a:r>
              <a:rPr lang="it-IT" i="1" dirty="0" err="1" smtClean="0"/>
              <a:t>arts</a:t>
            </a:r>
            <a:r>
              <a:rPr lang="it-IT" dirty="0" smtClean="0"/>
              <a:t>, e diventa subito precettore in casa del barone </a:t>
            </a:r>
            <a:r>
              <a:rPr lang="it-IT" i="1" dirty="0" err="1" smtClean="0"/>
              <a:t>Cavendish</a:t>
            </a:r>
            <a:r>
              <a:rPr lang="it-IT" dirty="0" smtClean="0"/>
              <a:t>, conte di Devonshire. Va in Francia con il figlio di questi, </a:t>
            </a:r>
            <a:r>
              <a:rPr lang="it-IT" i="1" dirty="0" smtClean="0"/>
              <a:t>William</a:t>
            </a:r>
            <a:r>
              <a:rPr lang="it-IT" dirty="0" smtClean="0"/>
              <a:t>, cominciando la pubblicazione delle sue prime opere.</a:t>
            </a:r>
          </a:p>
          <a:p>
            <a:r>
              <a:rPr lang="it-IT" dirty="0" smtClean="0"/>
              <a:t>Successivamente è precettore del figlio di </a:t>
            </a:r>
            <a:r>
              <a:rPr lang="it-IT" i="1" dirty="0" smtClean="0"/>
              <a:t>Sir </a:t>
            </a:r>
            <a:r>
              <a:rPr lang="it-IT" i="1" dirty="0" err="1" smtClean="0"/>
              <a:t>Gervase</a:t>
            </a:r>
            <a:r>
              <a:rPr lang="it-IT" i="1" dirty="0" smtClean="0"/>
              <a:t> Clifton</a:t>
            </a:r>
            <a:r>
              <a:rPr lang="it-IT" dirty="0" smtClean="0"/>
              <a:t>, con il quale va in Francia e Germania. In Italia incontra e conosce Galilei, dopo di che pubblica </a:t>
            </a:r>
            <a:r>
              <a:rPr lang="it-IT" i="1" dirty="0" smtClean="0"/>
              <a:t>Elementi di legge naturale e politica</a:t>
            </a:r>
            <a:r>
              <a:rPr lang="it-IT" dirty="0" smtClean="0"/>
              <a:t>, ma fugge in Francia timoroso dei disordini inglesi.</a:t>
            </a:r>
          </a:p>
          <a:p>
            <a:r>
              <a:rPr lang="it-IT" dirty="0" smtClean="0"/>
              <a:t>A Parigi compone le </a:t>
            </a:r>
            <a:r>
              <a:rPr lang="it-IT" i="1" dirty="0" smtClean="0"/>
              <a:t>Obbiezioni</a:t>
            </a:r>
            <a:r>
              <a:rPr lang="it-IT" dirty="0" smtClean="0"/>
              <a:t> </a:t>
            </a:r>
            <a:r>
              <a:rPr lang="it-IT" i="1" dirty="0" smtClean="0"/>
              <a:t>alle Meditazioni cartesiane</a:t>
            </a:r>
            <a:r>
              <a:rPr lang="it-IT" dirty="0" smtClean="0"/>
              <a:t>, finché nel 1651, tornato in Inghilterra riconciliato con </a:t>
            </a:r>
            <a:r>
              <a:rPr lang="it-IT" i="1" dirty="0" smtClean="0"/>
              <a:t>Oliver </a:t>
            </a:r>
            <a:r>
              <a:rPr lang="it-IT" i="1" dirty="0" err="1" smtClean="0"/>
              <a:t>Cromwell</a:t>
            </a:r>
            <a:r>
              <a:rPr lang="it-IT" dirty="0" smtClean="0"/>
              <a:t>, compone </a:t>
            </a:r>
            <a:r>
              <a:rPr lang="it-IT" i="1" dirty="0" smtClean="0"/>
              <a:t>The Leviathan</a:t>
            </a:r>
            <a:r>
              <a:rPr lang="it-IT" dirty="0" smtClean="0"/>
              <a:t>, il suo capolavoro.</a:t>
            </a:r>
          </a:p>
          <a:p>
            <a:r>
              <a:rPr lang="it-IT" dirty="0" smtClean="0"/>
              <a:t>Dopo aver pubblicato in tarda età il </a:t>
            </a:r>
            <a:r>
              <a:rPr lang="it-IT" i="1" dirty="0" smtClean="0"/>
              <a:t>Decameron </a:t>
            </a:r>
            <a:r>
              <a:rPr lang="it-IT" i="1" dirty="0" err="1" smtClean="0"/>
              <a:t>physiologicum</a:t>
            </a:r>
            <a:r>
              <a:rPr lang="it-IT" dirty="0" smtClean="0"/>
              <a:t>, muore più che novantenne a </a:t>
            </a:r>
            <a:r>
              <a:rPr lang="it-IT" dirty="0" err="1" smtClean="0"/>
              <a:t>Hardwicke</a:t>
            </a:r>
            <a:r>
              <a:rPr lang="it-IT" dirty="0" smtClean="0"/>
              <a:t>.</a:t>
            </a:r>
            <a:endParaRPr lang="it-IT"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scienze umane</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La </a:t>
            </a:r>
            <a:r>
              <a:rPr lang="it-IT" b="1" dirty="0" smtClean="0"/>
              <a:t>psicologia</a:t>
            </a:r>
            <a:r>
              <a:rPr lang="it-IT" dirty="0" smtClean="0"/>
              <a:t> si affranca accademicamente dalla filosofia di cui era stata finora una branca, come </a:t>
            </a:r>
            <a:r>
              <a:rPr lang="it-IT" i="1" dirty="0" smtClean="0"/>
              <a:t>filosofia razionale</a:t>
            </a:r>
            <a:r>
              <a:rPr lang="it-IT" dirty="0" smtClean="0"/>
              <a:t>, e inizia il suo percorso sperimentale, che bene presto si articola in vari orientamenti di scuola, da quelli più </a:t>
            </a:r>
            <a:r>
              <a:rPr lang="it-IT" i="1" dirty="0" err="1" smtClean="0"/>
              <a:t>biologisti</a:t>
            </a:r>
            <a:r>
              <a:rPr lang="it-IT" dirty="0" smtClean="0"/>
              <a:t> e </a:t>
            </a:r>
            <a:r>
              <a:rPr lang="it-IT" i="1" dirty="0" err="1" smtClean="0"/>
              <a:t>mentalisti</a:t>
            </a:r>
            <a:r>
              <a:rPr lang="it-IT" dirty="0" smtClean="0"/>
              <a:t>, come il </a:t>
            </a:r>
            <a:r>
              <a:rPr lang="it-IT" i="1" dirty="0" smtClean="0"/>
              <a:t>comportamentismo</a:t>
            </a:r>
            <a:r>
              <a:rPr lang="it-IT" dirty="0" smtClean="0"/>
              <a:t>, a quelli più </a:t>
            </a:r>
            <a:r>
              <a:rPr lang="it-IT" i="1" dirty="0" smtClean="0"/>
              <a:t>speculativi</a:t>
            </a:r>
            <a:r>
              <a:rPr lang="it-IT" dirty="0" smtClean="0"/>
              <a:t> come la </a:t>
            </a:r>
            <a:r>
              <a:rPr lang="it-IT" i="1" dirty="0" smtClean="0"/>
              <a:t>psicanalisi</a:t>
            </a:r>
            <a:r>
              <a:rPr lang="it-IT" dirty="0" smtClean="0"/>
              <a:t> di </a:t>
            </a:r>
            <a:r>
              <a:rPr lang="it-IT" b="1" dirty="0" smtClean="0"/>
              <a:t>Freud</a:t>
            </a:r>
            <a:r>
              <a:rPr lang="it-IT" dirty="0" smtClean="0"/>
              <a:t>,  la </a:t>
            </a:r>
            <a:r>
              <a:rPr lang="it-IT" i="1" dirty="0" smtClean="0"/>
              <a:t>psicologia del profondo</a:t>
            </a:r>
            <a:r>
              <a:rPr lang="it-IT" dirty="0" smtClean="0"/>
              <a:t> di </a:t>
            </a:r>
            <a:r>
              <a:rPr lang="it-IT" b="1" dirty="0" err="1" smtClean="0"/>
              <a:t>Jung</a:t>
            </a:r>
            <a:r>
              <a:rPr lang="it-IT" dirty="0" smtClean="0"/>
              <a:t>, o quella della </a:t>
            </a:r>
            <a:r>
              <a:rPr lang="it-IT" i="1" dirty="0" smtClean="0"/>
              <a:t>Gestalt</a:t>
            </a:r>
            <a:r>
              <a:rPr lang="it-IT" dirty="0" smtClean="0"/>
              <a:t>, o </a:t>
            </a:r>
            <a:r>
              <a:rPr lang="it-IT" i="1" dirty="0" smtClean="0"/>
              <a:t>della forma</a:t>
            </a:r>
            <a:r>
              <a:rPr lang="it-IT" dirty="0" smtClean="0"/>
              <a:t>.</a:t>
            </a:r>
          </a:p>
          <a:p>
            <a:r>
              <a:rPr lang="it-IT" dirty="0" smtClean="0"/>
              <a:t>Sotto il profilo filosofico si manifesta anche la corrente detta </a:t>
            </a:r>
            <a:r>
              <a:rPr lang="it-IT" b="1" i="1" dirty="0" smtClean="0"/>
              <a:t>empiriocriticismo</a:t>
            </a:r>
            <a:r>
              <a:rPr lang="it-IT" dirty="0" smtClean="0"/>
              <a:t> (</a:t>
            </a:r>
            <a:r>
              <a:rPr lang="it-IT" b="1" dirty="0" err="1" smtClean="0"/>
              <a:t>Avenarius</a:t>
            </a:r>
            <a:r>
              <a:rPr lang="it-IT" dirty="0" smtClean="0"/>
              <a:t> e </a:t>
            </a:r>
            <a:r>
              <a:rPr lang="it-IT" b="1" dirty="0" smtClean="0"/>
              <a:t>Mach</a:t>
            </a:r>
            <a:r>
              <a:rPr lang="it-IT" dirty="0" smtClean="0"/>
              <a:t>), la quale si propone di liberare la speculazione filosofica da ogni residuo bagaglio di carattere idealistico o metafisico, superando perfino la distinzione tra </a:t>
            </a:r>
            <a:r>
              <a:rPr lang="it-IT" i="1" dirty="0" smtClean="0"/>
              <a:t>soggetto</a:t>
            </a:r>
            <a:r>
              <a:rPr lang="it-IT" dirty="0" smtClean="0"/>
              <a:t> che percepisce e definisce, e </a:t>
            </a:r>
            <a:r>
              <a:rPr lang="it-IT" i="1" dirty="0" smtClean="0"/>
              <a:t>oggetto</a:t>
            </a:r>
            <a:r>
              <a:rPr lang="it-IT" dirty="0" smtClean="0"/>
              <a:t> percepito, e quindi ogni dualismo classico, del tipo </a:t>
            </a:r>
            <a:r>
              <a:rPr lang="it-IT" i="1" dirty="0" smtClean="0"/>
              <a:t>anima-corpo</a:t>
            </a:r>
            <a:r>
              <a:rPr lang="it-IT" dirty="0" smtClean="0"/>
              <a:t>, </a:t>
            </a:r>
            <a:r>
              <a:rPr lang="it-IT" i="1" dirty="0" err="1" smtClean="0"/>
              <a:t>fisico-psichico</a:t>
            </a:r>
            <a:r>
              <a:rPr lang="it-IT" dirty="0" smtClean="0"/>
              <a:t>, </a:t>
            </a:r>
            <a:r>
              <a:rPr lang="it-IT" dirty="0" err="1" smtClean="0"/>
              <a:t>etc</a:t>
            </a:r>
            <a:r>
              <a:rPr lang="it-IT" dirty="0" smtClean="0"/>
              <a:t>..</a:t>
            </a:r>
            <a:endParaRPr lang="it-IT" dirty="0"/>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geometrie non euclidee</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Matematici come </a:t>
            </a:r>
            <a:r>
              <a:rPr lang="it-IT" b="1" dirty="0" smtClean="0"/>
              <a:t>Carl F. Gauss </a:t>
            </a:r>
            <a:r>
              <a:rPr lang="it-IT" dirty="0" smtClean="0"/>
              <a:t>(1777-1855), </a:t>
            </a:r>
            <a:r>
              <a:rPr lang="it-IT" b="1" dirty="0" smtClean="0"/>
              <a:t>Nikolaj I. </a:t>
            </a:r>
            <a:r>
              <a:rPr lang="it-IT" b="1" dirty="0" err="1" smtClean="0"/>
              <a:t>Lobačevskij</a:t>
            </a:r>
            <a:r>
              <a:rPr lang="it-IT" dirty="0" smtClean="0"/>
              <a:t> (1793-1856) e </a:t>
            </a:r>
            <a:r>
              <a:rPr lang="it-IT" b="1" dirty="0" err="1" smtClean="0"/>
              <a:t>Bernhard</a:t>
            </a:r>
            <a:r>
              <a:rPr lang="it-IT" b="1" dirty="0" smtClean="0"/>
              <a:t> </a:t>
            </a:r>
            <a:r>
              <a:rPr lang="it-IT" b="1" dirty="0" err="1" smtClean="0"/>
              <a:t>Riemann</a:t>
            </a:r>
            <a:r>
              <a:rPr lang="it-IT" b="1" dirty="0" smtClean="0"/>
              <a:t> </a:t>
            </a:r>
            <a:r>
              <a:rPr lang="it-IT" dirty="0" smtClean="0"/>
              <a:t>(1826-1866, con le loro ricerche </a:t>
            </a:r>
            <a:r>
              <a:rPr lang="it-IT" b="1" dirty="0" smtClean="0"/>
              <a:t>posero in questione l’assolutezza delle geometrie euclidee, sostenendo che, in condizioni diverse dalla spazio conosciuto e sperimentato a tre dimensioni, come il nostro, spazio a due o a quattro dimensioni, gli assiomi o postulati euclidei cessano di esser validi</a:t>
            </a:r>
            <a:r>
              <a:rPr lang="it-IT" dirty="0" smtClean="0"/>
              <a:t>: ad esempio </a:t>
            </a:r>
            <a:r>
              <a:rPr lang="it-IT" i="1" dirty="0" smtClean="0"/>
              <a:t>la somma degli angoli interni di un triangolo equilatero inscritto sulla superficie curva di una sfera è comunque superiore a 180</a:t>
            </a:r>
            <a:r>
              <a:rPr lang="it-IT" dirty="0" smtClean="0"/>
              <a:t>°. </a:t>
            </a:r>
          </a:p>
          <a:p>
            <a:r>
              <a:rPr lang="it-IT" dirty="0" smtClean="0"/>
              <a:t>Oppure </a:t>
            </a:r>
            <a:r>
              <a:rPr lang="it-IT" i="1" dirty="0" smtClean="0"/>
              <a:t>la possibilità che per un punto esterno a una retta possa passare più di una parallela alle retta stessa</a:t>
            </a:r>
            <a:r>
              <a:rPr lang="it-IT" dirty="0" smtClean="0"/>
              <a:t>, </a:t>
            </a:r>
            <a:r>
              <a:rPr lang="it-IT" dirty="0" err="1" smtClean="0"/>
              <a:t>etc</a:t>
            </a:r>
            <a:r>
              <a:rPr lang="it-IT" dirty="0" smtClean="0"/>
              <a:t>..</a:t>
            </a:r>
            <a:endParaRPr lang="it-IT" dirty="0"/>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teoria della </a:t>
            </a:r>
            <a:r>
              <a:rPr lang="it-IT" b="1" i="1" dirty="0" smtClean="0"/>
              <a:t>relatività</a:t>
            </a:r>
            <a:r>
              <a:rPr lang="it-IT" b="1" dirty="0" smtClean="0"/>
              <a:t> e i </a:t>
            </a:r>
            <a:r>
              <a:rPr lang="it-IT" b="1" i="1" dirty="0" smtClean="0"/>
              <a:t>quanti</a:t>
            </a:r>
            <a:endParaRPr lang="it-IT" b="1" i="1" dirty="0"/>
          </a:p>
        </p:txBody>
      </p:sp>
      <p:sp>
        <p:nvSpPr>
          <p:cNvPr id="3" name="Segnaposto contenuto 2"/>
          <p:cNvSpPr>
            <a:spLocks noGrp="1"/>
          </p:cNvSpPr>
          <p:nvPr>
            <p:ph idx="1"/>
          </p:nvPr>
        </p:nvSpPr>
        <p:spPr/>
        <p:txBody>
          <a:bodyPr>
            <a:normAutofit fontScale="70000" lnSpcReduction="20000"/>
          </a:bodyPr>
          <a:lstStyle/>
          <a:p>
            <a:r>
              <a:rPr lang="it-IT" b="1" dirty="0" smtClean="0"/>
              <a:t>Albert Einstein </a:t>
            </a:r>
            <a:r>
              <a:rPr lang="it-IT" dirty="0" smtClean="0"/>
              <a:t>(1879-1955) e </a:t>
            </a:r>
            <a:r>
              <a:rPr lang="it-IT" b="1" dirty="0" smtClean="0"/>
              <a:t>Max </a:t>
            </a:r>
            <a:r>
              <a:rPr lang="it-IT" b="1" dirty="0" err="1" smtClean="0"/>
              <a:t>Planck</a:t>
            </a:r>
            <a:r>
              <a:rPr lang="it-IT" b="1" dirty="0" smtClean="0"/>
              <a:t> </a:t>
            </a:r>
            <a:r>
              <a:rPr lang="it-IT" dirty="0" smtClean="0"/>
              <a:t>(1858-1947) rivoluzionano letteralmente una parte consistente della fisica classica galileiano-newtoniana.</a:t>
            </a:r>
          </a:p>
          <a:p>
            <a:endParaRPr lang="it-IT" dirty="0" smtClean="0"/>
          </a:p>
          <a:p>
            <a:r>
              <a:rPr lang="it-IT" dirty="0" smtClean="0"/>
              <a:t>Il primo con la teoria della relatività e generale e i secondo con la teoria dei quanti, mettono in questione inveterate convinzioni scientifiche</a:t>
            </a:r>
            <a:r>
              <a:rPr lang="it-IT" i="1" dirty="0" smtClean="0"/>
              <a:t>: </a:t>
            </a:r>
          </a:p>
          <a:p>
            <a:pPr marL="514350" indent="-514350">
              <a:buAutoNum type="alphaLcParenR"/>
            </a:pPr>
            <a:r>
              <a:rPr lang="it-IT" i="1" dirty="0" smtClean="0"/>
              <a:t>con la relatività generale si critica in modo decisivo l’ipotesi newtoniana del tempo assoluto, correlando invece il tempo allo spazio in maniera indissolubile </a:t>
            </a:r>
            <a:r>
              <a:rPr lang="it-IT" dirty="0" smtClean="0"/>
              <a:t>(</a:t>
            </a:r>
            <a:r>
              <a:rPr lang="it-IT" i="1" dirty="0" smtClean="0"/>
              <a:t>alla velocità della luce il tempo quasi non scorre ovvero tra il punto di partenza e il punto di arrivo in un secondo, appunto vi è un secondo di differenza, a un anno-luce si possono teoricamente cogliere gli eventi accaduti a un anno di distanza, l’anno prima</a:t>
            </a:r>
            <a:r>
              <a:rPr lang="it-IT" dirty="0" smtClean="0"/>
              <a:t>); </a:t>
            </a:r>
          </a:p>
          <a:p>
            <a:pPr marL="514350" indent="-514350">
              <a:buAutoNum type="alphaLcParenR"/>
            </a:pPr>
            <a:r>
              <a:rPr lang="it-IT" i="1" dirty="0" smtClean="0"/>
              <a:t>con la teoria dei quanti mostra come la materia e anche la luce, finora concepite solo come oggetti </a:t>
            </a:r>
            <a:r>
              <a:rPr lang="it-IT" b="1" i="1" dirty="0" smtClean="0"/>
              <a:t>corpuscolari</a:t>
            </a:r>
            <a:r>
              <a:rPr lang="it-IT" i="1" dirty="0" smtClean="0"/>
              <a:t>, nei loro stadi dimensionali infinitamente piccoli di carattere </a:t>
            </a:r>
            <a:r>
              <a:rPr lang="it-IT" b="1" i="1" dirty="0" smtClean="0"/>
              <a:t>ondulatorio</a:t>
            </a:r>
            <a:r>
              <a:rPr lang="it-IT" i="1" dirty="0" smtClean="0"/>
              <a:t>, non abbiano comportamenti prevedibili e quindi possano essere perturbate dall’osservatore stesso, così come prevede il </a:t>
            </a:r>
            <a:r>
              <a:rPr lang="it-IT" b="1" i="1" dirty="0" smtClean="0"/>
              <a:t>principio di indeterminazione </a:t>
            </a:r>
            <a:r>
              <a:rPr lang="it-IT" i="1" dirty="0" smtClean="0"/>
              <a:t>di </a:t>
            </a:r>
            <a:r>
              <a:rPr lang="it-IT" b="1" i="1" dirty="0" err="1" smtClean="0"/>
              <a:t>Heisenberg</a:t>
            </a:r>
            <a:r>
              <a:rPr lang="it-IT" i="1" dirty="0" smtClean="0"/>
              <a:t>, cui lo stesso </a:t>
            </a:r>
            <a:r>
              <a:rPr lang="it-IT" i="1" dirty="0" err="1" smtClean="0"/>
              <a:t>Planck</a:t>
            </a:r>
            <a:r>
              <a:rPr lang="it-IT" i="1" dirty="0" smtClean="0"/>
              <a:t> contribuì, senza però destituire di validità il </a:t>
            </a:r>
            <a:r>
              <a:rPr lang="it-IT" b="1" i="1" dirty="0" smtClean="0"/>
              <a:t>principio classico di causalità</a:t>
            </a:r>
            <a:r>
              <a:rPr lang="it-IT" i="1" dirty="0" smtClean="0"/>
              <a:t>. </a:t>
            </a:r>
            <a:endParaRPr lang="it-IT" i="1" dirty="0"/>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err="1" smtClean="0">
                <a:solidFill>
                  <a:schemeClr val="accent5">
                    <a:lumMod val="75000"/>
                  </a:schemeClr>
                </a:solidFill>
              </a:rPr>
              <a:t>Émile</a:t>
            </a:r>
            <a:r>
              <a:rPr lang="it-IT" sz="5400" b="1" i="1" dirty="0" smtClean="0">
                <a:solidFill>
                  <a:schemeClr val="accent5">
                    <a:lumMod val="75000"/>
                  </a:schemeClr>
                </a:solidFill>
              </a:rPr>
              <a:t> </a:t>
            </a:r>
            <a:r>
              <a:rPr lang="it-IT" sz="5400" b="1" i="1" dirty="0" err="1" smtClean="0">
                <a:solidFill>
                  <a:schemeClr val="accent5">
                    <a:lumMod val="75000"/>
                  </a:schemeClr>
                </a:solidFill>
              </a:rPr>
              <a:t>Boutroux</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(1845-1921)</a:t>
            </a:r>
          </a:p>
          <a:p>
            <a:r>
              <a:rPr lang="it-IT" b="1" dirty="0" err="1" smtClean="0"/>
              <a:t>Boutroux</a:t>
            </a:r>
            <a:r>
              <a:rPr lang="it-IT" dirty="0" smtClean="0"/>
              <a:t> studia a Parigi e a </a:t>
            </a:r>
            <a:r>
              <a:rPr lang="it-IT" dirty="0" err="1" smtClean="0"/>
              <a:t>Heidelberg</a:t>
            </a:r>
            <a:r>
              <a:rPr lang="it-IT" dirty="0" smtClean="0"/>
              <a:t> dove consegue il dottorato con la tesi </a:t>
            </a:r>
            <a:r>
              <a:rPr lang="it-IT" i="1" dirty="0" smtClean="0"/>
              <a:t>La contingenza e le leggi di natura</a:t>
            </a:r>
            <a:r>
              <a:rPr lang="it-IT" dirty="0" smtClean="0"/>
              <a:t>. Insegna poi alla Normale parigina e alla </a:t>
            </a:r>
            <a:r>
              <a:rPr lang="it-IT" dirty="0" err="1" smtClean="0"/>
              <a:t>Sorbonne</a:t>
            </a:r>
            <a:r>
              <a:rPr lang="it-IT" dirty="0" smtClean="0"/>
              <a:t>. Nel 1902 lascia l’insegnamento per dirigere </a:t>
            </a:r>
            <a:r>
              <a:rPr lang="it-IT" i="1" dirty="0" smtClean="0"/>
              <a:t>la Fondazione </a:t>
            </a:r>
            <a:r>
              <a:rPr lang="it-IT" i="1" dirty="0" err="1" smtClean="0"/>
              <a:t>Thiers</a:t>
            </a:r>
            <a:r>
              <a:rPr lang="it-IT" dirty="0" smtClean="0"/>
              <a:t>.</a:t>
            </a:r>
          </a:p>
          <a:p>
            <a:r>
              <a:rPr lang="it-IT" dirty="0" smtClean="0"/>
              <a:t>Il suo posto nella filosofia contemporaneo è legato soprattutto alla revisione di alcune ipotesi epistemologiche positiviste che al tempo avevano conquistato molti spazi. </a:t>
            </a:r>
            <a:r>
              <a:rPr lang="it-IT" b="1" dirty="0" err="1" smtClean="0"/>
              <a:t>Boutroux</a:t>
            </a:r>
            <a:r>
              <a:rPr lang="it-IT" b="1" dirty="0" smtClean="0"/>
              <a:t> ritiene che siano relativamente autonome solo alcune scienze, come la matematica, la fisica e l’astronomia, mentre altre, come la chimica-fisica, la biologia e le scienze dell’uomo (psicologia, sociologia, antropologia culturale etc.) non possano essere considerate l’una la prosecuzione dell’altra, ma possiedano anche una specifica autonomia. </a:t>
            </a:r>
          </a:p>
          <a:p>
            <a:r>
              <a:rPr lang="it-IT" dirty="0" smtClean="0"/>
              <a:t>In altre parole lo psicologico umano non può derivare del tutto dal biologico, e questo dal chimico-fisico. </a:t>
            </a:r>
            <a:endParaRPr lang="it-IT"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contingentismo: </a:t>
            </a:r>
            <a:br>
              <a:rPr lang="it-IT" b="1" dirty="0" smtClean="0"/>
            </a:br>
            <a:r>
              <a:rPr lang="it-IT" b="1" dirty="0" smtClean="0"/>
              <a:t>scienza, libertà e religione</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Per </a:t>
            </a:r>
            <a:r>
              <a:rPr lang="it-IT" dirty="0" err="1" smtClean="0"/>
              <a:t>Boutroux</a:t>
            </a:r>
            <a:r>
              <a:rPr lang="it-IT" dirty="0" smtClean="0"/>
              <a:t> sia </a:t>
            </a:r>
            <a:r>
              <a:rPr lang="it-IT" i="1" dirty="0" smtClean="0"/>
              <a:t>Cartesio</a:t>
            </a:r>
            <a:r>
              <a:rPr lang="it-IT" dirty="0" smtClean="0"/>
              <a:t> sia </a:t>
            </a:r>
            <a:r>
              <a:rPr lang="it-IT" i="1" dirty="0" err="1" smtClean="0"/>
              <a:t>Kant</a:t>
            </a:r>
            <a:r>
              <a:rPr lang="it-IT" dirty="0" smtClean="0"/>
              <a:t> non hanno ragione quando sostengono, rispettivamente che, le leggi scientifiche </a:t>
            </a:r>
            <a:r>
              <a:rPr lang="it-IT" i="1" dirty="0" smtClean="0"/>
              <a:t>hanno tutte basi matematiche </a:t>
            </a:r>
            <a:r>
              <a:rPr lang="it-IT" dirty="0" smtClean="0"/>
              <a:t>e consistono in </a:t>
            </a:r>
            <a:r>
              <a:rPr lang="it-IT" i="1" dirty="0" smtClean="0"/>
              <a:t>strutture cognitive a-priori insite nell’uomo</a:t>
            </a:r>
            <a:r>
              <a:rPr lang="it-IT" dirty="0" smtClean="0"/>
              <a:t>. Accade invece che l’uomo abbia bisogno di costruire apparati </a:t>
            </a:r>
            <a:r>
              <a:rPr lang="it-IT" i="1" dirty="0" smtClean="0"/>
              <a:t>simbolici</a:t>
            </a:r>
            <a:r>
              <a:rPr lang="it-IT" dirty="0" smtClean="0"/>
              <a:t> per rappresentare le leggi scientifiche.</a:t>
            </a:r>
          </a:p>
          <a:p>
            <a:r>
              <a:rPr lang="it-IT" dirty="0" smtClean="0"/>
              <a:t>Questo è l’unico modo che permette di mantenere aperta la ricerca di sempre nuovi approfondimenti delle leggi scientifiche, che non devono essere imbalsamate in formule fisse e irrevocabili.</a:t>
            </a:r>
          </a:p>
          <a:p>
            <a:r>
              <a:rPr lang="it-IT" dirty="0" smtClean="0"/>
              <a:t>Questo filosofo, infine, riprende la tematica </a:t>
            </a:r>
            <a:r>
              <a:rPr lang="it-IT" i="1" dirty="0" err="1" smtClean="0"/>
              <a:t>pascaliana</a:t>
            </a:r>
            <a:r>
              <a:rPr lang="it-IT" dirty="0" smtClean="0"/>
              <a:t> dell’</a:t>
            </a:r>
            <a:r>
              <a:rPr lang="it-IT" i="1" dirty="0" smtClean="0"/>
              <a:t>esprit de finesse</a:t>
            </a:r>
            <a:r>
              <a:rPr lang="it-IT" dirty="0" smtClean="0"/>
              <a:t>, che serve all’uomo per comprendere le cose oltre e al di là degli schemi rigidi di un determinismo scientifico. La religione può dunque convivere con la scienza, perché raggiunge dimensioni umane altrimenti irraggiungibili.  </a:t>
            </a:r>
            <a:endParaRPr lang="it-IT" dirty="0"/>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err="1" smtClean="0">
                <a:solidFill>
                  <a:schemeClr val="accent5">
                    <a:lumMod val="75000"/>
                  </a:schemeClr>
                </a:solidFill>
              </a:rPr>
              <a:t>Jules-Henry</a:t>
            </a:r>
            <a:r>
              <a:rPr lang="it-IT" sz="5400" b="1" i="1" dirty="0" smtClean="0">
                <a:solidFill>
                  <a:schemeClr val="accent5">
                    <a:lumMod val="75000"/>
                  </a:schemeClr>
                </a:solidFill>
              </a:rPr>
              <a:t> </a:t>
            </a:r>
            <a:r>
              <a:rPr lang="it-IT" sz="5400" b="1" i="1" dirty="0" err="1" smtClean="0">
                <a:solidFill>
                  <a:schemeClr val="accent5">
                    <a:lumMod val="75000"/>
                  </a:schemeClr>
                </a:solidFill>
              </a:rPr>
              <a:t>Poincaré</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20000"/>
          </a:bodyPr>
          <a:lstStyle/>
          <a:p>
            <a:pPr>
              <a:buNone/>
            </a:pPr>
            <a:r>
              <a:rPr lang="it-IT" dirty="0" smtClean="0"/>
              <a:t>(1854-1912)</a:t>
            </a:r>
          </a:p>
          <a:p>
            <a:r>
              <a:rPr lang="it-IT" b="1" dirty="0" err="1" smtClean="0"/>
              <a:t>Poincaré</a:t>
            </a:r>
            <a:r>
              <a:rPr lang="it-IT" dirty="0" smtClean="0"/>
              <a:t> studia a Nancy, all’</a:t>
            </a:r>
            <a:r>
              <a:rPr lang="it-IT" i="1" dirty="0" err="1" smtClean="0"/>
              <a:t>Ècole</a:t>
            </a:r>
            <a:r>
              <a:rPr lang="it-IT" dirty="0" smtClean="0"/>
              <a:t> </a:t>
            </a:r>
            <a:r>
              <a:rPr lang="it-IT" i="1" dirty="0" err="1" smtClean="0"/>
              <a:t>Polytecnique</a:t>
            </a:r>
            <a:r>
              <a:rPr lang="it-IT" dirty="0" smtClean="0"/>
              <a:t> di Parigi, all’</a:t>
            </a:r>
            <a:r>
              <a:rPr lang="it-IT" i="1" dirty="0" err="1" smtClean="0"/>
              <a:t>Ècole</a:t>
            </a:r>
            <a:r>
              <a:rPr lang="it-IT" dirty="0" smtClean="0"/>
              <a:t> </a:t>
            </a:r>
            <a:r>
              <a:rPr lang="it-IT" i="1" dirty="0" err="1" smtClean="0"/>
              <a:t>des</a:t>
            </a:r>
            <a:r>
              <a:rPr lang="it-IT" i="1" dirty="0" smtClean="0"/>
              <a:t> </a:t>
            </a:r>
            <a:r>
              <a:rPr lang="it-IT" i="1" dirty="0" err="1" smtClean="0"/>
              <a:t>Mines</a:t>
            </a:r>
            <a:r>
              <a:rPr lang="it-IT" i="1" dirty="0" smtClean="0"/>
              <a:t> </a:t>
            </a:r>
            <a:r>
              <a:rPr lang="it-IT" dirty="0" smtClean="0"/>
              <a:t>e alla </a:t>
            </a:r>
            <a:r>
              <a:rPr lang="it-IT" i="1" dirty="0" err="1" smtClean="0"/>
              <a:t>Sorbonne</a:t>
            </a:r>
            <a:r>
              <a:rPr lang="it-IT" dirty="0" smtClean="0"/>
              <a:t>, conseguendo diversi titoli accademici: una laurea in matematica, un a in ingegneria e il dottorato di ricerca in matematica. Poliedrico e intuitivo, alterna l’attività di docenza (a </a:t>
            </a:r>
            <a:r>
              <a:rPr lang="it-IT" dirty="0" err="1" smtClean="0"/>
              <a:t>Caen</a:t>
            </a:r>
            <a:r>
              <a:rPr lang="it-IT" dirty="0" smtClean="0"/>
              <a:t> insegna </a:t>
            </a:r>
            <a:r>
              <a:rPr lang="it-IT" i="1" dirty="0" smtClean="0"/>
              <a:t>Matematica</a:t>
            </a:r>
            <a:r>
              <a:rPr lang="it-IT" dirty="0" smtClean="0"/>
              <a:t>, e poi a Parigi, </a:t>
            </a:r>
            <a:r>
              <a:rPr lang="it-IT" i="1" dirty="0" smtClean="0"/>
              <a:t>Meccanica Fisica </a:t>
            </a:r>
            <a:r>
              <a:rPr lang="it-IT" dirty="0" smtClean="0"/>
              <a:t>e </a:t>
            </a:r>
            <a:r>
              <a:rPr lang="it-IT" i="1" dirty="0" smtClean="0"/>
              <a:t>sperimentale</a:t>
            </a:r>
            <a:r>
              <a:rPr lang="it-IT" dirty="0" smtClean="0"/>
              <a:t>, </a:t>
            </a:r>
            <a:r>
              <a:rPr lang="it-IT" i="1" dirty="0" smtClean="0"/>
              <a:t>Fisica Matematica</a:t>
            </a:r>
            <a:r>
              <a:rPr lang="it-IT" dirty="0" smtClean="0"/>
              <a:t>, </a:t>
            </a:r>
            <a:r>
              <a:rPr lang="it-IT" i="1" dirty="0" smtClean="0"/>
              <a:t>Teoria della Probabilità</a:t>
            </a:r>
            <a:r>
              <a:rPr lang="it-IT" dirty="0" smtClean="0"/>
              <a:t>, </a:t>
            </a:r>
            <a:r>
              <a:rPr lang="it-IT" i="1" dirty="0" smtClean="0"/>
              <a:t>Meccanica Celeste </a:t>
            </a:r>
            <a:r>
              <a:rPr lang="it-IT" dirty="0" smtClean="0"/>
              <a:t>ed </a:t>
            </a:r>
            <a:r>
              <a:rPr lang="it-IT" i="1" dirty="0" smtClean="0"/>
              <a:t>Astronomia</a:t>
            </a:r>
            <a:r>
              <a:rPr lang="it-IT" dirty="0" smtClean="0"/>
              <a:t>), a quella di dirigente industriale alla </a:t>
            </a:r>
            <a:r>
              <a:rPr lang="it-IT" i="1" dirty="0" err="1" smtClean="0"/>
              <a:t>Societè</a:t>
            </a:r>
            <a:r>
              <a:rPr lang="it-IT" i="1" dirty="0" smtClean="0"/>
              <a:t> </a:t>
            </a:r>
            <a:r>
              <a:rPr lang="it-IT" i="1" dirty="0" err="1" smtClean="0"/>
              <a:t>Mineraire</a:t>
            </a:r>
            <a:r>
              <a:rPr lang="it-IT" dirty="0" smtClean="0"/>
              <a:t> francese. </a:t>
            </a:r>
          </a:p>
          <a:p>
            <a:r>
              <a:rPr lang="it-IT" dirty="0" smtClean="0"/>
              <a:t>Diede molti contributi in vari campi, scrivendo anche pubblicazioni divulgative: </a:t>
            </a:r>
            <a:r>
              <a:rPr lang="it-IT" i="1" dirty="0" smtClean="0"/>
              <a:t>topologia algebrica</a:t>
            </a:r>
            <a:r>
              <a:rPr lang="it-IT" dirty="0" smtClean="0"/>
              <a:t>, </a:t>
            </a:r>
            <a:r>
              <a:rPr lang="it-IT" i="1" dirty="0" smtClean="0"/>
              <a:t>geometria algebrica</a:t>
            </a:r>
            <a:r>
              <a:rPr lang="it-IT" dirty="0" smtClean="0"/>
              <a:t>, </a:t>
            </a:r>
            <a:r>
              <a:rPr lang="it-IT" i="1" dirty="0" smtClean="0"/>
              <a:t>geometria iperbolica</a:t>
            </a:r>
            <a:r>
              <a:rPr lang="it-IT" dirty="0" smtClean="0"/>
              <a:t>, </a:t>
            </a:r>
            <a:r>
              <a:rPr lang="it-IT" i="1" dirty="0" smtClean="0"/>
              <a:t>teoria dei numeri</a:t>
            </a:r>
            <a:r>
              <a:rPr lang="it-IT" dirty="0" smtClean="0"/>
              <a:t>, </a:t>
            </a:r>
            <a:r>
              <a:rPr lang="it-IT" i="1" dirty="0" smtClean="0"/>
              <a:t>elettromagnetismo</a:t>
            </a:r>
            <a:r>
              <a:rPr lang="it-IT" dirty="0" smtClean="0"/>
              <a:t>, </a:t>
            </a:r>
            <a:r>
              <a:rPr lang="it-IT" i="1" dirty="0" smtClean="0"/>
              <a:t>matematica quantistica</a:t>
            </a:r>
            <a:r>
              <a:rPr lang="it-IT" dirty="0" smtClean="0"/>
              <a:t>, </a:t>
            </a:r>
            <a:r>
              <a:rPr lang="it-IT" dirty="0" err="1" smtClean="0"/>
              <a:t>etc</a:t>
            </a:r>
            <a:r>
              <a:rPr lang="it-IT" dirty="0" smtClean="0"/>
              <a:t>..     </a:t>
            </a:r>
            <a:endParaRPr lang="it-IT" dirty="0"/>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i="1" dirty="0" smtClean="0"/>
              <a:t>convenzionalismo</a:t>
            </a:r>
            <a:r>
              <a:rPr lang="it-IT" b="1" dirty="0" smtClean="0"/>
              <a:t> </a:t>
            </a:r>
            <a:br>
              <a:rPr lang="it-IT" b="1" dirty="0" smtClean="0"/>
            </a:br>
            <a:r>
              <a:rPr lang="it-IT" b="1" dirty="0" smtClean="0"/>
              <a:t>e l’oggettività della scienza</a:t>
            </a:r>
            <a:endParaRPr lang="it-IT" b="1" dirty="0"/>
          </a:p>
        </p:txBody>
      </p:sp>
      <p:sp>
        <p:nvSpPr>
          <p:cNvPr id="3" name="Segnaposto contenuto 2"/>
          <p:cNvSpPr>
            <a:spLocks noGrp="1"/>
          </p:cNvSpPr>
          <p:nvPr>
            <p:ph idx="1"/>
          </p:nvPr>
        </p:nvSpPr>
        <p:spPr/>
        <p:txBody>
          <a:bodyPr>
            <a:normAutofit lnSpcReduction="10000"/>
          </a:bodyPr>
          <a:lstStyle/>
          <a:p>
            <a:r>
              <a:rPr lang="it-IT" dirty="0" smtClean="0"/>
              <a:t>Per </a:t>
            </a:r>
            <a:r>
              <a:rPr lang="it-IT" dirty="0" err="1" smtClean="0"/>
              <a:t>Poincaré</a:t>
            </a:r>
            <a:r>
              <a:rPr lang="it-IT" dirty="0" smtClean="0"/>
              <a:t> la scienza, e in particolare la geometria e la matematica non possono dare soluzioni assolute, cioè indefettibili e inconfutabili, in ragione della possibilità di darsi diverse ipotesi, soprattutto con le nuove ipotesi non euclidee. Per tale ragione la tesi generale del filosofo-matematico è chiamata, con qualche ambiguità “</a:t>
            </a:r>
            <a:r>
              <a:rPr lang="it-IT" i="1" dirty="0" smtClean="0"/>
              <a:t>convenzionalismo</a:t>
            </a:r>
            <a:r>
              <a:rPr lang="it-IT" dirty="0" smtClean="0"/>
              <a:t>”.</a:t>
            </a:r>
          </a:p>
          <a:p>
            <a:r>
              <a:rPr lang="it-IT" b="1" i="1" dirty="0" smtClean="0"/>
              <a:t>In realtà ogni scienza richiede continue verifiche, che consentano di dar senso alle sempre nuove relazioni che si realizzano dentro ogni scienza e tra le scienze umane e naturali</a:t>
            </a:r>
            <a:r>
              <a:rPr lang="it-IT" dirty="0" smtClean="0"/>
              <a:t>.</a:t>
            </a:r>
            <a:endParaRPr lang="it-IT" dirty="0"/>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err="1" smtClean="0">
                <a:solidFill>
                  <a:schemeClr val="accent5">
                    <a:lumMod val="75000"/>
                  </a:schemeClr>
                </a:solidFill>
              </a:rPr>
              <a:t>Werner</a:t>
            </a:r>
            <a:r>
              <a:rPr lang="it-IT" sz="5400" b="1" i="1" dirty="0" smtClean="0">
                <a:solidFill>
                  <a:schemeClr val="accent5">
                    <a:lumMod val="75000"/>
                  </a:schemeClr>
                </a:solidFill>
              </a:rPr>
              <a:t> </a:t>
            </a:r>
            <a:r>
              <a:rPr lang="it-IT" sz="5400" b="1" i="1" dirty="0" err="1" smtClean="0">
                <a:solidFill>
                  <a:schemeClr val="accent5">
                    <a:lumMod val="75000"/>
                  </a:schemeClr>
                </a:solidFill>
              </a:rPr>
              <a:t>Heisenberg</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20000"/>
          </a:bodyPr>
          <a:lstStyle/>
          <a:p>
            <a:pPr>
              <a:buNone/>
            </a:pPr>
            <a:r>
              <a:rPr lang="it-IT" dirty="0" smtClean="0"/>
              <a:t>(1901-1976)</a:t>
            </a:r>
          </a:p>
          <a:p>
            <a:r>
              <a:rPr lang="it-IT" b="1" dirty="0" err="1" smtClean="0"/>
              <a:t>Heisenberg</a:t>
            </a:r>
            <a:r>
              <a:rPr lang="it-IT" dirty="0" smtClean="0"/>
              <a:t>, insieme con </a:t>
            </a:r>
            <a:r>
              <a:rPr lang="it-IT" i="1" dirty="0" err="1" smtClean="0"/>
              <a:t>Bohr</a:t>
            </a:r>
            <a:r>
              <a:rPr lang="it-IT" dirty="0" smtClean="0"/>
              <a:t>, che conobbe a </a:t>
            </a:r>
            <a:r>
              <a:rPr lang="it-IT" dirty="0" err="1" smtClean="0"/>
              <a:t>Gottingen</a:t>
            </a:r>
            <a:r>
              <a:rPr lang="it-IT" dirty="0" smtClean="0"/>
              <a:t>, </a:t>
            </a:r>
            <a:r>
              <a:rPr lang="it-IT" i="1" dirty="0" smtClean="0"/>
              <a:t>Einstein</a:t>
            </a:r>
            <a:r>
              <a:rPr lang="it-IT" dirty="0" smtClean="0"/>
              <a:t>, </a:t>
            </a:r>
            <a:r>
              <a:rPr lang="it-IT" i="1" dirty="0" err="1" smtClean="0"/>
              <a:t>Planck</a:t>
            </a:r>
            <a:r>
              <a:rPr lang="it-IT" dirty="0" smtClean="0"/>
              <a:t> e </a:t>
            </a:r>
            <a:r>
              <a:rPr lang="it-IT" i="1" dirty="0" err="1" smtClean="0"/>
              <a:t>Dirac</a:t>
            </a:r>
            <a:r>
              <a:rPr lang="it-IT" dirty="0" smtClean="0"/>
              <a:t> rappresenta il vertice della ricerca della fisica teorica del ‘900. </a:t>
            </a:r>
          </a:p>
          <a:p>
            <a:r>
              <a:rPr lang="it-IT" dirty="0" smtClean="0"/>
              <a:t>Nei primi trent’anni del secolo scorso le scienze fisiche hanno compiuto passi giganteschi, passando da una visione rigidamente newtoniana, che viene messa in questione da </a:t>
            </a:r>
            <a:r>
              <a:rPr lang="it-IT" i="1" dirty="0" smtClean="0"/>
              <a:t>Maxwell</a:t>
            </a:r>
            <a:r>
              <a:rPr lang="it-IT" dirty="0" smtClean="0"/>
              <a:t>, a una visione che, senza respingere le scoperte del grande scienziato inglese del XVII secolo, le colloca correttamente nell’ambito degli eventi registrabili e misurabili sulla terra, con l’avvertenza di ammettere nuove leggi fisiche, se applicate al cosmo, tra le quali la </a:t>
            </a:r>
            <a:r>
              <a:rPr lang="it-IT" i="1" dirty="0" smtClean="0"/>
              <a:t>relatività generale </a:t>
            </a:r>
            <a:r>
              <a:rPr lang="it-IT" dirty="0" smtClean="0"/>
              <a:t>e i </a:t>
            </a:r>
            <a:r>
              <a:rPr lang="it-IT" i="1" dirty="0" smtClean="0"/>
              <a:t>quanti</a:t>
            </a:r>
            <a:r>
              <a:rPr lang="it-IT" dirty="0" smtClean="0"/>
              <a:t>.</a:t>
            </a:r>
          </a:p>
          <a:p>
            <a:endParaRPr lang="it-IT" dirty="0"/>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Indeterminazione e causalità</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Il principale contributo di </a:t>
            </a:r>
            <a:r>
              <a:rPr lang="it-IT" dirty="0" err="1" smtClean="0"/>
              <a:t>Heisenberg</a:t>
            </a:r>
            <a:r>
              <a:rPr lang="it-IT" dirty="0" smtClean="0"/>
              <a:t> è il famoso </a:t>
            </a:r>
            <a:r>
              <a:rPr lang="it-IT" i="1" dirty="0" smtClean="0"/>
              <a:t>Principio di indeterminazione </a:t>
            </a:r>
            <a:r>
              <a:rPr lang="it-IT" dirty="0" smtClean="0"/>
              <a:t>(1927), che si inserisce nelle ricerche sulle micro-particelle di materia e della teoria dei </a:t>
            </a:r>
            <a:r>
              <a:rPr lang="it-IT" i="1" dirty="0" smtClean="0"/>
              <a:t>quanti</a:t>
            </a:r>
            <a:r>
              <a:rPr lang="it-IT" dirty="0" smtClean="0"/>
              <a:t>. </a:t>
            </a:r>
          </a:p>
          <a:p>
            <a:r>
              <a:rPr lang="it-IT" dirty="0" smtClean="0"/>
              <a:t>Per il fisico tedesco la misura simultanea di due variabili coniugate, come posizione e quantità di moto oppure energia e tempo, in presenza dell’</a:t>
            </a:r>
            <a:r>
              <a:rPr lang="it-IT" i="1" dirty="0" smtClean="0"/>
              <a:t>osservatore</a:t>
            </a:r>
            <a:r>
              <a:rPr lang="it-IT" dirty="0" smtClean="0"/>
              <a:t>, non può essere compiuta senza un’incertezza ineliminabile. </a:t>
            </a:r>
            <a:r>
              <a:rPr lang="it-IT" b="1" dirty="0" smtClean="0"/>
              <a:t>Si tratta appunto dell’</a:t>
            </a:r>
            <a:r>
              <a:rPr lang="it-IT" b="1" i="1" dirty="0" smtClean="0"/>
              <a:t>indeterminazione</a:t>
            </a:r>
            <a:r>
              <a:rPr lang="it-IT" b="1" dirty="0" smtClean="0"/>
              <a:t>, che, nella dimensione micro, mette in questione lo stesso classico principio di </a:t>
            </a:r>
            <a:r>
              <a:rPr lang="it-IT" b="1" i="1" dirty="0" smtClean="0"/>
              <a:t>causalità</a:t>
            </a:r>
            <a:r>
              <a:rPr lang="it-IT" dirty="0" smtClean="0"/>
              <a:t>.</a:t>
            </a:r>
          </a:p>
          <a:p>
            <a:r>
              <a:rPr lang="it-IT" dirty="0" smtClean="0"/>
              <a:t>Premiato con il Nobel nel 1932, aderisce al programma nucleare nazista (1939) di cui però non si sa molto: in ogni caso la sua figura rimane in ‘un’aura in qualche modo ambigua per questa ragione, che mise anche in questione la sua antica amicizia con </a:t>
            </a:r>
            <a:r>
              <a:rPr lang="it-IT" i="1" dirty="0" err="1" smtClean="0"/>
              <a:t>Bohr</a:t>
            </a:r>
            <a:r>
              <a:rPr lang="it-IT" dirty="0" smtClean="0"/>
              <a:t>.</a:t>
            </a:r>
            <a:endParaRPr lang="it-IT" dirty="0"/>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Sigmund Freud</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(1856-1939)</a:t>
            </a:r>
          </a:p>
          <a:p>
            <a:r>
              <a:rPr lang="it-IT" b="1" dirty="0" smtClean="0"/>
              <a:t>Sigmund Freud </a:t>
            </a:r>
            <a:r>
              <a:rPr lang="it-IT" dirty="0" smtClean="0"/>
              <a:t>studia medicina a Vienna ed ottiene nel 1885 la libera docenza in psicopatologia. Nel 1892 scrive gli </a:t>
            </a:r>
            <a:r>
              <a:rPr lang="it-IT" i="1" dirty="0" smtClean="0"/>
              <a:t>Studi sull’isteria </a:t>
            </a:r>
            <a:r>
              <a:rPr lang="it-IT" dirty="0" smtClean="0"/>
              <a:t>con il dottor </a:t>
            </a:r>
            <a:r>
              <a:rPr lang="it-IT" dirty="0" err="1" smtClean="0"/>
              <a:t>Breuer</a:t>
            </a:r>
            <a:r>
              <a:rPr lang="it-IT" dirty="0" smtClean="0"/>
              <a:t>. Nel 1889 dà alle stampe </a:t>
            </a:r>
            <a:r>
              <a:rPr lang="it-IT" i="1" dirty="0" smtClean="0"/>
              <a:t>L’interpretazione dei sogni</a:t>
            </a:r>
            <a:r>
              <a:rPr lang="it-IT" dirty="0" smtClean="0"/>
              <a:t>,  nel 1901 </a:t>
            </a:r>
            <a:r>
              <a:rPr lang="it-IT" i="1" dirty="0" smtClean="0"/>
              <a:t>Psicopatologia</a:t>
            </a:r>
            <a:r>
              <a:rPr lang="it-IT" dirty="0" smtClean="0"/>
              <a:t> </a:t>
            </a:r>
            <a:r>
              <a:rPr lang="it-IT" i="1" dirty="0" smtClean="0"/>
              <a:t>della vita quotidiana</a:t>
            </a:r>
            <a:r>
              <a:rPr lang="it-IT" dirty="0" smtClean="0"/>
              <a:t>. Seguono i </a:t>
            </a:r>
            <a:r>
              <a:rPr lang="it-IT" i="1" dirty="0" smtClean="0"/>
              <a:t>Tre saggi sulla vita sessuale</a:t>
            </a:r>
            <a:r>
              <a:rPr lang="it-IT" dirty="0" smtClean="0"/>
              <a:t> l’anno dopo e nel 1909 compie con </a:t>
            </a:r>
            <a:r>
              <a:rPr lang="it-IT" dirty="0" err="1" smtClean="0"/>
              <a:t>Jung</a:t>
            </a:r>
            <a:r>
              <a:rPr lang="it-IT" dirty="0" smtClean="0"/>
              <a:t> un importante viaggio negli Stati Uniti d’America dove presenta la </a:t>
            </a:r>
            <a:r>
              <a:rPr lang="it-IT" b="1" i="1" dirty="0" smtClean="0"/>
              <a:t>nuova dottrina psicoanalitica</a:t>
            </a:r>
            <a:r>
              <a:rPr lang="it-IT" dirty="0" smtClean="0"/>
              <a:t>. Nel 1912 pubblica il fondamentale </a:t>
            </a:r>
            <a:r>
              <a:rPr lang="it-IT" i="1" dirty="0" smtClean="0"/>
              <a:t>Totem e tabù</a:t>
            </a:r>
            <a:r>
              <a:rPr lang="it-IT" dirty="0" smtClean="0"/>
              <a:t> e nel 1920 </a:t>
            </a:r>
            <a:r>
              <a:rPr lang="it-IT" i="1" dirty="0" smtClean="0"/>
              <a:t>Al di là del principio di morte</a:t>
            </a:r>
            <a:r>
              <a:rPr lang="it-IT" dirty="0" smtClean="0"/>
              <a:t>. </a:t>
            </a:r>
          </a:p>
          <a:p>
            <a:r>
              <a:rPr lang="it-IT" dirty="0" smtClean="0"/>
              <a:t>Freud allarga i suoi interessi alla psicologia sociale con i saggi </a:t>
            </a:r>
            <a:r>
              <a:rPr lang="it-IT" i="1" dirty="0" smtClean="0"/>
              <a:t>Psicologia delle masse e analisi dell’io </a:t>
            </a:r>
            <a:r>
              <a:rPr lang="it-IT" dirty="0" smtClean="0"/>
              <a:t>e </a:t>
            </a:r>
            <a:r>
              <a:rPr lang="it-IT" i="1" dirty="0" smtClean="0"/>
              <a:t>Disagio della civiltà</a:t>
            </a:r>
            <a:r>
              <a:rPr lang="it-IT" dirty="0" smtClean="0"/>
              <a:t> nel 1920. </a:t>
            </a:r>
          </a:p>
          <a:p>
            <a:r>
              <a:rPr lang="it-IT" dirty="0" smtClean="0"/>
              <a:t>Scampato alla persecuzione antiebraica del nazismo, nel 1938 scrive a Londra il </a:t>
            </a:r>
            <a:r>
              <a:rPr lang="it-IT" i="1" dirty="0" smtClean="0"/>
              <a:t>Compendio di psicanalisi</a:t>
            </a:r>
            <a:r>
              <a:rPr lang="it-IT" dirty="0" smtClean="0"/>
              <a:t>, rimasto incompiuto.  </a:t>
            </a: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Meccanicismo e materialismo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Con Hobbes si crea un collegamento forte, da un lato con la lezione di </a:t>
            </a:r>
            <a:r>
              <a:rPr lang="it-IT" i="1" dirty="0" smtClean="0"/>
              <a:t>Francis Bacon </a:t>
            </a:r>
            <a:r>
              <a:rPr lang="it-IT" dirty="0" smtClean="0"/>
              <a:t>e dall’altra con la cultura continentale europea del tempo: </a:t>
            </a:r>
            <a:r>
              <a:rPr lang="it-IT" b="1" i="1" dirty="0" smtClean="0"/>
              <a:t>materialismo meccanicistico</a:t>
            </a:r>
            <a:r>
              <a:rPr lang="it-IT" b="1" dirty="0" smtClean="0"/>
              <a:t>, </a:t>
            </a:r>
            <a:r>
              <a:rPr lang="it-IT" b="1" i="1" dirty="0" smtClean="0"/>
              <a:t>dottrina della sensazione</a:t>
            </a:r>
            <a:r>
              <a:rPr lang="it-IT" b="1" dirty="0" smtClean="0"/>
              <a:t>, </a:t>
            </a:r>
            <a:r>
              <a:rPr lang="it-IT" b="1" i="1" dirty="0" smtClean="0"/>
              <a:t>teoria del moto, convenzionalismo delle scienze</a:t>
            </a:r>
            <a:r>
              <a:rPr lang="it-IT" b="1" dirty="0" smtClean="0"/>
              <a:t>, </a:t>
            </a:r>
            <a:r>
              <a:rPr lang="it-IT" b="1" i="1" dirty="0" smtClean="0"/>
              <a:t>concezione del diritto di natura e della sovranità</a:t>
            </a:r>
            <a:r>
              <a:rPr lang="it-IT" dirty="0" smtClean="0"/>
              <a:t>, sono i capisaldi delle teorie </a:t>
            </a:r>
            <a:r>
              <a:rPr lang="it-IT" dirty="0" err="1" smtClean="0"/>
              <a:t>hobbesiane</a:t>
            </a:r>
            <a:r>
              <a:rPr lang="it-IT" dirty="0" smtClean="0"/>
              <a:t>. </a:t>
            </a:r>
          </a:p>
          <a:p>
            <a:r>
              <a:rPr lang="it-IT" dirty="0" smtClean="0"/>
              <a:t>Per Hobbes tutto la filosofia naturale deriva dalla nozione di </a:t>
            </a:r>
            <a:r>
              <a:rPr lang="it-IT" i="1" dirty="0" smtClean="0"/>
              <a:t>corpo</a:t>
            </a:r>
            <a:r>
              <a:rPr lang="it-IT" dirty="0" smtClean="0"/>
              <a:t> e di </a:t>
            </a:r>
            <a:r>
              <a:rPr lang="it-IT" i="1" dirty="0" smtClean="0"/>
              <a:t>moto</a:t>
            </a:r>
            <a:r>
              <a:rPr lang="it-IT" dirty="0" smtClean="0"/>
              <a:t>, che si danno nello </a:t>
            </a:r>
            <a:r>
              <a:rPr lang="it-IT" i="1" dirty="0" smtClean="0"/>
              <a:t>spazio</a:t>
            </a:r>
            <a:r>
              <a:rPr lang="it-IT" dirty="0" smtClean="0"/>
              <a:t> e nel </a:t>
            </a:r>
            <a:r>
              <a:rPr lang="it-IT" i="1" dirty="0" smtClean="0"/>
              <a:t>tempo</a:t>
            </a:r>
            <a:r>
              <a:rPr lang="it-IT" dirty="0" smtClean="0"/>
              <a:t>; ma è soprattutto il </a:t>
            </a:r>
            <a:r>
              <a:rPr lang="it-IT" b="1" i="1" dirty="0" smtClean="0"/>
              <a:t>moto</a:t>
            </a:r>
            <a:r>
              <a:rPr lang="it-IT" dirty="0" smtClean="0"/>
              <a:t> la causa principale di ogni modificazione ed evoluzione: </a:t>
            </a:r>
            <a:r>
              <a:rPr lang="it-IT" i="1" dirty="0" smtClean="0"/>
              <a:t>moto come luogo dell’incontro dei corpi fisici e delle stesse passioni umane</a:t>
            </a:r>
            <a:r>
              <a:rPr lang="it-IT" dirty="0" smtClean="0"/>
              <a:t>. </a:t>
            </a:r>
          </a:p>
          <a:p>
            <a:pPr>
              <a:buNone/>
            </a:pPr>
            <a:endParaRPr lang="it-IT" dirty="0" smtClean="0"/>
          </a:p>
          <a:p>
            <a:r>
              <a:rPr lang="it-IT" dirty="0" smtClean="0"/>
              <a:t>Contro </a:t>
            </a:r>
            <a:r>
              <a:rPr lang="it-IT" i="1" dirty="0" smtClean="0"/>
              <a:t>Cartesio</a:t>
            </a:r>
            <a:r>
              <a:rPr lang="it-IT" dirty="0" smtClean="0"/>
              <a:t> Hobbes sostiene l’identità dei processi </a:t>
            </a:r>
            <a:r>
              <a:rPr lang="it-IT" dirty="0" err="1" smtClean="0"/>
              <a:t>fisico-materiali</a:t>
            </a:r>
            <a:r>
              <a:rPr lang="it-IT" dirty="0" smtClean="0"/>
              <a:t> con quelli spirituali. </a:t>
            </a:r>
            <a:r>
              <a:rPr lang="it-IT" i="1" dirty="0" smtClean="0"/>
              <a:t>Sentire e pensare sono lo stesso processo </a:t>
            </a:r>
            <a:r>
              <a:rPr lang="it-IT" dirty="0" smtClean="0"/>
              <a:t>(!).</a:t>
            </a:r>
            <a:endParaRPr lang="it-IT"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psicologia del profondo</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L’importanza culturale e sociale di Freud è fuori discussione. </a:t>
            </a:r>
            <a:r>
              <a:rPr lang="it-IT" b="1" dirty="0" smtClean="0"/>
              <a:t>A partire dagli esperimenti di </a:t>
            </a:r>
            <a:r>
              <a:rPr lang="it-IT" b="1" dirty="0" err="1" smtClean="0"/>
              <a:t>Breuer</a:t>
            </a:r>
            <a:r>
              <a:rPr lang="it-IT" b="1" dirty="0" smtClean="0"/>
              <a:t> con l’ipnosi, il medico viennese inizia a considerare due ambiti: a) l’interpretazione dei sogni e, b) l’analisi dei </a:t>
            </a:r>
            <a:r>
              <a:rPr lang="it-IT" b="1" i="1" dirty="0" smtClean="0"/>
              <a:t>lapsus</a:t>
            </a:r>
            <a:r>
              <a:rPr lang="it-IT" b="1" dirty="0" smtClean="0"/>
              <a:t>, delle fobie, delle ossessioni e delle dimenticanze, ritenendo che ambedue queste fonti potessero dire qualcosa di importante sullo stato psichico delle persone. In questo modo Freud esce da una interpretazione solamente organicistica degli stati e dei disagi mentali</a:t>
            </a:r>
            <a:r>
              <a:rPr lang="it-IT" dirty="0" smtClean="0"/>
              <a:t>.</a:t>
            </a:r>
          </a:p>
          <a:p>
            <a:pPr>
              <a:buNone/>
            </a:pPr>
            <a:endParaRPr lang="it-IT" dirty="0" smtClean="0"/>
          </a:p>
          <a:p>
            <a:r>
              <a:rPr lang="it-IT" dirty="0" smtClean="0"/>
              <a:t>La divisione della struttura della mente in tre livelli.  L’</a:t>
            </a:r>
            <a:r>
              <a:rPr lang="it-IT" b="1" i="1" dirty="0" err="1" smtClean="0"/>
              <a:t>Es</a:t>
            </a:r>
            <a:r>
              <a:rPr lang="it-IT" dirty="0" smtClean="0"/>
              <a:t> (</a:t>
            </a:r>
            <a:r>
              <a:rPr lang="it-IT" b="1" dirty="0" err="1" smtClean="0"/>
              <a:t>Id</a:t>
            </a:r>
            <a:r>
              <a:rPr lang="it-IT" dirty="0" smtClean="0"/>
              <a:t>) a rappresentare l’</a:t>
            </a:r>
            <a:r>
              <a:rPr lang="it-IT" b="1" i="1" dirty="0" smtClean="0"/>
              <a:t>Inconscio</a:t>
            </a:r>
            <a:r>
              <a:rPr lang="it-IT" dirty="0" smtClean="0"/>
              <a:t>, l’</a:t>
            </a:r>
            <a:r>
              <a:rPr lang="it-IT" b="1" i="1" dirty="0" smtClean="0"/>
              <a:t>Ego</a:t>
            </a:r>
            <a:r>
              <a:rPr lang="it-IT" dirty="0" smtClean="0"/>
              <a:t> a rappresentare il </a:t>
            </a:r>
            <a:r>
              <a:rPr lang="it-IT" b="1" i="1" dirty="0" smtClean="0"/>
              <a:t>Conscio</a:t>
            </a:r>
            <a:r>
              <a:rPr lang="it-IT" dirty="0" smtClean="0"/>
              <a:t>, e il </a:t>
            </a:r>
            <a:r>
              <a:rPr lang="it-IT" b="1" i="1" dirty="0" smtClean="0"/>
              <a:t>Super-ego</a:t>
            </a:r>
            <a:r>
              <a:rPr lang="it-IT" dirty="0" smtClean="0"/>
              <a:t> a rappresentare la </a:t>
            </a:r>
            <a:r>
              <a:rPr lang="it-IT" b="1" i="1" dirty="0" smtClean="0"/>
              <a:t>Coscienza</a:t>
            </a:r>
            <a:r>
              <a:rPr lang="it-IT" dirty="0" smtClean="0"/>
              <a:t>, permette a Freud di strutturare una mappa molto efficace delle interconnessioni sussistenti tra vita </a:t>
            </a:r>
            <a:r>
              <a:rPr lang="it-IT" dirty="0" err="1" smtClean="0"/>
              <a:t>corporeo-vegetativa</a:t>
            </a:r>
            <a:r>
              <a:rPr lang="it-IT" dirty="0" smtClean="0"/>
              <a:t> e vita psichica. </a:t>
            </a:r>
          </a:p>
          <a:p>
            <a:r>
              <a:rPr lang="it-IT" dirty="0" smtClean="0"/>
              <a:t>La forza che muove, fin dall’infanzia, tutto il sistema psico-fisico è la </a:t>
            </a:r>
            <a:r>
              <a:rPr lang="it-IT" b="1" i="1" dirty="0" smtClean="0"/>
              <a:t>Libido </a:t>
            </a:r>
            <a:r>
              <a:rPr lang="it-IT" dirty="0" smtClean="0"/>
              <a:t>intesa come pulsione di desiderio condizionante e irresistibile.</a:t>
            </a:r>
            <a:endParaRPr lang="it-IT" dirty="0"/>
          </a:p>
        </p:txBody>
      </p:sp>
    </p:spTree>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Eros</a:t>
            </a:r>
            <a:r>
              <a:rPr lang="it-IT" b="1" dirty="0" smtClean="0"/>
              <a:t> e </a:t>
            </a:r>
            <a:r>
              <a:rPr lang="it-IT" b="1" i="1" dirty="0" smtClean="0"/>
              <a:t>Thanatos</a:t>
            </a:r>
            <a:endParaRPr lang="it-IT" b="1" i="1" dirty="0"/>
          </a:p>
        </p:txBody>
      </p:sp>
      <p:sp>
        <p:nvSpPr>
          <p:cNvPr id="3" name="Segnaposto contenuto 2"/>
          <p:cNvSpPr>
            <a:spLocks noGrp="1"/>
          </p:cNvSpPr>
          <p:nvPr>
            <p:ph idx="1"/>
          </p:nvPr>
        </p:nvSpPr>
        <p:spPr/>
        <p:txBody>
          <a:bodyPr>
            <a:normAutofit fontScale="85000" lnSpcReduction="10000"/>
          </a:bodyPr>
          <a:lstStyle/>
          <a:p>
            <a:r>
              <a:rPr lang="it-IT" dirty="0" smtClean="0"/>
              <a:t>Per Freud </a:t>
            </a:r>
            <a:r>
              <a:rPr lang="it-IT" b="1" i="1" dirty="0" smtClean="0"/>
              <a:t>Eros</a:t>
            </a:r>
            <a:r>
              <a:rPr lang="it-IT" dirty="0" smtClean="0"/>
              <a:t> è principio di piacere e spinta verso l’oggetto desiderato (</a:t>
            </a:r>
            <a:r>
              <a:rPr lang="it-IT" dirty="0" err="1" smtClean="0"/>
              <a:t>cf</a:t>
            </a:r>
            <a:r>
              <a:rPr lang="it-IT" dirty="0" smtClean="0"/>
              <a:t>. in </a:t>
            </a:r>
            <a:r>
              <a:rPr lang="it-IT" i="1" dirty="0" smtClean="0"/>
              <a:t>Platone</a:t>
            </a:r>
            <a:r>
              <a:rPr lang="it-IT" dirty="0" smtClean="0"/>
              <a:t>), ma ha un contraltare, </a:t>
            </a:r>
            <a:r>
              <a:rPr lang="it-IT" b="1" i="1" dirty="0" smtClean="0"/>
              <a:t>Thanatos</a:t>
            </a:r>
            <a:r>
              <a:rPr lang="it-IT" dirty="0" smtClean="0"/>
              <a:t>, che è l’istinto distruttivo, l’istinto di morte, come se l’uomo avesse intrinsecamente nella propria natura una sorta di </a:t>
            </a:r>
            <a:r>
              <a:rPr lang="it-IT" b="1" dirty="0" smtClean="0"/>
              <a:t>pars </a:t>
            </a:r>
            <a:r>
              <a:rPr lang="it-IT" b="1" dirty="0" err="1" smtClean="0"/>
              <a:t>construens</a:t>
            </a:r>
            <a:r>
              <a:rPr lang="it-IT" dirty="0" smtClean="0"/>
              <a:t> e di </a:t>
            </a:r>
            <a:r>
              <a:rPr lang="it-IT" b="1" dirty="0" smtClean="0"/>
              <a:t>pars </a:t>
            </a:r>
            <a:r>
              <a:rPr lang="it-IT" b="1" dirty="0" err="1" smtClean="0"/>
              <a:t>destruens</a:t>
            </a:r>
            <a:r>
              <a:rPr lang="it-IT" dirty="0" smtClean="0"/>
              <a:t>.</a:t>
            </a:r>
          </a:p>
          <a:p>
            <a:r>
              <a:rPr lang="it-IT" dirty="0" smtClean="0"/>
              <a:t>Questa focalizzazione freudiana sulla Libido erotica, dopo una prima fase di concordia e di ricerca comune, porta al distacco dal </a:t>
            </a:r>
            <a:r>
              <a:rPr lang="it-IT" dirty="0" err="1" smtClean="0"/>
              <a:t>mestro</a:t>
            </a:r>
            <a:r>
              <a:rPr lang="it-IT" dirty="0" smtClean="0"/>
              <a:t> viennese di </a:t>
            </a:r>
            <a:r>
              <a:rPr lang="it-IT" b="1" dirty="0" smtClean="0"/>
              <a:t>Alfred Adler </a:t>
            </a:r>
            <a:r>
              <a:rPr lang="it-IT" dirty="0" smtClean="0"/>
              <a:t>(1870-1937), e soprattutto di </a:t>
            </a:r>
            <a:r>
              <a:rPr lang="it-IT" b="1" dirty="0" smtClean="0"/>
              <a:t>Carl Gustav </a:t>
            </a:r>
            <a:r>
              <a:rPr lang="it-IT" b="1" dirty="0" err="1" smtClean="0"/>
              <a:t>Jung</a:t>
            </a:r>
            <a:r>
              <a:rPr lang="it-IT" b="1" dirty="0" smtClean="0"/>
              <a:t> </a:t>
            </a:r>
            <a:r>
              <a:rPr lang="it-IT" dirty="0" smtClean="0"/>
              <a:t>(1875-1961), che si differenzia fortemente dal fondatore della </a:t>
            </a:r>
            <a:r>
              <a:rPr lang="it-IT" b="1" i="1" dirty="0" smtClean="0"/>
              <a:t>psicoanalisi</a:t>
            </a:r>
            <a:r>
              <a:rPr lang="it-IT" dirty="0" smtClean="0"/>
              <a:t>, ritenendola troppo orientata ai </a:t>
            </a:r>
            <a:r>
              <a:rPr lang="it-IT" i="1" dirty="0" smtClean="0"/>
              <a:t>fondamenti binari </a:t>
            </a:r>
            <a:r>
              <a:rPr lang="it-IT" dirty="0" smtClean="0"/>
              <a:t>proposti da Freud, e preferendo uno sguardo più ampio e complessivo sulla struttura umana, la sua storia, i linguaggi, la simbolica archetipica e i tipi caratteriali (introverso/ estroverso, etc.).</a:t>
            </a:r>
            <a:endParaRPr lang="it-IT" dirty="0"/>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filosofia italiana dell’Ottocento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La filosofia italiana del XIX secolo è strettamente collegata alla dimensione storica e politica. Da un lato si riscontra una forte influenza di </a:t>
            </a:r>
            <a:r>
              <a:rPr lang="it-IT" i="1" dirty="0" smtClean="0"/>
              <a:t>Vico</a:t>
            </a:r>
            <a:r>
              <a:rPr lang="it-IT" dirty="0" smtClean="0"/>
              <a:t>, dall’altra si muovono orientamenti molto originali, anche se legati alla tradizione classica </a:t>
            </a:r>
            <a:r>
              <a:rPr lang="it-IT" dirty="0" err="1" smtClean="0"/>
              <a:t>greco-latina</a:t>
            </a:r>
            <a:r>
              <a:rPr lang="it-IT" dirty="0" smtClean="0"/>
              <a:t>, come in </a:t>
            </a:r>
            <a:r>
              <a:rPr lang="it-IT" i="1" dirty="0" err="1" smtClean="0"/>
              <a:t>Rosmini</a:t>
            </a:r>
            <a:r>
              <a:rPr lang="it-IT" dirty="0" smtClean="0"/>
              <a:t>.</a:t>
            </a:r>
          </a:p>
          <a:p>
            <a:r>
              <a:rPr lang="it-IT" dirty="0" smtClean="0"/>
              <a:t>Il movimento post-illuminista si sviluppa a Milano con cenacoli e riviste, e annovera tra gli altri i nomi dei fratelli </a:t>
            </a:r>
            <a:r>
              <a:rPr lang="it-IT" b="1" dirty="0" smtClean="0"/>
              <a:t>Alessandro</a:t>
            </a:r>
            <a:r>
              <a:rPr lang="it-IT" dirty="0" smtClean="0"/>
              <a:t> (1741-1816) </a:t>
            </a:r>
            <a:r>
              <a:rPr lang="it-IT" b="1" dirty="0" smtClean="0"/>
              <a:t>Pietro Verri </a:t>
            </a:r>
            <a:r>
              <a:rPr lang="it-IT" dirty="0" smtClean="0"/>
              <a:t>(1728-1797), di </a:t>
            </a:r>
            <a:r>
              <a:rPr lang="it-IT" b="1" dirty="0" smtClean="0"/>
              <a:t>Giuseppe Ferrari </a:t>
            </a:r>
            <a:r>
              <a:rPr lang="it-IT" dirty="0" smtClean="0"/>
              <a:t>(1811-1876), di </a:t>
            </a:r>
            <a:r>
              <a:rPr lang="it-IT" b="1" dirty="0" smtClean="0"/>
              <a:t>Cesare Beccaria</a:t>
            </a:r>
            <a:r>
              <a:rPr lang="it-IT" dirty="0" smtClean="0"/>
              <a:t> (1738-1794), filosofo del diritto e giurista, notissimo per il trattato “</a:t>
            </a:r>
            <a:r>
              <a:rPr lang="it-IT" i="1" dirty="0" smtClean="0"/>
              <a:t>Dei delitti e delle pene</a:t>
            </a:r>
            <a:r>
              <a:rPr lang="it-IT" dirty="0" smtClean="0"/>
              <a:t>.”</a:t>
            </a:r>
          </a:p>
          <a:p>
            <a:r>
              <a:rPr lang="it-IT" dirty="0" smtClean="0"/>
              <a:t>La “scuola napoletana” annovera studiosi come il </a:t>
            </a:r>
            <a:r>
              <a:rPr lang="it-IT" b="1" dirty="0" err="1" smtClean="0"/>
              <a:t>Romagnosi</a:t>
            </a:r>
            <a:r>
              <a:rPr lang="it-IT" dirty="0" smtClean="0"/>
              <a:t> (1761-1835) e </a:t>
            </a:r>
            <a:r>
              <a:rPr lang="it-IT" b="1" dirty="0" smtClean="0"/>
              <a:t>Pasquale </a:t>
            </a:r>
            <a:r>
              <a:rPr lang="it-IT" b="1" dirty="0" err="1" smtClean="0"/>
              <a:t>Galluppi</a:t>
            </a:r>
            <a:r>
              <a:rPr lang="it-IT" dirty="0" smtClean="0"/>
              <a:t> (1811-1846), né dimentichiamo il grande rilievo filosofico dello stesso </a:t>
            </a:r>
            <a:r>
              <a:rPr lang="it-IT" b="1" dirty="0" smtClean="0"/>
              <a:t>Giacomo Leopardi</a:t>
            </a:r>
            <a:r>
              <a:rPr lang="it-IT" dirty="0" smtClean="0"/>
              <a:t>, con le </a:t>
            </a:r>
            <a:r>
              <a:rPr lang="it-IT" i="1" dirty="0" smtClean="0"/>
              <a:t>Operette Morali </a:t>
            </a:r>
            <a:r>
              <a:rPr lang="it-IT" dirty="0" smtClean="0"/>
              <a:t>e lo </a:t>
            </a:r>
            <a:r>
              <a:rPr lang="it-IT" i="1" dirty="0" smtClean="0"/>
              <a:t>Zibaldone di pensieri</a:t>
            </a:r>
            <a:r>
              <a:rPr lang="it-IT" dirty="0" smtClean="0"/>
              <a:t>. </a:t>
            </a:r>
            <a:endParaRPr lang="it-IT" dirty="0"/>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Antonio </a:t>
            </a:r>
            <a:r>
              <a:rPr lang="it-IT" sz="5400" b="1" i="1" dirty="0" err="1" smtClean="0">
                <a:solidFill>
                  <a:schemeClr val="accent5">
                    <a:lumMod val="75000"/>
                  </a:schemeClr>
                </a:solidFill>
              </a:rPr>
              <a:t>Rosmini</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(1797-1858)</a:t>
            </a:r>
          </a:p>
          <a:p>
            <a:r>
              <a:rPr lang="it-IT" b="1" dirty="0" smtClean="0"/>
              <a:t>Antonio </a:t>
            </a:r>
            <a:r>
              <a:rPr lang="it-IT" b="1" dirty="0" err="1" smtClean="0"/>
              <a:t>Rosmini</a:t>
            </a:r>
            <a:r>
              <a:rPr lang="it-IT" b="1" dirty="0" smtClean="0"/>
              <a:t> </a:t>
            </a:r>
            <a:r>
              <a:rPr lang="it-IT" dirty="0" smtClean="0"/>
              <a:t>si è già laureato in teologia e diritto a Padova, quando viene ordinato sacerdote. Fonda l’ordine religioso </a:t>
            </a:r>
            <a:r>
              <a:rPr lang="it-IT" i="1" dirty="0" smtClean="0"/>
              <a:t>della Carità</a:t>
            </a:r>
            <a:r>
              <a:rPr lang="it-IT" dirty="0" smtClean="0"/>
              <a:t>, ma si dedica con grande passione alla riflessione filosofica e teologica, non evitando problemi non da poco con la gerarchia e il papato stesso, per le sue rigorose posizioni.</a:t>
            </a:r>
          </a:p>
          <a:p>
            <a:r>
              <a:rPr lang="it-IT" dirty="0" smtClean="0"/>
              <a:t>Il suo scritto fortemente critico </a:t>
            </a:r>
            <a:r>
              <a:rPr lang="it-IT" i="1" dirty="0" smtClean="0"/>
              <a:t>Delle cinque piaghe della Santa Chiesa</a:t>
            </a:r>
            <a:r>
              <a:rPr lang="it-IT" dirty="0" smtClean="0"/>
              <a:t> (1848) e il trattato </a:t>
            </a:r>
            <a:r>
              <a:rPr lang="it-IT" i="1" dirty="0" smtClean="0"/>
              <a:t>Costituzione secondo la giustizia sociale </a:t>
            </a:r>
            <a:r>
              <a:rPr lang="it-IT" dirty="0" smtClean="0"/>
              <a:t>dello stesso anno gli creano problemi tali da essere posto, come autore, all’</a:t>
            </a:r>
            <a:r>
              <a:rPr lang="it-IT" i="1" dirty="0" smtClean="0"/>
              <a:t>Indice</a:t>
            </a:r>
            <a:r>
              <a:rPr lang="it-IT" dirty="0" smtClean="0"/>
              <a:t> dei libri proibiti.</a:t>
            </a:r>
          </a:p>
          <a:p>
            <a:r>
              <a:rPr lang="it-IT" dirty="0" smtClean="0"/>
              <a:t>I suoi scritti successivi più importanti:  il platonico </a:t>
            </a:r>
            <a:r>
              <a:rPr lang="it-IT" i="1" dirty="0" smtClean="0"/>
              <a:t>Nuovo saggio sull’origine delle idee</a:t>
            </a:r>
            <a:r>
              <a:rPr lang="it-IT" dirty="0" smtClean="0"/>
              <a:t> (1830), i </a:t>
            </a:r>
            <a:r>
              <a:rPr lang="it-IT" i="1" dirty="0" err="1" smtClean="0"/>
              <a:t>Princìpi</a:t>
            </a:r>
            <a:r>
              <a:rPr lang="it-IT" i="1" dirty="0" smtClean="0"/>
              <a:t> della scienza morale </a:t>
            </a:r>
            <a:r>
              <a:rPr lang="it-IT" dirty="0" smtClean="0"/>
              <a:t>(1831), la </a:t>
            </a:r>
            <a:r>
              <a:rPr lang="it-IT" i="1" dirty="0" smtClean="0"/>
              <a:t>Filosofia della morale </a:t>
            </a:r>
            <a:r>
              <a:rPr lang="it-IT" dirty="0" smtClean="0"/>
              <a:t>(1837), la </a:t>
            </a:r>
            <a:r>
              <a:rPr lang="it-IT" i="1" dirty="0" smtClean="0"/>
              <a:t>Filosofia della politica </a:t>
            </a:r>
            <a:r>
              <a:rPr lang="it-IT" dirty="0" smtClean="0"/>
              <a:t>(1839), la </a:t>
            </a:r>
            <a:r>
              <a:rPr lang="it-IT" i="1" dirty="0" smtClean="0"/>
              <a:t>Filosofia del diritto </a:t>
            </a:r>
            <a:r>
              <a:rPr lang="it-IT" dirty="0" smtClean="0"/>
              <a:t>(1841-45) e la </a:t>
            </a:r>
            <a:r>
              <a:rPr lang="it-IT" i="1" dirty="0" smtClean="0"/>
              <a:t>Teodicea</a:t>
            </a:r>
            <a:r>
              <a:rPr lang="it-IT" dirty="0" smtClean="0"/>
              <a:t> (1845). </a:t>
            </a:r>
            <a:endParaRPr lang="it-IT" dirty="0"/>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L’idea dell’essere</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Filosoficamente il </a:t>
            </a:r>
            <a:r>
              <a:rPr lang="it-IT" dirty="0" err="1" smtClean="0"/>
              <a:t>Rosmini</a:t>
            </a:r>
            <a:r>
              <a:rPr lang="it-IT" dirty="0" smtClean="0"/>
              <a:t> si oppone, sia al </a:t>
            </a:r>
            <a:r>
              <a:rPr lang="it-IT" i="1" dirty="0" smtClean="0"/>
              <a:t>sensismo</a:t>
            </a:r>
            <a:r>
              <a:rPr lang="it-IT" dirty="0" smtClean="0"/>
              <a:t> e all’</a:t>
            </a:r>
            <a:r>
              <a:rPr lang="it-IT" i="1" dirty="0" smtClean="0"/>
              <a:t>empirismo</a:t>
            </a:r>
            <a:r>
              <a:rPr lang="it-IT" dirty="0" smtClean="0"/>
              <a:t>, sia al </a:t>
            </a:r>
            <a:r>
              <a:rPr lang="it-IT" i="1" dirty="0" smtClean="0"/>
              <a:t>criticismo</a:t>
            </a:r>
            <a:r>
              <a:rPr lang="it-IT" dirty="0" smtClean="0"/>
              <a:t> kantiano: egli sostiene che la realtà non è una semplice funzione del soggetto (realismo classico), ma un qualcosa che esiste in quanto indipendente dal soggetto percettore, sotto il profilo ontologico.</a:t>
            </a:r>
          </a:p>
          <a:p>
            <a:r>
              <a:rPr lang="it-IT" b="1" dirty="0" smtClean="0"/>
              <a:t>Per </a:t>
            </a:r>
            <a:r>
              <a:rPr lang="it-IT" b="1" dirty="0" err="1" smtClean="0"/>
              <a:t>Rosmini</a:t>
            </a:r>
            <a:r>
              <a:rPr lang="it-IT" b="1" dirty="0" smtClean="0"/>
              <a:t> l’</a:t>
            </a:r>
            <a:r>
              <a:rPr lang="it-IT" b="1" i="1" dirty="0" smtClean="0"/>
              <a:t>essere</a:t>
            </a:r>
            <a:r>
              <a:rPr lang="it-IT" b="1" dirty="0" smtClean="0"/>
              <a:t> è un lume che si accende nella mente e da questa è intuito come verità inoppugnabile, senza che  ciò significhi di poter cogliere la sua essenza</a:t>
            </a:r>
            <a:r>
              <a:rPr lang="it-IT" dirty="0" smtClean="0"/>
              <a:t>: e ciò è tanto più vero in tanto in quanto l’essere è dato da Dio stesso, </a:t>
            </a:r>
            <a:r>
              <a:rPr lang="it-IT" b="1" i="1" dirty="0" smtClean="0"/>
              <a:t>essendo Dio l’Essere in sé, inconoscibile</a:t>
            </a:r>
            <a:r>
              <a:rPr lang="it-IT" dirty="0" smtClean="0"/>
              <a:t>.</a:t>
            </a:r>
          </a:p>
          <a:p>
            <a:pPr>
              <a:buNone/>
            </a:pPr>
            <a:r>
              <a:rPr lang="it-IT" dirty="0" smtClean="0"/>
              <a:t> Questo </a:t>
            </a:r>
            <a:r>
              <a:rPr lang="it-IT" b="1" i="1" dirty="0" smtClean="0"/>
              <a:t>essere </a:t>
            </a:r>
            <a:r>
              <a:rPr lang="it-IT" dirty="0" smtClean="0"/>
              <a:t>non è solo </a:t>
            </a:r>
            <a:r>
              <a:rPr lang="it-IT" b="1" i="1" dirty="0" smtClean="0"/>
              <a:t>ideale</a:t>
            </a:r>
            <a:r>
              <a:rPr lang="it-IT" dirty="0" smtClean="0"/>
              <a:t>, ma è anche </a:t>
            </a:r>
            <a:r>
              <a:rPr lang="it-IT" b="1" i="1" dirty="0" smtClean="0"/>
              <a:t>concreto</a:t>
            </a:r>
            <a:r>
              <a:rPr lang="it-IT" dirty="0" smtClean="0"/>
              <a:t> nella percezione che l’uomo ha di se stesso, ed è anche un essere </a:t>
            </a:r>
            <a:r>
              <a:rPr lang="it-IT" b="1" i="1" dirty="0" smtClean="0"/>
              <a:t>morale</a:t>
            </a:r>
            <a:r>
              <a:rPr lang="it-IT" dirty="0" smtClean="0"/>
              <a:t>, nel momento in cui la coscienza illuminata dalla fede discerne l’azione buona dall’azione mala, laddove l’uomo deve essere sempre considerato come fine e mai come mezzo.</a:t>
            </a:r>
            <a:endParaRPr lang="it-IT" dirty="0"/>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Vincenzo </a:t>
            </a:r>
            <a:r>
              <a:rPr lang="it-IT" sz="5400" b="1" i="1" dirty="0" err="1" smtClean="0">
                <a:solidFill>
                  <a:schemeClr val="accent5">
                    <a:lumMod val="75000"/>
                  </a:schemeClr>
                </a:solidFill>
              </a:rPr>
              <a:t>Gioberti</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(1801-1852)</a:t>
            </a:r>
          </a:p>
          <a:p>
            <a:r>
              <a:rPr lang="it-IT" dirty="0" smtClean="0"/>
              <a:t>Ordinato sacerdote nel 1825, </a:t>
            </a:r>
            <a:r>
              <a:rPr lang="it-IT" b="1" dirty="0" smtClean="0"/>
              <a:t>Vincenzo </a:t>
            </a:r>
            <a:r>
              <a:rPr lang="it-IT" b="1" dirty="0" err="1" smtClean="0"/>
              <a:t>Gioberti</a:t>
            </a:r>
            <a:r>
              <a:rPr lang="it-IT" b="1" dirty="0" smtClean="0"/>
              <a:t> </a:t>
            </a:r>
            <a:r>
              <a:rPr lang="it-IT" dirty="0" smtClean="0"/>
              <a:t>è all’inizio influenzato dalle nascenti dottrine risorgimentali, non senza interessare, però, un sovrano come </a:t>
            </a:r>
            <a:r>
              <a:rPr lang="it-IT" i="1" dirty="0" smtClean="0"/>
              <a:t>Carlo Alberto</a:t>
            </a:r>
            <a:r>
              <a:rPr lang="it-IT" dirty="0" smtClean="0"/>
              <a:t>, che lo nomina suo cappellano. Ben presto le cose cambiano: </a:t>
            </a:r>
            <a:r>
              <a:rPr lang="it-IT" dirty="0" err="1" smtClean="0"/>
              <a:t>Gioberti</a:t>
            </a:r>
            <a:r>
              <a:rPr lang="it-IT" dirty="0" smtClean="0"/>
              <a:t>, accusato di complotto viene arrestato e bandito dal Regno sabaudo senza processo. Ripara a Parigi e poi a Bruxelles dove insegna filosofia, ma torna a Torino nel 1848, rifiutando lo scranno senatoriale offertogli dal re, ma accettando di essere nominato deputato. Nominato Presidente del consiglio nel 1849, termina con l’ascesa al trono di </a:t>
            </a:r>
            <a:r>
              <a:rPr lang="it-IT" i="1" dirty="0" smtClean="0"/>
              <a:t>Vittorio Emanuele II</a:t>
            </a:r>
            <a:r>
              <a:rPr lang="it-IT" dirty="0" smtClean="0"/>
              <a:t> la sua carriera politica, iniziandone una diplomatica a Parigi, dove muore a 51 anni in povertà.</a:t>
            </a:r>
          </a:p>
          <a:p>
            <a:r>
              <a:rPr lang="it-IT" dirty="0" smtClean="0"/>
              <a:t>Gli è stato dedicato un liceo classico a Torino. </a:t>
            </a:r>
            <a:endParaRPr lang="it-IT" dirty="0"/>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Pensiero e opere</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Il pensiero di </a:t>
            </a:r>
            <a:r>
              <a:rPr lang="it-IT" dirty="0" err="1" smtClean="0"/>
              <a:t>Gioberti</a:t>
            </a:r>
            <a:r>
              <a:rPr lang="it-IT" dirty="0" smtClean="0"/>
              <a:t> è di tipo classico, quasi </a:t>
            </a:r>
            <a:r>
              <a:rPr lang="it-IT" i="1" dirty="0" smtClean="0"/>
              <a:t>scolastico</a:t>
            </a:r>
            <a:r>
              <a:rPr lang="it-IT" dirty="0" smtClean="0"/>
              <a:t>: per lui l’</a:t>
            </a:r>
            <a:r>
              <a:rPr lang="it-IT" b="1" i="1" dirty="0" err="1" smtClean="0"/>
              <a:t>Ens</a:t>
            </a:r>
            <a:r>
              <a:rPr lang="it-IT" dirty="0" smtClean="0"/>
              <a:t>, cioè Dio crea l’</a:t>
            </a:r>
            <a:r>
              <a:rPr lang="it-IT" b="1" i="1" dirty="0" err="1" smtClean="0"/>
              <a:t>existens</a:t>
            </a:r>
            <a:r>
              <a:rPr lang="it-IT" b="1" i="1" dirty="0" smtClean="0"/>
              <a:t> </a:t>
            </a:r>
            <a:r>
              <a:rPr lang="it-IT" i="1" dirty="0" smtClean="0"/>
              <a:t>ex nihilo</a:t>
            </a:r>
            <a:r>
              <a:rPr lang="it-IT" dirty="0" smtClean="0"/>
              <a:t>. </a:t>
            </a:r>
            <a:r>
              <a:rPr lang="it-IT" b="1" i="1" dirty="0" smtClean="0"/>
              <a:t>Da Dio vengono le idee della conoscenza umana che si rispecchia in Dio stesso, e si manifestano attraverso il linguaggio</a:t>
            </a:r>
            <a:r>
              <a:rPr lang="it-IT" dirty="0" smtClean="0"/>
              <a:t>. È sostanzialmente un neo-platonico moderno.</a:t>
            </a:r>
          </a:p>
          <a:p>
            <a:r>
              <a:rPr lang="it-IT" dirty="0" smtClean="0"/>
              <a:t>Per </a:t>
            </a:r>
            <a:r>
              <a:rPr lang="it-IT" dirty="0" err="1" smtClean="0"/>
              <a:t>Gioberti</a:t>
            </a:r>
            <a:r>
              <a:rPr lang="it-IT" dirty="0" smtClean="0"/>
              <a:t> la civiltà si identifica con la religione, come sostiene nel </a:t>
            </a:r>
            <a:r>
              <a:rPr lang="it-IT" i="1" dirty="0" smtClean="0"/>
              <a:t>Primato morale e civile degli italiani</a:t>
            </a:r>
            <a:r>
              <a:rPr lang="it-IT" dirty="0" smtClean="0"/>
              <a:t>. Prima di questo trattato aveva scritto anche testi filosofici e teologici come </a:t>
            </a:r>
            <a:r>
              <a:rPr lang="it-IT" i="1" dirty="0" smtClean="0"/>
              <a:t>La teorica del sovrannaturale</a:t>
            </a:r>
            <a:r>
              <a:rPr lang="it-IT" dirty="0" smtClean="0"/>
              <a:t>, l’</a:t>
            </a:r>
            <a:r>
              <a:rPr lang="it-IT" i="1" dirty="0" smtClean="0"/>
              <a:t>Introduzione</a:t>
            </a:r>
            <a:r>
              <a:rPr lang="it-IT" dirty="0" smtClean="0"/>
              <a:t> </a:t>
            </a:r>
            <a:r>
              <a:rPr lang="it-IT" i="1" dirty="0" smtClean="0"/>
              <a:t>allo studio della filosofia, Del bello </a:t>
            </a:r>
            <a:r>
              <a:rPr lang="it-IT" dirty="0" smtClean="0"/>
              <a:t>e </a:t>
            </a:r>
            <a:r>
              <a:rPr lang="it-IT" i="1" dirty="0" smtClean="0"/>
              <a:t>Del Buono</a:t>
            </a:r>
            <a:r>
              <a:rPr lang="it-IT" dirty="0" smtClean="0"/>
              <a:t>, il </a:t>
            </a:r>
            <a:r>
              <a:rPr lang="it-IT" i="1" dirty="0" smtClean="0"/>
              <a:t>Rinnovamento civile dell’Italia</a:t>
            </a:r>
            <a:r>
              <a:rPr lang="it-IT" dirty="0" smtClean="0"/>
              <a:t>. Tutti scritti che possiamo definire “ortodossi” dal punto di vista cattolico, ma che non gli fecero mancare, per un certo periodo, l’iscrizione nell’</a:t>
            </a:r>
            <a:r>
              <a:rPr lang="it-IT" i="1" dirty="0" err="1" smtClean="0"/>
              <a:t>Index</a:t>
            </a:r>
            <a:r>
              <a:rPr lang="it-IT" dirty="0" smtClean="0"/>
              <a:t> </a:t>
            </a:r>
            <a:r>
              <a:rPr lang="it-IT" i="1" dirty="0" err="1" smtClean="0"/>
              <a:t>librorum</a:t>
            </a:r>
            <a:r>
              <a:rPr lang="it-IT" i="1" dirty="0" smtClean="0"/>
              <a:t> </a:t>
            </a:r>
            <a:r>
              <a:rPr lang="it-IT" i="1" dirty="0" err="1" smtClean="0"/>
              <a:t>prohibitorum</a:t>
            </a:r>
            <a:r>
              <a:rPr lang="it-IT" dirty="0" smtClean="0"/>
              <a:t>.</a:t>
            </a:r>
            <a:endParaRPr lang="it-IT" dirty="0"/>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Hegelismo</a:t>
            </a:r>
            <a:r>
              <a:rPr lang="it-IT" b="1" dirty="0" smtClean="0"/>
              <a:t> e </a:t>
            </a:r>
            <a:r>
              <a:rPr lang="it-IT" b="1" i="1" dirty="0" smtClean="0"/>
              <a:t>materialismo storico</a:t>
            </a:r>
            <a:r>
              <a:rPr lang="it-IT" b="1" dirty="0" smtClean="0"/>
              <a:t>:</a:t>
            </a:r>
            <a:br>
              <a:rPr lang="it-IT" b="1" dirty="0" smtClean="0"/>
            </a:br>
            <a:r>
              <a:rPr lang="it-IT" b="1" i="1" dirty="0" smtClean="0">
                <a:solidFill>
                  <a:schemeClr val="accent5">
                    <a:lumMod val="75000"/>
                  </a:schemeClr>
                </a:solidFill>
              </a:rPr>
              <a:t>B. Spaventa </a:t>
            </a:r>
            <a:r>
              <a:rPr lang="it-IT" b="1" dirty="0" smtClean="0"/>
              <a:t>e </a:t>
            </a:r>
            <a:r>
              <a:rPr lang="it-IT" b="1" i="1" dirty="0" smtClean="0">
                <a:solidFill>
                  <a:schemeClr val="accent5">
                    <a:lumMod val="75000"/>
                  </a:schemeClr>
                </a:solidFill>
              </a:rPr>
              <a:t>A. Labriola</a:t>
            </a:r>
            <a:endParaRPr lang="it-IT"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(1817-1883)</a:t>
            </a:r>
          </a:p>
          <a:p>
            <a:r>
              <a:rPr lang="it-IT" b="1" dirty="0" err="1" smtClean="0"/>
              <a:t>Bertrando</a:t>
            </a:r>
            <a:r>
              <a:rPr lang="it-IT" b="1" dirty="0" smtClean="0"/>
              <a:t> Spaventa</a:t>
            </a:r>
            <a:r>
              <a:rPr lang="it-IT" dirty="0" smtClean="0"/>
              <a:t>, sacerdote napoletano, ben presto abbandona l’abito talare, dedicandosi all’insegnamento della filosofia nelle università di Bologna e Napoli. La sua concezione </a:t>
            </a:r>
            <a:r>
              <a:rPr lang="it-IT" dirty="0" err="1" smtClean="0"/>
              <a:t>storico-teoretica</a:t>
            </a:r>
            <a:r>
              <a:rPr lang="it-IT" dirty="0" smtClean="0"/>
              <a:t> collega </a:t>
            </a:r>
            <a:r>
              <a:rPr lang="it-IT" dirty="0" err="1" smtClean="0"/>
              <a:t>inmodo</a:t>
            </a:r>
            <a:r>
              <a:rPr lang="it-IT" dirty="0" smtClean="0"/>
              <a:t> organico la storia della filosofia moderna italiana a quelle europea, sostenendo che i pensatori italiani sono stati precursori di quelli europei: </a:t>
            </a:r>
            <a:r>
              <a:rPr lang="it-IT" i="1" dirty="0" err="1" smtClean="0"/>
              <a:t>Telesio</a:t>
            </a:r>
            <a:r>
              <a:rPr lang="it-IT" dirty="0" smtClean="0"/>
              <a:t> e </a:t>
            </a:r>
            <a:r>
              <a:rPr lang="it-IT" i="1" dirty="0" smtClean="0"/>
              <a:t>Campanella</a:t>
            </a:r>
            <a:r>
              <a:rPr lang="it-IT" dirty="0" smtClean="0"/>
              <a:t> di </a:t>
            </a:r>
            <a:r>
              <a:rPr lang="it-IT" i="1" dirty="0" smtClean="0"/>
              <a:t>Bacon, </a:t>
            </a:r>
            <a:r>
              <a:rPr lang="it-IT" i="1" dirty="0" err="1" smtClean="0"/>
              <a:t>Locke</a:t>
            </a:r>
            <a:r>
              <a:rPr lang="it-IT" i="1" dirty="0" smtClean="0"/>
              <a:t> e Descartes</a:t>
            </a:r>
            <a:r>
              <a:rPr lang="it-IT" dirty="0" smtClean="0"/>
              <a:t>; </a:t>
            </a:r>
            <a:r>
              <a:rPr lang="it-IT" i="1" dirty="0" smtClean="0"/>
              <a:t>Bruno</a:t>
            </a:r>
            <a:r>
              <a:rPr lang="it-IT" dirty="0" smtClean="0"/>
              <a:t> di </a:t>
            </a:r>
            <a:r>
              <a:rPr lang="it-IT" i="1" dirty="0" smtClean="0"/>
              <a:t>Spinoza</a:t>
            </a:r>
            <a:r>
              <a:rPr lang="it-IT" dirty="0" smtClean="0"/>
              <a:t> e </a:t>
            </a:r>
            <a:r>
              <a:rPr lang="it-IT" i="1" dirty="0" err="1" smtClean="0"/>
              <a:t>Leibniz</a:t>
            </a:r>
            <a:r>
              <a:rPr lang="it-IT" dirty="0" smtClean="0"/>
              <a:t>; </a:t>
            </a:r>
            <a:r>
              <a:rPr lang="it-IT" i="1" dirty="0" smtClean="0"/>
              <a:t>Vico</a:t>
            </a:r>
            <a:r>
              <a:rPr lang="it-IT" dirty="0" smtClean="0"/>
              <a:t> di </a:t>
            </a:r>
            <a:r>
              <a:rPr lang="it-IT" i="1" dirty="0" err="1" smtClean="0"/>
              <a:t>Hegel</a:t>
            </a:r>
            <a:r>
              <a:rPr lang="it-IT" dirty="0" smtClean="0"/>
              <a:t> stesso.  </a:t>
            </a:r>
          </a:p>
          <a:p>
            <a:pPr>
              <a:buNone/>
            </a:pPr>
            <a:endParaRPr lang="it-IT" dirty="0" smtClean="0"/>
          </a:p>
          <a:p>
            <a:pPr>
              <a:buNone/>
            </a:pPr>
            <a:r>
              <a:rPr lang="it-IT" dirty="0" smtClean="0"/>
              <a:t>(1843-1904)</a:t>
            </a:r>
          </a:p>
          <a:p>
            <a:r>
              <a:rPr lang="it-IT" b="1" dirty="0" smtClean="0"/>
              <a:t>Antonio Labriola</a:t>
            </a:r>
            <a:r>
              <a:rPr lang="it-IT" dirty="0" smtClean="0"/>
              <a:t>, docente di filosofia morale a Roma, si inquadra nel marxismo teorico in qualche modo definibile come ortodosso, distinguendo rigorosamente gli elementi della struttura sociale, come quelli economici, giuridici e morali, da quelli più sovrastrutturali, come la religione, l’arte e la scienza.</a:t>
            </a:r>
            <a:endParaRPr lang="it-IT" dirty="0"/>
          </a:p>
        </p:txBody>
      </p:sp>
    </p:spTree>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i="1" dirty="0" smtClean="0"/>
              <a:t>positivismo</a:t>
            </a:r>
            <a:r>
              <a:rPr lang="it-IT" b="1" dirty="0" smtClean="0"/>
              <a:t>: </a:t>
            </a:r>
            <a:r>
              <a:rPr lang="it-IT" b="1" i="1" dirty="0" smtClean="0">
                <a:solidFill>
                  <a:schemeClr val="accent5">
                    <a:lumMod val="75000"/>
                  </a:schemeClr>
                </a:solidFill>
              </a:rPr>
              <a:t>Cattaneo</a:t>
            </a:r>
            <a:r>
              <a:rPr lang="it-IT" b="1" dirty="0" smtClean="0"/>
              <a:t> e </a:t>
            </a:r>
            <a:r>
              <a:rPr lang="it-IT" b="1" i="1" dirty="0" smtClean="0">
                <a:solidFill>
                  <a:schemeClr val="accent5">
                    <a:lumMod val="75000"/>
                  </a:schemeClr>
                </a:solidFill>
              </a:rPr>
              <a:t>Ardigò</a:t>
            </a:r>
            <a:endParaRPr lang="it-IT"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20000"/>
          </a:bodyPr>
          <a:lstStyle/>
          <a:p>
            <a:pPr>
              <a:buNone/>
            </a:pPr>
            <a:r>
              <a:rPr lang="it-IT" dirty="0" smtClean="0"/>
              <a:t>(1801-1869) (1828-1920)</a:t>
            </a:r>
          </a:p>
          <a:p>
            <a:r>
              <a:rPr lang="it-IT" b="1" dirty="0" smtClean="0"/>
              <a:t>Carlo Cattaneo </a:t>
            </a:r>
            <a:r>
              <a:rPr lang="it-IT" dirty="0" smtClean="0"/>
              <a:t>si distingue per un’impostazione teorica di impostazione positivistica, naturalistica e anti-cartesiana. Egli cerca di accreditare un’idea, un’esigenza di dare importanza alla socialità, alla dimensione collettiva, non solo statuale, ma legata alle comunità locali, federalista.</a:t>
            </a:r>
          </a:p>
          <a:p>
            <a:r>
              <a:rPr lang="it-IT" b="1" dirty="0" smtClean="0"/>
              <a:t>Roberto  Ardigò</a:t>
            </a:r>
            <a:r>
              <a:rPr lang="it-IT" dirty="0" smtClean="0"/>
              <a:t>, anch’egli, come Spaventa, vive l’esperienza del passaggio da sacerdote a laico. Egli studia il pensiero positivo di </a:t>
            </a:r>
            <a:r>
              <a:rPr lang="it-IT" i="1" dirty="0" smtClean="0"/>
              <a:t>Spencer</a:t>
            </a:r>
            <a:r>
              <a:rPr lang="it-IT" dirty="0" smtClean="0"/>
              <a:t>, criticandolo, con una sottolineatura: l’evoluzione di tutti gli ambiti umani e cosmici è continua e infinita, talché altrettanto occorre pensare dello sviluppo umano: da non trascurare la sua teoria pedagogica della costruzione di un’</a:t>
            </a:r>
            <a:r>
              <a:rPr lang="it-IT" i="1" dirty="0" smtClean="0"/>
              <a:t>abitudine</a:t>
            </a:r>
            <a:r>
              <a:rPr lang="it-IT" dirty="0" smtClean="0"/>
              <a:t> tale da costruire un percorso di crescita individuale e sociale.   </a:t>
            </a:r>
            <a:endParaRPr lang="it-IT" dirty="0"/>
          </a:p>
        </p:txBody>
      </p:sp>
    </p:spTree>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Pensiero</a:t>
            </a:r>
            <a:r>
              <a:rPr lang="it-IT" b="1" dirty="0" smtClean="0"/>
              <a:t> e </a:t>
            </a:r>
            <a:r>
              <a:rPr lang="it-IT" b="1" i="1" dirty="0" smtClean="0"/>
              <a:t>azione</a:t>
            </a:r>
            <a:r>
              <a:rPr lang="it-IT" b="1" dirty="0" smtClean="0"/>
              <a:t> </a:t>
            </a:r>
            <a:br>
              <a:rPr lang="it-IT" b="1" dirty="0" smtClean="0"/>
            </a:br>
            <a:r>
              <a:rPr lang="it-IT" b="1" dirty="0" smtClean="0"/>
              <a:t>nel Risorgimento: </a:t>
            </a:r>
            <a:r>
              <a:rPr lang="it-IT" b="1" i="1" dirty="0" smtClean="0">
                <a:solidFill>
                  <a:schemeClr val="accent5">
                    <a:lumMod val="75000"/>
                  </a:schemeClr>
                </a:solidFill>
              </a:rPr>
              <a:t>G. Mazzini</a:t>
            </a:r>
            <a:endParaRPr lang="it-IT"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r>
              <a:rPr lang="it-IT" b="1" i="1" dirty="0" smtClean="0"/>
              <a:t>Pensiero</a:t>
            </a:r>
            <a:r>
              <a:rPr lang="it-IT" dirty="0" smtClean="0"/>
              <a:t> e </a:t>
            </a:r>
            <a:r>
              <a:rPr lang="it-IT" b="1" i="1" dirty="0" smtClean="0"/>
              <a:t>Azione</a:t>
            </a:r>
            <a:r>
              <a:rPr lang="it-IT" dirty="0" smtClean="0"/>
              <a:t> è l’endiadi, il sintagma della dottrina e della prassi di Giuseppe Mazzini, pensatore e agitatore politico emblematico dell’Ottocento risorgimentale italiano ed europeo. La sua visione cerca di coniugare il tema della </a:t>
            </a:r>
            <a:r>
              <a:rPr lang="it-IT" b="1" i="1" dirty="0" smtClean="0"/>
              <a:t>libertà</a:t>
            </a:r>
            <a:r>
              <a:rPr lang="it-IT" dirty="0" smtClean="0"/>
              <a:t> con quello della </a:t>
            </a:r>
            <a:r>
              <a:rPr lang="it-IT" b="1" i="1" dirty="0" smtClean="0"/>
              <a:t>patria</a:t>
            </a:r>
            <a:r>
              <a:rPr lang="it-IT" dirty="0" smtClean="0"/>
              <a:t>, connettendoli in modo inscindibile.</a:t>
            </a:r>
          </a:p>
          <a:p>
            <a:r>
              <a:rPr lang="it-IT" dirty="0" smtClean="0"/>
              <a:t>Per lui il luogo della </a:t>
            </a:r>
            <a:r>
              <a:rPr lang="it-IT" i="1" dirty="0" smtClean="0"/>
              <a:t>patria</a:t>
            </a:r>
            <a:r>
              <a:rPr lang="it-IT" dirty="0" smtClean="0"/>
              <a:t> e della </a:t>
            </a:r>
            <a:r>
              <a:rPr lang="it-IT" i="1" dirty="0" smtClean="0"/>
              <a:t>libertà</a:t>
            </a:r>
            <a:r>
              <a:rPr lang="it-IT" dirty="0" smtClean="0"/>
              <a:t> è la </a:t>
            </a:r>
            <a:r>
              <a:rPr lang="it-IT" b="1" i="1" dirty="0" smtClean="0"/>
              <a:t>nazione</a:t>
            </a:r>
            <a:r>
              <a:rPr lang="it-IT" dirty="0" smtClean="0"/>
              <a:t>, </a:t>
            </a:r>
            <a:r>
              <a:rPr lang="it-IT" b="1" i="1" dirty="0" smtClean="0"/>
              <a:t>non come un </a:t>
            </a:r>
            <a:r>
              <a:rPr lang="it-IT" b="1" i="1" dirty="0" err="1" smtClean="0"/>
              <a:t>tutto-organico</a:t>
            </a:r>
            <a:r>
              <a:rPr lang="it-IT" b="1" i="1" dirty="0" smtClean="0"/>
              <a:t> di tipo </a:t>
            </a:r>
            <a:r>
              <a:rPr lang="it-IT" b="1" i="1" dirty="0" err="1" smtClean="0"/>
              <a:t>illuministico-positivistico</a:t>
            </a:r>
            <a:r>
              <a:rPr lang="it-IT" b="1" i="1" dirty="0" smtClean="0"/>
              <a:t>, ma come un luogo ideale e morale di comunità e di valori condivisi</a:t>
            </a:r>
            <a:r>
              <a:rPr lang="it-IT" dirty="0" smtClean="0"/>
              <a:t>. </a:t>
            </a:r>
          </a:p>
          <a:p>
            <a:r>
              <a:rPr lang="it-IT" dirty="0" smtClean="0"/>
              <a:t>Un altro aspetto altrettanto importante della sua dottrina, è l’afflato all’</a:t>
            </a:r>
            <a:r>
              <a:rPr lang="it-IT" b="1" i="1" dirty="0" smtClean="0"/>
              <a:t>uguaglianza</a:t>
            </a:r>
            <a:r>
              <a:rPr lang="it-IT" dirty="0" smtClean="0"/>
              <a:t> </a:t>
            </a:r>
            <a:r>
              <a:rPr lang="it-IT" b="1" i="1" dirty="0" smtClean="0"/>
              <a:t>sociale</a:t>
            </a:r>
            <a:r>
              <a:rPr lang="it-IT" dirty="0" smtClean="0"/>
              <a:t>, che si differenzia profondamente dall’ipotesi comunistica di </a:t>
            </a:r>
            <a:r>
              <a:rPr lang="it-IT" i="1" dirty="0" err="1" smtClean="0"/>
              <a:t>Marx</a:t>
            </a:r>
            <a:r>
              <a:rPr lang="it-IT" dirty="0" smtClean="0"/>
              <a:t>, ma anche dal liberalismo classico, poco attento ai diritti  sociali generali, e più attento all’individuo. </a:t>
            </a:r>
          </a:p>
          <a:p>
            <a:r>
              <a:rPr lang="it-IT" dirty="0" smtClean="0"/>
              <a:t>Ma il tema centrale del pensiero mazziniano è la </a:t>
            </a:r>
            <a:r>
              <a:rPr lang="it-IT" b="1" i="1" dirty="0" smtClean="0"/>
              <a:t>dimensione spirituale</a:t>
            </a:r>
            <a:r>
              <a:rPr lang="it-IT" dirty="0" smtClean="0"/>
              <a:t>, che ispira e ricomprende tutte le altre, dando l’afflato morale a tutto l’agire umano individuale e collettivo. La dimensione religiosa assume dunque anche una valenza laica.</a:t>
            </a:r>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teoria della conoscenza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a:t>
            </a:r>
            <a:r>
              <a:rPr lang="it-IT" i="1" dirty="0" smtClean="0"/>
              <a:t>teoria della conoscenza </a:t>
            </a:r>
            <a:r>
              <a:rPr lang="it-IT" dirty="0" smtClean="0"/>
              <a:t>(</a:t>
            </a:r>
            <a:r>
              <a:rPr lang="it-IT" i="1" dirty="0" smtClean="0"/>
              <a:t>gnoseologia</a:t>
            </a:r>
            <a:r>
              <a:rPr lang="it-IT" dirty="0" smtClean="0"/>
              <a:t>) di Hobbes </a:t>
            </a:r>
            <a:r>
              <a:rPr lang="it-IT" b="1" dirty="0" smtClean="0"/>
              <a:t>si fonda conseguentemente sul senso, cioè sulla pressione che i corpi fisici esercitano sul soggetto conoscente </a:t>
            </a:r>
            <a:r>
              <a:rPr lang="it-IT" dirty="0" smtClean="0"/>
              <a:t>(l’uomo): attraverso l’organo di senso, i nervi, il moto si trasmette al cervello, cosicché lì si forma l’</a:t>
            </a:r>
            <a:r>
              <a:rPr lang="it-IT" i="1" dirty="0" smtClean="0"/>
              <a:t>immagine</a:t>
            </a:r>
            <a:r>
              <a:rPr lang="it-IT" dirty="0" smtClean="0"/>
              <a:t> della cosa conosciuta, il cui ripetersi dà luogo alla </a:t>
            </a:r>
            <a:r>
              <a:rPr lang="it-IT" i="1" dirty="0" smtClean="0"/>
              <a:t>memoria</a:t>
            </a:r>
            <a:r>
              <a:rPr lang="it-IT" dirty="0" smtClean="0"/>
              <a:t>.</a:t>
            </a:r>
          </a:p>
          <a:p>
            <a:r>
              <a:rPr lang="it-IT" dirty="0" smtClean="0"/>
              <a:t>Anche le alterazioni qualitative delle sensazioni (colori, sapori, odori, suoni, etc.), secondo Hobbes, sono dovute al riflesso sensoriale esercitato dalla cosa esterna sull’uomo conoscente, non possedendo, di per sé, alcuna reale esistenza.</a:t>
            </a:r>
          </a:p>
          <a:p>
            <a:r>
              <a:rPr lang="it-IT" dirty="0" smtClean="0"/>
              <a:t>Ciò che conta nella conoscenza è dunque la </a:t>
            </a:r>
            <a:r>
              <a:rPr lang="it-IT" b="1" i="1" dirty="0" smtClean="0"/>
              <a:t>pura esperienza</a:t>
            </a:r>
            <a:r>
              <a:rPr lang="it-IT" dirty="0" smtClean="0"/>
              <a:t>. Hobbes è il caposcuola dell’</a:t>
            </a:r>
            <a:r>
              <a:rPr lang="it-IT" b="1" i="1" dirty="0" smtClean="0"/>
              <a:t>empirismo</a:t>
            </a:r>
            <a:r>
              <a:rPr lang="it-IT" dirty="0" smtClean="0"/>
              <a:t>.</a:t>
            </a:r>
            <a:endParaRPr lang="it-IT" dirty="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liberalismo moderato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Possiamo annoverare in questo orientamento politico-filosofico figure come </a:t>
            </a:r>
            <a:r>
              <a:rPr lang="it-IT" b="1" dirty="0" smtClean="0"/>
              <a:t>Alessandro Manzoni</a:t>
            </a:r>
            <a:r>
              <a:rPr lang="it-IT" dirty="0" smtClean="0"/>
              <a:t>, il </a:t>
            </a:r>
            <a:r>
              <a:rPr lang="it-IT" b="1" dirty="0" err="1" smtClean="0"/>
              <a:t>Gioberti</a:t>
            </a:r>
            <a:r>
              <a:rPr lang="it-IT" dirty="0" smtClean="0"/>
              <a:t>, </a:t>
            </a:r>
            <a:r>
              <a:rPr lang="it-IT" b="1" dirty="0" smtClean="0"/>
              <a:t>d’Azeglio</a:t>
            </a:r>
            <a:r>
              <a:rPr lang="it-IT" dirty="0" smtClean="0"/>
              <a:t>, </a:t>
            </a:r>
            <a:r>
              <a:rPr lang="it-IT" b="1" dirty="0" smtClean="0"/>
              <a:t>Cesare Balbo</a:t>
            </a:r>
            <a:r>
              <a:rPr lang="it-IT" dirty="0" smtClean="0"/>
              <a:t>. Costoro si possono considerare cultori di un’impostazione comune, che ha nella storia il minimo comun denominatore. È in quel periodo che a Torino e Firenze vengono istituite Facoltà universitarie e Studi dedicati alle discipline storiografiche (il </a:t>
            </a:r>
            <a:r>
              <a:rPr lang="it-IT" i="1" dirty="0" err="1" smtClean="0"/>
              <a:t>Viesseux</a:t>
            </a:r>
            <a:r>
              <a:rPr lang="it-IT" dirty="0" smtClean="0"/>
              <a:t> a Firenze e la </a:t>
            </a:r>
            <a:r>
              <a:rPr lang="it-IT" i="1" dirty="0" smtClean="0"/>
              <a:t>Deputazione di Storia patria </a:t>
            </a:r>
            <a:r>
              <a:rPr lang="it-IT" dirty="0" smtClean="0"/>
              <a:t>a Torino).</a:t>
            </a:r>
          </a:p>
          <a:p>
            <a:r>
              <a:rPr lang="it-IT" dirty="0" smtClean="0"/>
              <a:t>L’</a:t>
            </a:r>
            <a:r>
              <a:rPr lang="it-IT" i="1" dirty="0" smtClean="0"/>
              <a:t>europeismo</a:t>
            </a:r>
            <a:r>
              <a:rPr lang="it-IT" dirty="0" smtClean="0"/>
              <a:t> è un altro sentimento che cresce, anche per la sensibilità del maggior politico del secolo italiano (e forse dell’intera storia italiana contemporanea), </a:t>
            </a:r>
            <a:r>
              <a:rPr lang="it-IT" b="1" dirty="0" smtClean="0"/>
              <a:t>Camillo </a:t>
            </a:r>
            <a:r>
              <a:rPr lang="it-IT" b="1" dirty="0" err="1" smtClean="0"/>
              <a:t>Benso</a:t>
            </a:r>
            <a:r>
              <a:rPr lang="it-IT" b="1" dirty="0" smtClean="0"/>
              <a:t> conte di Cavour</a:t>
            </a:r>
            <a:r>
              <a:rPr lang="it-IT" dirty="0" smtClean="0"/>
              <a:t>. </a:t>
            </a:r>
          </a:p>
          <a:p>
            <a:r>
              <a:rPr lang="it-IT" dirty="0" smtClean="0"/>
              <a:t>Tale indirizzo politico, purtroppo, non avrà un prosieguo molto felice, se perfino ai giorni nostri si è alla ricerca di un soggetto che lo rappresenti dignitosamente.</a:t>
            </a:r>
            <a:endParaRPr lang="it-IT" dirty="0"/>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liberalismo radicale</a:t>
            </a:r>
            <a:endParaRPr lang="it-IT" b="1" dirty="0"/>
          </a:p>
        </p:txBody>
      </p:sp>
      <p:sp>
        <p:nvSpPr>
          <p:cNvPr id="3" name="Segnaposto contenuto 2"/>
          <p:cNvSpPr>
            <a:spLocks noGrp="1"/>
          </p:cNvSpPr>
          <p:nvPr>
            <p:ph idx="1"/>
          </p:nvPr>
        </p:nvSpPr>
        <p:spPr/>
        <p:txBody>
          <a:bodyPr>
            <a:normAutofit fontScale="85000" lnSpcReduction="10000"/>
          </a:bodyPr>
          <a:lstStyle/>
          <a:p>
            <a:r>
              <a:rPr lang="it-IT" i="1" dirty="0" smtClean="0"/>
              <a:t>Giuseppe Ferrari </a:t>
            </a:r>
            <a:r>
              <a:rPr lang="it-IT" dirty="0" smtClean="0"/>
              <a:t>e </a:t>
            </a:r>
            <a:r>
              <a:rPr lang="it-IT" i="1" dirty="0" smtClean="0"/>
              <a:t>Carlo Cattaneo</a:t>
            </a:r>
            <a:r>
              <a:rPr lang="it-IT" dirty="0" smtClean="0"/>
              <a:t>, come rappresentanti del liberalismo radicale, </a:t>
            </a:r>
            <a:r>
              <a:rPr lang="it-IT" b="1" dirty="0" smtClean="0"/>
              <a:t>si differenziano non poco sia dal Mazzini, sia dai moderati:</a:t>
            </a:r>
            <a:r>
              <a:rPr lang="it-IT" dirty="0" smtClean="0"/>
              <a:t> dal </a:t>
            </a:r>
            <a:r>
              <a:rPr lang="it-IT" i="1" dirty="0" smtClean="0"/>
              <a:t>pensiero mazziniano </a:t>
            </a:r>
            <a:r>
              <a:rPr lang="it-IT" dirty="0" smtClean="0"/>
              <a:t>perché non respingono la possibilità di alleanze progressive con le stesse monarchie, al fine di creare un meccanismo di progresso sociale; dal </a:t>
            </a:r>
            <a:r>
              <a:rPr lang="it-IT" i="1" dirty="0" smtClean="0"/>
              <a:t>pensiero liberale moderato, </a:t>
            </a:r>
            <a:r>
              <a:rPr lang="it-IT" dirty="0" smtClean="0"/>
              <a:t>perché non si accontentano di un riformismo di aggiustamento, ma pretendono di percorrere un itinerario molto più lungo e finalizzato a realizzare nel corso del tempo una vera e propria </a:t>
            </a:r>
            <a:r>
              <a:rPr lang="it-IT" b="1" i="1" dirty="0" smtClean="0"/>
              <a:t>sovranità popolare democratica </a:t>
            </a:r>
            <a:r>
              <a:rPr lang="it-IT" dirty="0" smtClean="0"/>
              <a:t>e rappresentativa delle esigenze di tutti.</a:t>
            </a:r>
          </a:p>
          <a:p>
            <a:r>
              <a:rPr lang="it-IT" b="1" i="1" dirty="0" smtClean="0"/>
              <a:t>In questo contesto anche le patrie e le nazioni, e solo se organizzate in modo federalista, hanno un ruolo di liberazione progressiva dei popoli, in un contesto nel quale libertà e giustizia si coniugano in armonia</a:t>
            </a:r>
            <a:r>
              <a:rPr lang="it-IT" dirty="0" smtClean="0"/>
              <a:t>.</a:t>
            </a:r>
            <a:endParaRPr lang="it-IT" dirty="0"/>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Benedetto Croce</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(1866-1952)</a:t>
            </a:r>
          </a:p>
          <a:p>
            <a:r>
              <a:rPr lang="it-IT" dirty="0" smtClean="0"/>
              <a:t>Di famiglia abruzzese agiata </a:t>
            </a:r>
            <a:r>
              <a:rPr lang="it-IT" b="1" dirty="0" smtClean="0"/>
              <a:t>Benedetto Croce </a:t>
            </a:r>
            <a:r>
              <a:rPr lang="it-IT" dirty="0" smtClean="0"/>
              <a:t>è ospite a Napoli di Silvio Spaventa (fratello di </a:t>
            </a:r>
            <a:r>
              <a:rPr lang="it-IT" dirty="0" err="1" smtClean="0"/>
              <a:t>Bertrando</a:t>
            </a:r>
            <a:r>
              <a:rPr lang="it-IT" dirty="0" smtClean="0"/>
              <a:t>). A Napoli studia giurisprudenza senza laurearsi mai. Ascolta però con grande interesse le lezioni di Antonio Labriola, sviluppando così il suo approccio filosofico storicistico alla realtà.</a:t>
            </a:r>
          </a:p>
          <a:p>
            <a:r>
              <a:rPr lang="it-IT" dirty="0" smtClean="0"/>
              <a:t>Studia economia e politica stimolato dalla volontà di confrontarsi da un punto di vista liberale con il materialismo storico dei marxisti che viene conoscendo.</a:t>
            </a:r>
          </a:p>
          <a:p>
            <a:r>
              <a:rPr lang="it-IT" dirty="0" smtClean="0"/>
              <a:t>Scrive nel 1900 </a:t>
            </a:r>
            <a:r>
              <a:rPr lang="it-IT" i="1" dirty="0" smtClean="0"/>
              <a:t>Materialismo storico ed economia marxistica</a:t>
            </a:r>
            <a:r>
              <a:rPr lang="it-IT" dirty="0" smtClean="0"/>
              <a:t>, fondando subito dopo la rivista </a:t>
            </a:r>
            <a:r>
              <a:rPr lang="it-IT" i="1" dirty="0" smtClean="0"/>
              <a:t>La critica</a:t>
            </a:r>
            <a:r>
              <a:rPr lang="it-IT" dirty="0" smtClean="0"/>
              <a:t>, insieme con Giovanni Gentile, da cui si separerà, conservando però sempre grande stima di lui.</a:t>
            </a:r>
          </a:p>
          <a:p>
            <a:r>
              <a:rPr lang="it-IT" dirty="0" smtClean="0"/>
              <a:t>Nominato senatore nel 1910 entra nel Governo Giolitti nel 1920. dopo il delitto Matteotti (1924) Croce assume una posizione antifascista sempre più netta. Torna alla politica dopo la liberazione alla guida del Partito liberale. </a:t>
            </a:r>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opere</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I quattro volumi della </a:t>
            </a:r>
            <a:r>
              <a:rPr lang="it-IT" i="1" dirty="0" smtClean="0"/>
              <a:t>Filosofia dello spirito: 1. Estetica come scienza dell’espressione e linguistica generale</a:t>
            </a:r>
            <a:r>
              <a:rPr lang="it-IT" dirty="0" smtClean="0"/>
              <a:t> (1908);</a:t>
            </a:r>
            <a:r>
              <a:rPr lang="it-IT" i="1" dirty="0" smtClean="0"/>
              <a:t> 2. Logica come scienza del concetto puro </a:t>
            </a:r>
            <a:r>
              <a:rPr lang="it-IT" dirty="0" smtClean="0"/>
              <a:t>(1909); </a:t>
            </a:r>
            <a:r>
              <a:rPr lang="it-IT" i="1" dirty="0" smtClean="0"/>
              <a:t>3. Filosofia della pratica. Economia ed etica </a:t>
            </a:r>
            <a:r>
              <a:rPr lang="it-IT" dirty="0" smtClean="0"/>
              <a:t>(1909); </a:t>
            </a:r>
            <a:r>
              <a:rPr lang="it-IT" i="1" dirty="0" smtClean="0"/>
              <a:t>4. Teoria e storia della storiografia </a:t>
            </a:r>
            <a:r>
              <a:rPr lang="it-IT" dirty="0" smtClean="0"/>
              <a:t>(1917);</a:t>
            </a:r>
          </a:p>
          <a:p>
            <a:r>
              <a:rPr lang="it-IT" i="1" dirty="0" smtClean="0"/>
              <a:t> La filosofia di </a:t>
            </a:r>
            <a:r>
              <a:rPr lang="it-IT" i="1" dirty="0" err="1" smtClean="0"/>
              <a:t>Giovambattista</a:t>
            </a:r>
            <a:r>
              <a:rPr lang="it-IT" i="1" dirty="0" smtClean="0"/>
              <a:t> Vico </a:t>
            </a:r>
            <a:r>
              <a:rPr lang="it-IT" dirty="0" smtClean="0"/>
              <a:t>(1911);</a:t>
            </a:r>
          </a:p>
          <a:p>
            <a:r>
              <a:rPr lang="it-IT" i="1" dirty="0" smtClean="0"/>
              <a:t>Saggio sullo </a:t>
            </a:r>
            <a:r>
              <a:rPr lang="it-IT" i="1" dirty="0" err="1" smtClean="0"/>
              <a:t>Hegel</a:t>
            </a:r>
            <a:r>
              <a:rPr lang="it-IT" i="1" dirty="0" smtClean="0"/>
              <a:t> </a:t>
            </a:r>
            <a:r>
              <a:rPr lang="it-IT" dirty="0" smtClean="0"/>
              <a:t>(1913);</a:t>
            </a:r>
          </a:p>
          <a:p>
            <a:r>
              <a:rPr lang="it-IT" i="1" dirty="0" smtClean="0"/>
              <a:t>La poesia </a:t>
            </a:r>
            <a:r>
              <a:rPr lang="it-IT" dirty="0" smtClean="0"/>
              <a:t>(1936);</a:t>
            </a:r>
          </a:p>
          <a:p>
            <a:r>
              <a:rPr lang="it-IT" i="1" dirty="0" smtClean="0"/>
              <a:t>La storia come pensiero e azione </a:t>
            </a:r>
            <a:r>
              <a:rPr lang="it-IT" dirty="0" smtClean="0"/>
              <a:t>(1838);</a:t>
            </a:r>
          </a:p>
          <a:p>
            <a:r>
              <a:rPr lang="it-IT" i="1" dirty="0" smtClean="0"/>
              <a:t>Storia d’Italia </a:t>
            </a:r>
            <a:r>
              <a:rPr lang="it-IT" dirty="0" smtClean="0"/>
              <a:t>(1928);</a:t>
            </a:r>
          </a:p>
          <a:p>
            <a:r>
              <a:rPr lang="it-IT" i="1" dirty="0" smtClean="0"/>
              <a:t>Storia d’Europa </a:t>
            </a:r>
            <a:r>
              <a:rPr lang="it-IT" dirty="0" smtClean="0"/>
              <a:t>(1932).</a:t>
            </a:r>
            <a:endParaRPr lang="it-IT" dirty="0"/>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Sulla storia, l’arte e l’economia</a:t>
            </a:r>
            <a:endParaRPr lang="it-IT" b="1" dirty="0"/>
          </a:p>
        </p:txBody>
      </p:sp>
      <p:sp>
        <p:nvSpPr>
          <p:cNvPr id="3" name="Segnaposto contenuto 2"/>
          <p:cNvSpPr>
            <a:spLocks noGrp="1"/>
          </p:cNvSpPr>
          <p:nvPr>
            <p:ph idx="1"/>
          </p:nvPr>
        </p:nvSpPr>
        <p:spPr/>
        <p:txBody>
          <a:bodyPr>
            <a:normAutofit fontScale="85000" lnSpcReduction="20000"/>
          </a:bodyPr>
          <a:lstStyle/>
          <a:p>
            <a:r>
              <a:rPr lang="it-IT" b="1" dirty="0" smtClean="0"/>
              <a:t>Per Croce il positivismo sbaglia quando pretende di strutturare la conoscenza della storia entro parametri fissi e prefissati, rigidamente necessari, poiché invece la storia degli uomini si dipana in modo diverso nei tempi e nei luoghi, e imprevedibilmente</a:t>
            </a:r>
            <a:r>
              <a:rPr lang="it-IT" dirty="0" smtClean="0"/>
              <a:t>. La storia, comunque, si distingue dall’arte, in quanto è narrazione di eventi e fenomeni reali, mentre l’arte è la dimensione del possibile, che la creatività può realizzare.</a:t>
            </a:r>
          </a:p>
          <a:p>
            <a:r>
              <a:rPr lang="it-IT" b="1" i="1" dirty="0" smtClean="0"/>
              <a:t>Del marxismo il filosofo napoletano recupera la sottolineatura data all’economia, ma non come unico motore e ragione principalmente razionale dell’evoluzione storica, bensì come dimensione da analizzare filosoficamente, in quanto luogo della realizzazione dell’utile, che deve sempre essere considerato in una prospettiva eticamente fondata</a:t>
            </a:r>
            <a:r>
              <a:rPr lang="it-IT" dirty="0" smtClean="0"/>
              <a:t>.</a:t>
            </a:r>
            <a:endParaRPr lang="it-IT" dirty="0"/>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filosofia dello spirito</a:t>
            </a:r>
            <a:endParaRPr lang="it-IT" b="1" i="1" dirty="0"/>
          </a:p>
        </p:txBody>
      </p:sp>
      <p:sp>
        <p:nvSpPr>
          <p:cNvPr id="3" name="Segnaposto contenuto 2"/>
          <p:cNvSpPr>
            <a:spLocks noGrp="1"/>
          </p:cNvSpPr>
          <p:nvPr>
            <p:ph idx="1"/>
          </p:nvPr>
        </p:nvSpPr>
        <p:spPr/>
        <p:txBody>
          <a:bodyPr>
            <a:normAutofit fontScale="85000" lnSpcReduction="10000"/>
          </a:bodyPr>
          <a:lstStyle/>
          <a:p>
            <a:r>
              <a:rPr lang="it-IT" dirty="0" smtClean="0"/>
              <a:t>Nel primo volume della </a:t>
            </a:r>
            <a:r>
              <a:rPr lang="it-IT" b="1" i="1" dirty="0" smtClean="0"/>
              <a:t>Filosofia dello spirito</a:t>
            </a:r>
            <a:r>
              <a:rPr lang="it-IT" dirty="0" smtClean="0"/>
              <a:t>, Croce imposta il suo sistema teoretico: </a:t>
            </a:r>
            <a:r>
              <a:rPr lang="it-IT" b="1" dirty="0" smtClean="0"/>
              <a:t>egli distingue prima di tutto un momento conoscitivo (teoretico) da uno pratico; nel momento teoretico distingue poi l’arte dalla filosofia; nella dimensione pratica individua una distinzione fra l’economia (individuale) e la morale (universale)</a:t>
            </a:r>
            <a:r>
              <a:rPr lang="it-IT" dirty="0" smtClean="0"/>
              <a:t>.</a:t>
            </a:r>
          </a:p>
          <a:p>
            <a:r>
              <a:rPr lang="it-IT" dirty="0" smtClean="0"/>
              <a:t>I quattro “</a:t>
            </a:r>
            <a:r>
              <a:rPr lang="it-IT" b="1" i="1" dirty="0" smtClean="0"/>
              <a:t>trascendentali</a:t>
            </a:r>
            <a:r>
              <a:rPr lang="it-IT" dirty="0" smtClean="0"/>
              <a:t>” che sintetizzano questo movimento sono dunque: il </a:t>
            </a:r>
            <a:r>
              <a:rPr lang="it-IT" b="1" i="1" dirty="0" smtClean="0"/>
              <a:t>bello</a:t>
            </a:r>
            <a:r>
              <a:rPr lang="it-IT" dirty="0" smtClean="0"/>
              <a:t>, il </a:t>
            </a:r>
            <a:r>
              <a:rPr lang="it-IT" b="1" i="1" dirty="0" smtClean="0"/>
              <a:t>vero</a:t>
            </a:r>
            <a:r>
              <a:rPr lang="it-IT" dirty="0" smtClean="0"/>
              <a:t>, l’</a:t>
            </a:r>
            <a:r>
              <a:rPr lang="it-IT" b="1" i="1" dirty="0" smtClean="0"/>
              <a:t>utile</a:t>
            </a:r>
            <a:r>
              <a:rPr lang="it-IT" dirty="0" smtClean="0"/>
              <a:t> e il </a:t>
            </a:r>
            <a:r>
              <a:rPr lang="it-IT" b="1" i="1" dirty="0" smtClean="0"/>
              <a:t>buono</a:t>
            </a:r>
            <a:r>
              <a:rPr lang="it-IT" dirty="0" smtClean="0"/>
              <a:t>.</a:t>
            </a:r>
          </a:p>
          <a:p>
            <a:r>
              <a:rPr lang="it-IT" b="1" i="1" dirty="0" smtClean="0"/>
              <a:t>Ma, a differenza di </a:t>
            </a:r>
            <a:r>
              <a:rPr lang="it-IT" b="1" i="1" dirty="0" err="1" smtClean="0"/>
              <a:t>Hegel</a:t>
            </a:r>
            <a:r>
              <a:rPr lang="it-IT" b="1" i="1" dirty="0" smtClean="0"/>
              <a:t>, Croce non  accetta il processo dialettico sistematico, poiché ritiene di non doversi contrapporre i termini generali delle dimensioni spirituali, bensì di giustapporli, poiché ciascuno di essi sintetizza una dimensione della realtà dello spirito e della vita umana</a:t>
            </a:r>
            <a:r>
              <a:rPr lang="it-IT" dirty="0" smtClean="0"/>
              <a:t>.</a:t>
            </a:r>
            <a:endParaRPr lang="it-IT" dirty="0"/>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L’arte e la letteratura</a:t>
            </a:r>
            <a:endParaRPr lang="it-IT" b="1" dirty="0"/>
          </a:p>
        </p:txBody>
      </p:sp>
      <p:sp>
        <p:nvSpPr>
          <p:cNvPr id="3" name="Segnaposto contenuto 2"/>
          <p:cNvSpPr>
            <a:spLocks noGrp="1"/>
          </p:cNvSpPr>
          <p:nvPr>
            <p:ph idx="1"/>
          </p:nvPr>
        </p:nvSpPr>
        <p:spPr/>
        <p:txBody>
          <a:bodyPr>
            <a:normAutofit fontScale="85000" lnSpcReduction="10000"/>
          </a:bodyPr>
          <a:lstStyle/>
          <a:p>
            <a:r>
              <a:rPr lang="it-IT" b="1" dirty="0" smtClean="0"/>
              <a:t>Per Croce l’arte comincia sempre dall’intuizione</a:t>
            </a:r>
            <a:r>
              <a:rPr lang="it-IT" dirty="0" smtClean="0"/>
              <a:t>, e siccome ogni sapere inizia dall’intuizione, tutto ha una componente artistica, almeno all’origine.</a:t>
            </a:r>
          </a:p>
          <a:p>
            <a:r>
              <a:rPr lang="it-IT" dirty="0" smtClean="0"/>
              <a:t>L’arte propriamente detta, come opera completa, altro non è che un qualcosa di più complesso e specificamente approfondito: dalla letteratura alle arti figurative alla musica.</a:t>
            </a:r>
          </a:p>
          <a:p>
            <a:r>
              <a:rPr lang="it-IT" b="1" i="1" dirty="0" smtClean="0"/>
              <a:t>Ogni conoscenza intuitiva è dunque in qualche modo arte, anche se non ogni prosieguo diventa opera d’arte</a:t>
            </a:r>
            <a:r>
              <a:rPr lang="it-IT" dirty="0" smtClean="0"/>
              <a:t>.</a:t>
            </a:r>
          </a:p>
          <a:p>
            <a:r>
              <a:rPr lang="it-IT" dirty="0" smtClean="0"/>
              <a:t>L’opera d’arte, però, non è un qualcosa di analizzabile in modo minuzioso e positivistico, ma un qualcosa che si manifesta come soddisfazione totale del </a:t>
            </a:r>
            <a:r>
              <a:rPr lang="it-IT" b="1" i="1" dirty="0" smtClean="0"/>
              <a:t>gusto</a:t>
            </a:r>
            <a:r>
              <a:rPr lang="it-IT" dirty="0" smtClean="0"/>
              <a:t> del fruitore in rapporto al lavoro dell’artista, che può essere talmente profonda da manifestarsi come </a:t>
            </a:r>
            <a:r>
              <a:rPr lang="it-IT" b="1" i="1" dirty="0" smtClean="0"/>
              <a:t>geniale</a:t>
            </a:r>
            <a:r>
              <a:rPr lang="it-IT" dirty="0" smtClean="0"/>
              <a:t> e universale.</a:t>
            </a:r>
            <a:endParaRPr lang="it-IT" dirty="0"/>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Concetti e pseudo-concetti</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D’altro canto, per Croce, dall’intuizione si sviluppa il pensiero che si dipana tramite i </a:t>
            </a:r>
            <a:r>
              <a:rPr lang="it-IT" b="1" dirty="0" smtClean="0"/>
              <a:t>concetti</a:t>
            </a:r>
            <a:r>
              <a:rPr lang="it-IT" dirty="0" smtClean="0"/>
              <a:t> (cose concepite), suddivisi in tre elementi: a) l’</a:t>
            </a:r>
            <a:r>
              <a:rPr lang="it-IT" b="1" i="1" dirty="0" smtClean="0"/>
              <a:t>espressività</a:t>
            </a:r>
            <a:r>
              <a:rPr lang="it-IT" dirty="0" smtClean="0"/>
              <a:t>, b) l’</a:t>
            </a:r>
            <a:r>
              <a:rPr lang="it-IT" b="1" i="1" dirty="0" smtClean="0"/>
              <a:t>universalità</a:t>
            </a:r>
            <a:r>
              <a:rPr lang="it-IT" dirty="0" smtClean="0"/>
              <a:t>, c) la </a:t>
            </a:r>
            <a:r>
              <a:rPr lang="it-IT" b="1" i="1" dirty="0" smtClean="0"/>
              <a:t>concretezza</a:t>
            </a:r>
            <a:r>
              <a:rPr lang="it-IT" dirty="0" smtClean="0"/>
              <a:t>.</a:t>
            </a:r>
          </a:p>
          <a:p>
            <a:r>
              <a:rPr lang="it-IT" dirty="0" smtClean="0"/>
              <a:t>Altrimenti, invece, funziona il pensiero nella ricerca scientifica, nella quale si adoperano quelli che il filosofo denomina </a:t>
            </a:r>
            <a:r>
              <a:rPr lang="it-IT" b="1" dirty="0" smtClean="0"/>
              <a:t>pseudoconcetti</a:t>
            </a:r>
            <a:r>
              <a:rPr lang="it-IT" dirty="0" smtClean="0"/>
              <a:t>, in quanto sono relativi al linguaggio di ciascuna scienza, a partire dalla matematica, dall’algebra e dalla logica, con le loro simbologie convenzionali. </a:t>
            </a:r>
          </a:p>
          <a:p>
            <a:r>
              <a:rPr lang="it-IT" b="1" i="1" dirty="0" smtClean="0"/>
              <a:t>Gli </a:t>
            </a:r>
            <a:r>
              <a:rPr lang="it-IT" b="1" dirty="0" smtClean="0"/>
              <a:t>pseudoconcetti sono dunque forme astratte dello spirito</a:t>
            </a:r>
            <a:r>
              <a:rPr lang="it-IT" b="1" i="1" dirty="0" smtClean="0"/>
              <a:t>, mentre </a:t>
            </a:r>
            <a:r>
              <a:rPr lang="it-IT" b="1" dirty="0" smtClean="0"/>
              <a:t>i concetti del pensiero storico e filosofico sono forme che contengono la concretezza della dimensione esistenziale e storica</a:t>
            </a:r>
            <a:r>
              <a:rPr lang="it-IT" dirty="0" smtClean="0"/>
              <a:t>.</a:t>
            </a:r>
          </a:p>
          <a:p>
            <a:r>
              <a:rPr lang="it-IT" dirty="0" smtClean="0"/>
              <a:t>Il </a:t>
            </a:r>
            <a:r>
              <a:rPr lang="it-IT" b="1" i="1" dirty="0" smtClean="0"/>
              <a:t>giudizio storico individuale </a:t>
            </a:r>
            <a:r>
              <a:rPr lang="it-IT" dirty="0" smtClean="0"/>
              <a:t>è, infine, il momento conoscitivo massimo in quanto </a:t>
            </a:r>
            <a:r>
              <a:rPr lang="it-IT" b="1" i="1" dirty="0" smtClean="0"/>
              <a:t>conoscenza intuitiva logica </a:t>
            </a:r>
            <a:r>
              <a:rPr lang="it-IT" dirty="0" smtClean="0"/>
              <a:t>e quindi inconfutabile.</a:t>
            </a:r>
          </a:p>
          <a:p>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Economia ed etica</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Per Croce </a:t>
            </a:r>
            <a:r>
              <a:rPr lang="it-IT" b="1" dirty="0" smtClean="0"/>
              <a:t>l’</a:t>
            </a:r>
            <a:r>
              <a:rPr lang="it-IT" b="1" i="1" dirty="0" smtClean="0"/>
              <a:t>economia</a:t>
            </a:r>
            <a:r>
              <a:rPr lang="it-IT" b="1" dirty="0" smtClean="0"/>
              <a:t> è il momento individuale necessario che mette l’uomo nelle condizioni di progredire e sviluppare le proprie attività, ed è un momento logicamente antecedente alla morale</a:t>
            </a:r>
            <a:r>
              <a:rPr lang="it-IT" dirty="0" smtClean="0"/>
              <a:t>.</a:t>
            </a:r>
          </a:p>
          <a:p>
            <a:r>
              <a:rPr lang="it-IT" b="1" i="1" dirty="0" smtClean="0"/>
              <a:t>La </a:t>
            </a:r>
            <a:r>
              <a:rPr lang="it-IT" b="1" dirty="0" smtClean="0"/>
              <a:t>morale</a:t>
            </a:r>
            <a:r>
              <a:rPr lang="it-IT" b="1" i="1" dirty="0" smtClean="0"/>
              <a:t>, per contro, è la dimensione necessaria riflessiva sul valore dell’economia e sull’esigenza di considerare l’economia non come un assoluto, ma come uno strumento atto a migliorare la vita dell’uomo e di tutti gli uomini</a:t>
            </a:r>
            <a:r>
              <a:rPr lang="it-IT" dirty="0" smtClean="0"/>
              <a:t>.</a:t>
            </a:r>
          </a:p>
          <a:p>
            <a:r>
              <a:rPr lang="it-IT" dirty="0" smtClean="0"/>
              <a:t>Il </a:t>
            </a:r>
            <a:r>
              <a:rPr lang="it-IT" b="1" i="1" dirty="0" smtClean="0"/>
              <a:t>diritto</a:t>
            </a:r>
            <a:r>
              <a:rPr lang="it-IT" dirty="0" smtClean="0"/>
              <a:t> poi si pone come elemento di mediazione e di regolamentazione tra economia e morale.</a:t>
            </a:r>
          </a:p>
          <a:p>
            <a:r>
              <a:rPr lang="it-IT" dirty="0" smtClean="0"/>
              <a:t>Infine, è la </a:t>
            </a:r>
            <a:r>
              <a:rPr lang="it-IT" b="1" dirty="0" smtClean="0"/>
              <a:t>politica</a:t>
            </a:r>
            <a:r>
              <a:rPr lang="it-IT" dirty="0" smtClean="0"/>
              <a:t> </a:t>
            </a:r>
            <a:r>
              <a:rPr lang="it-IT" b="1" i="1" dirty="0" smtClean="0"/>
              <a:t>che deve operare una sintesi tra i vari elementi costituitivi della vita civile e sociale</a:t>
            </a:r>
            <a:r>
              <a:rPr lang="it-IT" dirty="0" smtClean="0"/>
              <a:t>, come Croce stesso ha potuto sperimentare di persona nei vari periodi in cui ha fatto politica (fase del liberalismo, del fascismo e del dopoguerra fino alla sua morte).  </a:t>
            </a:r>
            <a:endParaRPr lang="it-IT" dirty="0"/>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Lo storicismo</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Molto interessante è la visione </a:t>
            </a:r>
            <a:r>
              <a:rPr lang="it-IT" i="1" dirty="0" smtClean="0"/>
              <a:t>storicistica</a:t>
            </a:r>
            <a:r>
              <a:rPr lang="it-IT" dirty="0" smtClean="0"/>
              <a:t> del filosofo napoletano. Egli, contrariamente a </a:t>
            </a:r>
            <a:r>
              <a:rPr lang="it-IT" i="1" dirty="0" err="1" smtClean="0"/>
              <a:t>Hegel</a:t>
            </a:r>
            <a:r>
              <a:rPr lang="it-IT" dirty="0" smtClean="0"/>
              <a:t>, </a:t>
            </a:r>
            <a:r>
              <a:rPr lang="it-IT" b="1" dirty="0" smtClean="0"/>
              <a:t>non vede lo sviluppo degli eventi storici come crescita necessaria, o manifestazione del realizzarsi dello spirito assoluto, ma piuttosto come un processo che può avere momenti di maggiore maturità e così realizzare progresso sociale, sia momenti di crisi e addirittura di regressione</a:t>
            </a:r>
            <a:r>
              <a:rPr lang="it-IT" dirty="0" smtClean="0"/>
              <a:t>.</a:t>
            </a:r>
          </a:p>
          <a:p>
            <a:r>
              <a:rPr lang="it-IT" dirty="0" smtClean="0"/>
              <a:t>Per </a:t>
            </a:r>
            <a:r>
              <a:rPr lang="it-IT" b="1" i="1" dirty="0" smtClean="0"/>
              <a:t>Croce,la storia è la storia del manifestarsi progressivo della consapevolezza umana, cioè del costituirsi di una libertà sempre più responsabile e moralmente capace di affrontare i problemi delle comunità sociali e dei popoli</a:t>
            </a:r>
            <a:r>
              <a:rPr lang="it-IT" dirty="0" smtClean="0"/>
              <a:t>, anche se uno dei fondamenti di questo processo, che a volte si manifesta anche in termini irrazionali, è proprio una certa imprevedibilità, che necessita sempre di una visione più alta.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linguaggio e la scienza</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Per Hobbes il linguaggio è mera convenzione. Il </a:t>
            </a:r>
            <a:r>
              <a:rPr lang="it-IT" i="1" dirty="0" smtClean="0"/>
              <a:t>nome delle cose </a:t>
            </a:r>
            <a:r>
              <a:rPr lang="it-IT" dirty="0" smtClean="0"/>
              <a:t>non presuppone che dietro vi sia una realtà corrispondente.</a:t>
            </a:r>
          </a:p>
          <a:p>
            <a:r>
              <a:rPr lang="it-IT" b="1" dirty="0" smtClean="0"/>
              <a:t>La natura ha un linguaggio diverso dalla scienza</a:t>
            </a:r>
            <a:r>
              <a:rPr lang="it-IT" dirty="0" smtClean="0"/>
              <a:t>: non corrisponde mai a una descrizione razionale-mentale.</a:t>
            </a:r>
          </a:p>
          <a:p>
            <a:r>
              <a:rPr lang="it-IT" dirty="0" smtClean="0"/>
              <a:t>Hobbes è dunque fautore di un rigido </a:t>
            </a:r>
            <a:r>
              <a:rPr lang="it-IT" b="1" i="1" dirty="0" smtClean="0"/>
              <a:t>nominalismo</a:t>
            </a:r>
            <a:r>
              <a:rPr lang="it-IT" dirty="0" smtClean="0"/>
              <a:t>: troviamo qualche autore studiato nel precedente Anno accademico, cui si potrebbe riferire? Forse </a:t>
            </a:r>
            <a:r>
              <a:rPr lang="it-IT" i="1" dirty="0" err="1" smtClean="0"/>
              <a:t>Occam</a:t>
            </a:r>
            <a:r>
              <a:rPr lang="it-IT" dirty="0" smtClean="0"/>
              <a:t>?</a:t>
            </a:r>
          </a:p>
          <a:p>
            <a:r>
              <a:rPr lang="it-IT" dirty="0" smtClean="0"/>
              <a:t>Un </a:t>
            </a:r>
            <a:r>
              <a:rPr lang="it-IT" i="1" dirty="0" smtClean="0"/>
              <a:t>nominalismo</a:t>
            </a:r>
            <a:r>
              <a:rPr lang="it-IT" dirty="0" smtClean="0"/>
              <a:t> che, nutrendosi di un rigido empirismo </a:t>
            </a:r>
            <a:r>
              <a:rPr lang="it-IT" dirty="0" err="1" smtClean="0"/>
              <a:t>materalistico</a:t>
            </a:r>
            <a:r>
              <a:rPr lang="it-IT" dirty="0" smtClean="0"/>
              <a:t>, si pone come sapere completamente </a:t>
            </a:r>
            <a:r>
              <a:rPr lang="it-IT" i="1" dirty="0" smtClean="0"/>
              <a:t>deduttivo</a:t>
            </a:r>
            <a:r>
              <a:rPr lang="it-IT" dirty="0" smtClean="0"/>
              <a:t>, mentre la natura pone sempre problemi </a:t>
            </a:r>
            <a:r>
              <a:rPr lang="it-IT" i="1" dirty="0" smtClean="0"/>
              <a:t>induttivi</a:t>
            </a:r>
            <a:r>
              <a:rPr lang="it-IT" dirty="0" smtClean="0"/>
              <a:t>.</a:t>
            </a:r>
          </a:p>
          <a:p>
            <a:r>
              <a:rPr lang="it-IT" dirty="0" smtClean="0"/>
              <a:t>In questo ambito ogni aspetto filosofico è estraneo alla dimensione teologica e teologale.</a:t>
            </a:r>
            <a:endParaRPr lang="it-IT" dirty="0"/>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Giovanni Gentile</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(1875-1944)</a:t>
            </a:r>
          </a:p>
          <a:p>
            <a:r>
              <a:rPr lang="it-IT" b="1" dirty="0" smtClean="0"/>
              <a:t>Giovanni Gentile </a:t>
            </a:r>
            <a:r>
              <a:rPr lang="it-IT" dirty="0" smtClean="0"/>
              <a:t>studia alla Scuola Normale Superiore di Pisa, laureandosi in filosofia. Insegna all’università di Palermo e inizia la sua attività saggistica. Pubblica gli studi su </a:t>
            </a:r>
            <a:r>
              <a:rPr lang="it-IT" i="1" dirty="0" err="1" smtClean="0"/>
              <a:t>Rosmini</a:t>
            </a:r>
            <a:r>
              <a:rPr lang="it-IT" dirty="0" smtClean="0"/>
              <a:t> e </a:t>
            </a:r>
            <a:r>
              <a:rPr lang="it-IT" i="1" dirty="0" err="1" smtClean="0"/>
              <a:t>Gioberti</a:t>
            </a:r>
            <a:r>
              <a:rPr lang="it-IT" dirty="0" smtClean="0"/>
              <a:t> nel 1898, su </a:t>
            </a:r>
            <a:r>
              <a:rPr lang="it-IT" i="1" dirty="0" smtClean="0"/>
              <a:t>La filosofia di </a:t>
            </a:r>
            <a:r>
              <a:rPr lang="it-IT" i="1" dirty="0" err="1" smtClean="0"/>
              <a:t>Marx</a:t>
            </a:r>
            <a:r>
              <a:rPr lang="it-IT" dirty="0" smtClean="0"/>
              <a:t> nel 1899, il </a:t>
            </a:r>
            <a:r>
              <a:rPr lang="it-IT" i="1" dirty="0" smtClean="0"/>
              <a:t>Sommario di Pedagogia</a:t>
            </a:r>
            <a:r>
              <a:rPr lang="it-IT" dirty="0" smtClean="0"/>
              <a:t> nel 1913 e </a:t>
            </a:r>
            <a:r>
              <a:rPr lang="it-IT" i="1" dirty="0" smtClean="0"/>
              <a:t>La riforma della dialettica hegeliana</a:t>
            </a:r>
            <a:r>
              <a:rPr lang="it-IT" dirty="0" smtClean="0"/>
              <a:t> nello stesso anno. </a:t>
            </a:r>
          </a:p>
          <a:p>
            <a:r>
              <a:rPr lang="it-IT" dirty="0" smtClean="0"/>
              <a:t>Passato all’università di Pisa e a quella di Roma, Gentile continua nella pubblicazione di saggi e testi filosofici: </a:t>
            </a:r>
            <a:r>
              <a:rPr lang="it-IT" i="1" dirty="0" smtClean="0"/>
              <a:t>La teoria generale dello spirito come atto puro </a:t>
            </a:r>
            <a:r>
              <a:rPr lang="it-IT" dirty="0" smtClean="0"/>
              <a:t>nel volume della</a:t>
            </a:r>
            <a:r>
              <a:rPr lang="it-IT" i="1" dirty="0" smtClean="0"/>
              <a:t> Riforma della dialettica hegeliana,</a:t>
            </a:r>
            <a:r>
              <a:rPr lang="it-IT" dirty="0" smtClean="0"/>
              <a:t> i </a:t>
            </a:r>
            <a:r>
              <a:rPr lang="it-IT" i="1" dirty="0" smtClean="0"/>
              <a:t>Fondamenti della filosofia del diritto</a:t>
            </a:r>
            <a:r>
              <a:rPr lang="it-IT" dirty="0" smtClean="0"/>
              <a:t> nel 1916, il </a:t>
            </a:r>
            <a:r>
              <a:rPr lang="it-IT" i="1" dirty="0" smtClean="0"/>
              <a:t>Sistema di logica come teoria del conoscere</a:t>
            </a:r>
            <a:r>
              <a:rPr lang="it-IT" dirty="0" smtClean="0"/>
              <a:t> del 1917, i </a:t>
            </a:r>
            <a:r>
              <a:rPr lang="it-IT" i="1" dirty="0" smtClean="0"/>
              <a:t>Discorsi sulla religione </a:t>
            </a:r>
            <a:r>
              <a:rPr lang="it-IT" dirty="0" smtClean="0"/>
              <a:t>nel 1920, la </a:t>
            </a:r>
            <a:r>
              <a:rPr lang="it-IT" i="1" dirty="0" smtClean="0"/>
              <a:t>Riforma del conoscere </a:t>
            </a:r>
            <a:r>
              <a:rPr lang="it-IT" dirty="0" smtClean="0"/>
              <a:t>del 1917, </a:t>
            </a:r>
            <a:r>
              <a:rPr lang="it-IT" i="1" dirty="0" smtClean="0"/>
              <a:t>Le origini della filosofia contemporanea </a:t>
            </a:r>
            <a:r>
              <a:rPr lang="it-IT" dirty="0" smtClean="0"/>
              <a:t>del 1917-23 e gli </a:t>
            </a:r>
            <a:r>
              <a:rPr lang="it-IT" i="1" dirty="0" smtClean="0"/>
              <a:t>Studi sul Rinascimento </a:t>
            </a:r>
            <a:r>
              <a:rPr lang="it-IT" dirty="0" smtClean="0"/>
              <a:t>del 1923.</a:t>
            </a:r>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Vita e altre opere</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Nel 1922/24 è Ministro della pubblica Istruzione nel I Governo Mussolini, elaborando in quel periodo la famosa riforma scolastica che porta il suo nome.   </a:t>
            </a:r>
          </a:p>
          <a:p>
            <a:r>
              <a:rPr lang="it-IT" dirty="0" smtClean="0"/>
              <a:t>Finisce nel 1920 la sua collaborazione con Croce nella rivista </a:t>
            </a:r>
            <a:r>
              <a:rPr lang="it-IT" i="1" dirty="0" smtClean="0"/>
              <a:t>La Critica </a:t>
            </a:r>
            <a:r>
              <a:rPr lang="it-IT" dirty="0" smtClean="0"/>
              <a:t>e fonda il </a:t>
            </a:r>
            <a:r>
              <a:rPr lang="it-IT" i="1" dirty="0" smtClean="0"/>
              <a:t>Giornale Critico della Filosofia Italiana</a:t>
            </a:r>
            <a:r>
              <a:rPr lang="it-IT" dirty="0" smtClean="0"/>
              <a:t>. Nominato Senatore del regno nel 1922, Gentile lascia il Governo dopo il delitto Matteotti. Dirige l’Enciclopedia Italiana Treccani e infine la Scuola Normale Superiore di Pisa. Nel 1943 è nominato Presidente dell’Accademia d’Italia.</a:t>
            </a:r>
          </a:p>
          <a:p>
            <a:r>
              <a:rPr lang="it-IT" dirty="0" smtClean="0"/>
              <a:t>Scrive i suoi ultimi saggi: </a:t>
            </a:r>
            <a:r>
              <a:rPr lang="it-IT" i="1" dirty="0" smtClean="0"/>
              <a:t>Filosofia dell’arte </a:t>
            </a:r>
            <a:r>
              <a:rPr lang="it-IT" dirty="0" smtClean="0"/>
              <a:t>(1931), l’</a:t>
            </a:r>
            <a:r>
              <a:rPr lang="it-IT" i="1" dirty="0" smtClean="0"/>
              <a:t>Introduzione alla filosofia </a:t>
            </a:r>
            <a:r>
              <a:rPr lang="it-IT" dirty="0" smtClean="0"/>
              <a:t>(1933) e </a:t>
            </a:r>
            <a:r>
              <a:rPr lang="it-IT" i="1" dirty="0" smtClean="0"/>
              <a:t>Genesi e struttura della società </a:t>
            </a:r>
            <a:r>
              <a:rPr lang="it-IT" dirty="0" smtClean="0"/>
              <a:t>(pubblicata postuma nel 1946).</a:t>
            </a:r>
          </a:p>
          <a:p>
            <a:r>
              <a:rPr lang="it-IT" dirty="0" smtClean="0"/>
              <a:t>Gentile aderisce al fascismo dalla prima ora e anche dopo l’8 settembre 1943: </a:t>
            </a:r>
            <a:r>
              <a:rPr lang="it-IT" b="1" dirty="0" smtClean="0"/>
              <a:t>un gruppo di partigiani dei GAP lo assassina a Firenze il 15 aprile 1944: un’ignominia, in ogni caso.</a:t>
            </a:r>
            <a:endParaRPr lang="it-IT" dirty="0" smtClean="0"/>
          </a:p>
          <a:p>
            <a:endParaRPr lang="it-IT" dirty="0"/>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riforma della dialettica</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Gentile considera tutte le tappe del pensiero idealista, a partire da </a:t>
            </a:r>
            <a:r>
              <a:rPr lang="it-IT" i="1" dirty="0" smtClean="0"/>
              <a:t>Platone</a:t>
            </a:r>
            <a:r>
              <a:rPr lang="it-IT" dirty="0" smtClean="0"/>
              <a:t>, passando per </a:t>
            </a:r>
            <a:r>
              <a:rPr lang="it-IT" i="1" dirty="0" err="1" smtClean="0"/>
              <a:t>Kant</a:t>
            </a:r>
            <a:r>
              <a:rPr lang="it-IT" dirty="0" smtClean="0"/>
              <a:t>, </a:t>
            </a:r>
            <a:r>
              <a:rPr lang="it-IT" i="1" dirty="0" err="1" smtClean="0"/>
              <a:t>Fichte</a:t>
            </a:r>
            <a:r>
              <a:rPr lang="it-IT" dirty="0" smtClean="0"/>
              <a:t> e </a:t>
            </a:r>
            <a:r>
              <a:rPr lang="it-IT" i="1" dirty="0" err="1" smtClean="0"/>
              <a:t>Hegel</a:t>
            </a:r>
            <a:r>
              <a:rPr lang="it-IT" dirty="0" smtClean="0"/>
              <a:t>.</a:t>
            </a:r>
          </a:p>
          <a:p>
            <a:r>
              <a:rPr lang="it-IT" dirty="0" smtClean="0"/>
              <a:t>Rileva in tutti questi pensatori un limite diverso: </a:t>
            </a:r>
            <a:r>
              <a:rPr lang="it-IT" b="1" dirty="0" smtClean="0"/>
              <a:t>in </a:t>
            </a:r>
            <a:r>
              <a:rPr lang="it-IT" b="1" i="1" dirty="0" smtClean="0"/>
              <a:t>Platone</a:t>
            </a:r>
            <a:r>
              <a:rPr lang="it-IT" b="1" dirty="0" smtClean="0"/>
              <a:t> la non posizione dell’idea di </a:t>
            </a:r>
            <a:r>
              <a:rPr lang="it-IT" b="1" i="1" dirty="0" smtClean="0"/>
              <a:t>Dio</a:t>
            </a:r>
            <a:r>
              <a:rPr lang="it-IT" b="1" dirty="0" smtClean="0"/>
              <a:t> come origine della </a:t>
            </a:r>
            <a:r>
              <a:rPr lang="it-IT" b="1" i="1" dirty="0" smtClean="0"/>
              <a:t>percezione</a:t>
            </a:r>
            <a:r>
              <a:rPr lang="it-IT" b="1" dirty="0" smtClean="0"/>
              <a:t>; in </a:t>
            </a:r>
            <a:r>
              <a:rPr lang="it-IT" b="1" i="1" dirty="0" err="1" smtClean="0"/>
              <a:t>Kant</a:t>
            </a:r>
            <a:r>
              <a:rPr lang="it-IT" b="1" dirty="0" smtClean="0"/>
              <a:t> di aver fondato la conoscenza sul </a:t>
            </a:r>
            <a:r>
              <a:rPr lang="it-IT" b="1" i="1" dirty="0" smtClean="0"/>
              <a:t>fenomeno</a:t>
            </a:r>
            <a:r>
              <a:rPr lang="it-IT" b="1" dirty="0" smtClean="0"/>
              <a:t> come manifestazione del </a:t>
            </a:r>
            <a:r>
              <a:rPr lang="it-IT" b="1" i="1" dirty="0" err="1" smtClean="0"/>
              <a:t>noùmeno</a:t>
            </a:r>
            <a:r>
              <a:rPr lang="it-IT" b="1" dirty="0" smtClean="0"/>
              <a:t>; in </a:t>
            </a:r>
            <a:r>
              <a:rPr lang="it-IT" b="1" i="1" dirty="0" err="1" smtClean="0"/>
              <a:t>Hegel</a:t>
            </a:r>
            <a:r>
              <a:rPr lang="it-IT" b="1" dirty="0" smtClean="0"/>
              <a:t> di aver proposto il movimento del divenire in una </a:t>
            </a:r>
            <a:r>
              <a:rPr lang="it-IT" b="1" i="1" dirty="0" smtClean="0"/>
              <a:t>dialettica che non è originata dall’io pensante</a:t>
            </a:r>
            <a:r>
              <a:rPr lang="it-IT" b="1" dirty="0" smtClean="0"/>
              <a:t>; in </a:t>
            </a:r>
            <a:r>
              <a:rPr lang="it-IT" b="1" i="1" dirty="0" err="1" smtClean="0"/>
              <a:t>Fichte</a:t>
            </a:r>
            <a:r>
              <a:rPr lang="it-IT" b="1" dirty="0" smtClean="0"/>
              <a:t>, pur ritenendolo più vicino al suo pensiero, di essere passato dalla nozione di </a:t>
            </a:r>
            <a:r>
              <a:rPr lang="it-IT" b="1" i="1" dirty="0" smtClean="0"/>
              <a:t>io-puro non facendovi scaturire la conseguenza dell’atto puro di un io-pensante</a:t>
            </a:r>
            <a:r>
              <a:rPr lang="it-IT" dirty="0" smtClean="0"/>
              <a:t>. </a:t>
            </a:r>
          </a:p>
          <a:p>
            <a:r>
              <a:rPr lang="it-IT" dirty="0" smtClean="0"/>
              <a:t>Per Gentile </a:t>
            </a:r>
            <a:r>
              <a:rPr lang="it-IT" b="1" dirty="0" smtClean="0"/>
              <a:t>il pensare, essendo attività, è </a:t>
            </a:r>
            <a:r>
              <a:rPr lang="it-IT" b="1" i="1" dirty="0" smtClean="0"/>
              <a:t>causa sui</a:t>
            </a:r>
            <a:r>
              <a:rPr lang="it-IT" b="1" dirty="0" smtClean="0"/>
              <a:t>, </a:t>
            </a:r>
            <a:r>
              <a:rPr lang="it-IT" b="1" i="1" dirty="0" smtClean="0"/>
              <a:t>libertà</a:t>
            </a:r>
            <a:r>
              <a:rPr lang="it-IT" b="1" dirty="0" smtClean="0"/>
              <a:t> e </a:t>
            </a:r>
            <a:r>
              <a:rPr lang="it-IT" b="1" i="1" dirty="0" smtClean="0"/>
              <a:t>coscienza</a:t>
            </a:r>
            <a:r>
              <a:rPr lang="it-IT" b="1" dirty="0" smtClean="0"/>
              <a:t>, poiché solo il pensiero diviene</a:t>
            </a:r>
            <a:r>
              <a:rPr lang="it-IT" dirty="0" smtClean="0"/>
              <a:t>, </a:t>
            </a:r>
            <a:r>
              <a:rPr lang="it-IT" b="1" dirty="0" smtClean="0"/>
              <a:t>mentre la cosa </a:t>
            </a:r>
            <a:r>
              <a:rPr lang="it-IT" b="1" i="1" dirty="0" smtClean="0"/>
              <a:t>è</a:t>
            </a:r>
            <a:r>
              <a:rPr lang="it-IT" dirty="0" smtClean="0"/>
              <a:t>.</a:t>
            </a:r>
            <a:endParaRPr lang="it-IT" dirty="0"/>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t>
            </a:r>
            <a:r>
              <a:rPr lang="it-IT" b="1" i="1" dirty="0" smtClean="0"/>
              <a:t>atto puro</a:t>
            </a:r>
            <a:r>
              <a:rPr lang="it-IT" b="1" dirty="0" smtClean="0"/>
              <a:t> </a:t>
            </a:r>
            <a:br>
              <a:rPr lang="it-IT" b="1" dirty="0" smtClean="0"/>
            </a:br>
            <a:r>
              <a:rPr lang="it-IT" b="1" dirty="0" smtClean="0"/>
              <a:t>e l’unità di soggetto e oggetto</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Per Gentile </a:t>
            </a:r>
            <a:r>
              <a:rPr lang="it-IT" i="1" dirty="0" smtClean="0"/>
              <a:t>dialettica</a:t>
            </a:r>
            <a:r>
              <a:rPr lang="it-IT" dirty="0" smtClean="0"/>
              <a:t>, </a:t>
            </a:r>
            <a:r>
              <a:rPr lang="it-IT" i="1" dirty="0" smtClean="0"/>
              <a:t>filosofia</a:t>
            </a:r>
            <a:r>
              <a:rPr lang="it-IT" dirty="0" smtClean="0"/>
              <a:t>, </a:t>
            </a:r>
            <a:r>
              <a:rPr lang="it-IT" i="1" dirty="0" smtClean="0"/>
              <a:t>autocoscienza</a:t>
            </a:r>
            <a:r>
              <a:rPr lang="it-IT" dirty="0" smtClean="0"/>
              <a:t>, </a:t>
            </a:r>
            <a:r>
              <a:rPr lang="it-IT" i="1" dirty="0" err="1" smtClean="0"/>
              <a:t>autoposizione</a:t>
            </a:r>
            <a:r>
              <a:rPr lang="it-IT" dirty="0" smtClean="0"/>
              <a:t> (</a:t>
            </a:r>
            <a:r>
              <a:rPr lang="it-IT" i="1" dirty="0" err="1" smtClean="0"/>
              <a:t>autoctisi</a:t>
            </a:r>
            <a:r>
              <a:rPr lang="it-IT" dirty="0" smtClean="0"/>
              <a:t>) </a:t>
            </a:r>
            <a:r>
              <a:rPr lang="it-IT" i="1" dirty="0" smtClean="0"/>
              <a:t>del soggetto</a:t>
            </a:r>
            <a:r>
              <a:rPr lang="it-IT" dirty="0" smtClean="0"/>
              <a:t>, </a:t>
            </a:r>
            <a:r>
              <a:rPr lang="it-IT" i="1" dirty="0" smtClean="0"/>
              <a:t>unità</a:t>
            </a:r>
            <a:r>
              <a:rPr lang="it-IT" dirty="0" smtClean="0"/>
              <a:t>, </a:t>
            </a:r>
            <a:r>
              <a:rPr lang="it-IT" i="1" dirty="0" smtClean="0"/>
              <a:t>realtà</a:t>
            </a:r>
            <a:r>
              <a:rPr lang="it-IT" dirty="0" smtClean="0"/>
              <a:t>, </a:t>
            </a:r>
            <a:r>
              <a:rPr lang="it-IT" i="1" dirty="0" smtClean="0"/>
              <a:t>concretezza</a:t>
            </a:r>
            <a:r>
              <a:rPr lang="it-IT" dirty="0" smtClean="0"/>
              <a:t> sono termini strettamente collegati e reciprocamente necessari. </a:t>
            </a:r>
            <a:r>
              <a:rPr lang="it-IT" b="1" dirty="0" smtClean="0"/>
              <a:t>Soggetto e oggetto non sono indipendenti, ma intimamente interrelati nell’atto puro della conoscenza</a:t>
            </a:r>
            <a:r>
              <a:rPr lang="it-IT" dirty="0" smtClean="0"/>
              <a:t>. </a:t>
            </a:r>
          </a:p>
          <a:p>
            <a:r>
              <a:rPr lang="it-IT" dirty="0" smtClean="0"/>
              <a:t>Il pensiero non può, però, non sapersi distinguere da se stesso nell’atto del pensare: il </a:t>
            </a:r>
            <a:r>
              <a:rPr lang="it-IT" b="1" i="1" dirty="0" smtClean="0"/>
              <a:t>pensante</a:t>
            </a:r>
            <a:r>
              <a:rPr lang="it-IT" dirty="0" smtClean="0"/>
              <a:t> deve essere distinto dal </a:t>
            </a:r>
            <a:r>
              <a:rPr lang="it-IT" b="1" i="1" dirty="0" smtClean="0"/>
              <a:t>pensato</a:t>
            </a:r>
            <a:r>
              <a:rPr lang="it-IT" dirty="0" smtClean="0"/>
              <a:t>, come la </a:t>
            </a:r>
            <a:r>
              <a:rPr lang="it-IT" b="1" i="1" dirty="0" smtClean="0"/>
              <a:t>psicologia</a:t>
            </a:r>
            <a:r>
              <a:rPr lang="it-IT" dirty="0" smtClean="0"/>
              <a:t> si deve distinguere dalla </a:t>
            </a:r>
            <a:r>
              <a:rPr lang="it-IT" b="1" i="1" dirty="0" smtClean="0"/>
              <a:t>logica</a:t>
            </a:r>
            <a:r>
              <a:rPr lang="it-IT" dirty="0" smtClean="0"/>
              <a:t>.</a:t>
            </a:r>
          </a:p>
          <a:p>
            <a:r>
              <a:rPr lang="it-IT" dirty="0" smtClean="0"/>
              <a:t>La storia stessa dunque, per Gentile, “</a:t>
            </a:r>
            <a:r>
              <a:rPr lang="it-IT" b="1" i="1" dirty="0" smtClean="0"/>
              <a:t>non è quella che si spiega nel tempo, ma quella che si raccoglie nell’eterno atto del pensare</a:t>
            </a:r>
            <a:r>
              <a:rPr lang="it-IT" dirty="0" smtClean="0"/>
              <a:t>”, cosicché </a:t>
            </a:r>
            <a:r>
              <a:rPr lang="it-IT" b="1" i="1" dirty="0" smtClean="0"/>
              <a:t>l’atto puro del pensiero conoscente è vivo ed eterno</a:t>
            </a:r>
            <a:r>
              <a:rPr lang="it-IT" dirty="0" smtClean="0"/>
              <a:t>.</a:t>
            </a:r>
            <a:endParaRPr lang="it-IT" dirty="0"/>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Concreto e astratto</a:t>
            </a:r>
            <a:endParaRPr lang="it-IT" b="1" dirty="0"/>
          </a:p>
        </p:txBody>
      </p:sp>
      <p:sp>
        <p:nvSpPr>
          <p:cNvPr id="3" name="Segnaposto contenuto 2"/>
          <p:cNvSpPr>
            <a:spLocks noGrp="1"/>
          </p:cNvSpPr>
          <p:nvPr>
            <p:ph idx="1"/>
          </p:nvPr>
        </p:nvSpPr>
        <p:spPr/>
        <p:txBody>
          <a:bodyPr>
            <a:normAutofit fontScale="85000" lnSpcReduction="20000"/>
          </a:bodyPr>
          <a:lstStyle/>
          <a:p>
            <a:r>
              <a:rPr lang="it-IT" b="1" dirty="0" smtClean="0"/>
              <a:t>Se l’atto puro del pensiero conoscente riassume e ricomprende tutta la realtà</a:t>
            </a:r>
            <a:r>
              <a:rPr lang="it-IT" dirty="0" smtClean="0"/>
              <a:t>, allora si può dire, per Gentile, che </a:t>
            </a:r>
            <a:r>
              <a:rPr lang="it-IT" b="1" dirty="0" smtClean="0"/>
              <a:t>ogni processo conoscitivo è costruzione della storia, ma anche processo pedagogico</a:t>
            </a:r>
            <a:r>
              <a:rPr lang="it-IT" dirty="0" smtClean="0"/>
              <a:t>, quando si tratta di trasmissione di conoscenza e di formazione.</a:t>
            </a:r>
          </a:p>
          <a:p>
            <a:r>
              <a:rPr lang="it-IT" b="1" dirty="0" smtClean="0"/>
              <a:t>Sotto questo profilo è indubbia l’importanza di questo filosofo, perché il processo educativo, cioè di crescita del discente, avviene solo se tra i due soggetti avviene una specie di incorporazione, di fusione, là dove il sapere riesce a congiungersi con la disponibilità e l’apertura psicologica</a:t>
            </a:r>
            <a:r>
              <a:rPr lang="it-IT" dirty="0" smtClean="0"/>
              <a:t>.</a:t>
            </a:r>
          </a:p>
          <a:p>
            <a:r>
              <a:rPr lang="it-IT" dirty="0" smtClean="0"/>
              <a:t>Una pedagogia del genere collega in modo organico la nozione astratta al concreto esistenziale dell’allievo, permettendogli di avviare il suo proprio e autonomo processo di crescita culturale e cognitiva.</a:t>
            </a:r>
            <a:endParaRPr lang="it-IT" dirty="0"/>
          </a:p>
        </p:txBody>
      </p:sp>
    </p:spTree>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Arte, religione e scienza</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L’</a:t>
            </a:r>
            <a:r>
              <a:rPr lang="it-IT" b="1" i="1" dirty="0" smtClean="0"/>
              <a:t>arte</a:t>
            </a:r>
            <a:r>
              <a:rPr lang="it-IT" dirty="0" smtClean="0"/>
              <a:t>, per Gentile, è il luogo dove si realizza la soggettività individuale, ed è simile al sogno, l’arte, come per </a:t>
            </a:r>
            <a:r>
              <a:rPr lang="it-IT" i="1" dirty="0" smtClean="0"/>
              <a:t>Croce</a:t>
            </a:r>
            <a:r>
              <a:rPr lang="it-IT" dirty="0" smtClean="0"/>
              <a:t>, è lirica, è manifestazione indicibile del sentimento. Se anche la filosofia è forma, l’arte lo è nella modalità più soggettiva e irripetibile, lo è nell’ineffabilità della creazione, analoga ai sogni, appunto. </a:t>
            </a:r>
          </a:p>
          <a:p>
            <a:r>
              <a:rPr lang="it-IT" dirty="0" smtClean="0"/>
              <a:t>La </a:t>
            </a:r>
            <a:r>
              <a:rPr lang="it-IT" b="1" i="1" dirty="0" smtClean="0"/>
              <a:t>religione</a:t>
            </a:r>
            <a:r>
              <a:rPr lang="it-IT" dirty="0" smtClean="0"/>
              <a:t>, invece, è oggettiva, esterna, e si presenta nel tempo in modi sempre più elevati, per cui si è assistito storicamente al passaggio dai politeismi al monoteismo.</a:t>
            </a:r>
          </a:p>
          <a:p>
            <a:r>
              <a:rPr lang="it-IT" dirty="0" smtClean="0"/>
              <a:t>La </a:t>
            </a:r>
            <a:r>
              <a:rPr lang="it-IT" b="1" i="1" dirty="0" smtClean="0"/>
              <a:t>scienza</a:t>
            </a:r>
            <a:r>
              <a:rPr lang="it-IT" dirty="0" smtClean="0"/>
              <a:t>, infine, è formalmente simile alla filosofia, ma è più astratta e legata a linguaggi specifici, a dimensioni articolari e specifiche della conoscenza, non potendo così darsi in termini critici, poiché il suo oggetto si pone come realtà in sé: la natura è </a:t>
            </a:r>
            <a:r>
              <a:rPr lang="it-IT" b="1" i="1" dirty="0" err="1" smtClean="0"/>
              <a:t>cosa-altra-dall</a:t>
            </a:r>
            <a:r>
              <a:rPr lang="it-IT" b="1" i="1" dirty="0" smtClean="0"/>
              <a:t>’uomo</a:t>
            </a:r>
            <a:r>
              <a:rPr lang="it-IT" dirty="0" smtClean="0"/>
              <a:t>, anche se l’uomo fa parte della natura. </a:t>
            </a:r>
          </a:p>
          <a:p>
            <a:r>
              <a:rPr lang="it-IT" i="1" dirty="0" smtClean="0"/>
              <a:t>Né la </a:t>
            </a:r>
            <a:r>
              <a:rPr lang="it-IT" b="1" i="1" dirty="0" smtClean="0"/>
              <a:t>scienza</a:t>
            </a:r>
            <a:r>
              <a:rPr lang="it-IT" i="1" dirty="0" smtClean="0"/>
              <a:t>, né l’</a:t>
            </a:r>
            <a:r>
              <a:rPr lang="it-IT" b="1" i="1" dirty="0" smtClean="0"/>
              <a:t>arte</a:t>
            </a:r>
            <a:r>
              <a:rPr lang="it-IT" i="1" dirty="0" smtClean="0"/>
              <a:t>, né la </a:t>
            </a:r>
            <a:r>
              <a:rPr lang="it-IT" b="1" i="1" dirty="0" smtClean="0"/>
              <a:t>religione</a:t>
            </a:r>
            <a:r>
              <a:rPr lang="it-IT" i="1" dirty="0" smtClean="0"/>
              <a:t> possono quindi avere storia, poiché si pongono come oggetti da scoprire, a differenza della </a:t>
            </a:r>
            <a:r>
              <a:rPr lang="it-IT" b="1" i="1" dirty="0" smtClean="0"/>
              <a:t>filosofia, che è sapere in itinere, mai definitivamente accertato</a:t>
            </a:r>
            <a:r>
              <a:rPr lang="it-IT" dirty="0" smtClean="0"/>
              <a:t>.  </a:t>
            </a:r>
            <a:endParaRPr lang="it-IT" dirty="0"/>
          </a:p>
        </p:txBody>
      </p:sp>
    </p:spTree>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Teoria e prassi, vita e filosofia</a:t>
            </a:r>
            <a:endParaRPr lang="it-IT" b="1" dirty="0"/>
          </a:p>
        </p:txBody>
      </p:sp>
      <p:sp>
        <p:nvSpPr>
          <p:cNvPr id="3" name="Segnaposto contenuto 2"/>
          <p:cNvSpPr>
            <a:spLocks noGrp="1"/>
          </p:cNvSpPr>
          <p:nvPr>
            <p:ph idx="1"/>
          </p:nvPr>
        </p:nvSpPr>
        <p:spPr/>
        <p:txBody>
          <a:bodyPr>
            <a:normAutofit fontScale="85000" lnSpcReduction="20000"/>
          </a:bodyPr>
          <a:lstStyle/>
          <a:p>
            <a:r>
              <a:rPr lang="it-IT" b="1" dirty="0" smtClean="0"/>
              <a:t>Per Gentile la vita è filosofia e la filosofia è vita</a:t>
            </a:r>
            <a:r>
              <a:rPr lang="it-IT" dirty="0" smtClean="0"/>
              <a:t>. Non vi è contrapposizione tra </a:t>
            </a:r>
            <a:r>
              <a:rPr lang="it-IT" i="1" dirty="0" smtClean="0"/>
              <a:t>dimensione teoretica </a:t>
            </a:r>
            <a:r>
              <a:rPr lang="it-IT" dirty="0" smtClean="0"/>
              <a:t>e </a:t>
            </a:r>
            <a:r>
              <a:rPr lang="it-IT" i="1" dirty="0" smtClean="0"/>
              <a:t>dimensione pratica </a:t>
            </a:r>
            <a:r>
              <a:rPr lang="it-IT" dirty="0" smtClean="0"/>
              <a:t>della vita, perché la prima altro non è che la dimensione astratta della seconda e viceversa.</a:t>
            </a:r>
          </a:p>
          <a:p>
            <a:r>
              <a:rPr lang="it-IT" dirty="0" smtClean="0"/>
              <a:t>La filosofia è dunque la manifestazione di una volontà capace di vivere, sostanza immanente di una vita spirituale, espressione esistenziale di un essere pensante e raziocinante che decide, ama, sceglie, vive.</a:t>
            </a:r>
          </a:p>
          <a:p>
            <a:r>
              <a:rPr lang="it-IT" dirty="0" smtClean="0"/>
              <a:t>Per Gentile, </a:t>
            </a:r>
            <a:r>
              <a:rPr lang="it-IT" b="1" i="1" dirty="0" smtClean="0"/>
              <a:t>il Cristianesimo supera la filosofia antica, perché questa si è limitata a cercare di conoscere la natura e l’uomo stesso, finendo nelle aporie dello stoicismo, mentre quello ha posto l’uomo come vita intelligente che si auto-crea nella scelta della vita e delle opere che compie, a immagine del Dio che l’ha creato libero.</a:t>
            </a:r>
          </a:p>
          <a:p>
            <a:r>
              <a:rPr lang="it-IT" b="1" i="1" dirty="0" smtClean="0"/>
              <a:t>L’attualismo </a:t>
            </a:r>
            <a:r>
              <a:rPr lang="it-IT" b="1" i="1" dirty="0" err="1" smtClean="0"/>
              <a:t>gentiliano</a:t>
            </a:r>
            <a:r>
              <a:rPr lang="it-IT" b="1" i="1" dirty="0" smtClean="0"/>
              <a:t> in questo si riassume.</a:t>
            </a:r>
            <a:endParaRPr lang="it-IT" b="1" i="1" dirty="0"/>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pensiero contemporaneo</a:t>
            </a:r>
            <a:endParaRPr lang="it-IT" b="1" dirty="0"/>
          </a:p>
        </p:txBody>
      </p:sp>
      <p:sp>
        <p:nvSpPr>
          <p:cNvPr id="3" name="Segnaposto contenuto 2"/>
          <p:cNvSpPr>
            <a:spLocks noGrp="1"/>
          </p:cNvSpPr>
          <p:nvPr>
            <p:ph idx="1"/>
          </p:nvPr>
        </p:nvSpPr>
        <p:spPr/>
        <p:txBody>
          <a:bodyPr>
            <a:normAutofit fontScale="85000" lnSpcReduction="20000"/>
          </a:bodyPr>
          <a:lstStyle/>
          <a:p>
            <a:r>
              <a:rPr lang="it-IT" b="1" dirty="0" smtClean="0"/>
              <a:t>Nel ‘900 il pensiero si frammenta in numerosi i rivoli teoretici e pratici</a:t>
            </a:r>
            <a:r>
              <a:rPr lang="it-IT" dirty="0" smtClean="0"/>
              <a:t>. A differenza del secolo precedente, che aveva visto l’evidenziarsi di alcune robustissime “scuole di pensiero”, come l’</a:t>
            </a:r>
            <a:r>
              <a:rPr lang="it-IT" i="1" dirty="0" smtClean="0"/>
              <a:t>idealismo</a:t>
            </a:r>
            <a:r>
              <a:rPr lang="it-IT" dirty="0" smtClean="0"/>
              <a:t>, il </a:t>
            </a:r>
            <a:r>
              <a:rPr lang="it-IT" i="1" dirty="0" smtClean="0"/>
              <a:t>romanticismo</a:t>
            </a:r>
            <a:r>
              <a:rPr lang="it-IT" dirty="0" smtClean="0"/>
              <a:t>, il </a:t>
            </a:r>
            <a:r>
              <a:rPr lang="it-IT" i="1" dirty="0" smtClean="0"/>
              <a:t>positivismo</a:t>
            </a:r>
            <a:r>
              <a:rPr lang="it-IT" dirty="0" smtClean="0"/>
              <a:t>, il </a:t>
            </a:r>
            <a:r>
              <a:rPr lang="it-IT" i="1" dirty="0" smtClean="0"/>
              <a:t>marxismo</a:t>
            </a:r>
            <a:r>
              <a:rPr lang="it-IT" dirty="0" smtClean="0"/>
              <a:t>, il XX secolo presenta molti ripensamenti caratterizzati dal prefisso “</a:t>
            </a:r>
            <a:r>
              <a:rPr lang="it-IT" b="1" i="1" dirty="0" smtClean="0"/>
              <a:t>neo</a:t>
            </a:r>
            <a:r>
              <a:rPr lang="it-IT" dirty="0" smtClean="0"/>
              <a:t>”, e dunque abbiamo il </a:t>
            </a:r>
            <a:r>
              <a:rPr lang="it-IT" i="1" dirty="0" smtClean="0"/>
              <a:t>neopositivismo</a:t>
            </a:r>
            <a:r>
              <a:rPr lang="it-IT" dirty="0" smtClean="0"/>
              <a:t>, il </a:t>
            </a:r>
            <a:r>
              <a:rPr lang="it-IT" i="1" dirty="0" smtClean="0"/>
              <a:t>neoidealismo</a:t>
            </a:r>
            <a:r>
              <a:rPr lang="it-IT" dirty="0" smtClean="0"/>
              <a:t>, la </a:t>
            </a:r>
            <a:r>
              <a:rPr lang="it-IT" i="1" dirty="0" smtClean="0"/>
              <a:t>neoscolastica</a:t>
            </a:r>
            <a:r>
              <a:rPr lang="it-IT" dirty="0" smtClean="0"/>
              <a:t>, oltre a scuole che possiamo ritenere tipiche del tempo, come la </a:t>
            </a:r>
            <a:r>
              <a:rPr lang="it-IT" i="1" dirty="0" smtClean="0"/>
              <a:t>fenomenologia</a:t>
            </a:r>
            <a:r>
              <a:rPr lang="it-IT" dirty="0" smtClean="0"/>
              <a:t>, l’</a:t>
            </a:r>
            <a:r>
              <a:rPr lang="it-IT" i="1" dirty="0" smtClean="0"/>
              <a:t>esistenzialismo</a:t>
            </a:r>
            <a:r>
              <a:rPr lang="it-IT" dirty="0" smtClean="0"/>
              <a:t>, l’</a:t>
            </a:r>
            <a:r>
              <a:rPr lang="it-IT" i="1" dirty="0" smtClean="0"/>
              <a:t>analitica</a:t>
            </a:r>
            <a:r>
              <a:rPr lang="it-IT" dirty="0" smtClean="0"/>
              <a:t> e gli orientamenti fusi o confusi con le dottrine psicoanalitiche, come in </a:t>
            </a:r>
            <a:r>
              <a:rPr lang="it-IT" i="1" dirty="0" err="1" smtClean="0"/>
              <a:t>Jaspers</a:t>
            </a:r>
            <a:r>
              <a:rPr lang="it-IT" dirty="0" smtClean="0"/>
              <a:t>, </a:t>
            </a:r>
            <a:r>
              <a:rPr lang="it-IT" i="1" dirty="0" smtClean="0"/>
              <a:t>Foucault</a:t>
            </a:r>
            <a:r>
              <a:rPr lang="it-IT" dirty="0" smtClean="0"/>
              <a:t>, </a:t>
            </a:r>
            <a:r>
              <a:rPr lang="it-IT" i="1" dirty="0" err="1" smtClean="0"/>
              <a:t>Lacan</a:t>
            </a:r>
            <a:r>
              <a:rPr lang="it-IT" dirty="0" smtClean="0"/>
              <a:t>, </a:t>
            </a:r>
            <a:r>
              <a:rPr lang="it-IT" i="1" dirty="0" err="1" smtClean="0"/>
              <a:t>Derrida</a:t>
            </a:r>
            <a:r>
              <a:rPr lang="it-IT" dirty="0" smtClean="0"/>
              <a:t>, e i </a:t>
            </a:r>
            <a:r>
              <a:rPr lang="it-IT" i="1" dirty="0" err="1" smtClean="0"/>
              <a:t>nouveaux</a:t>
            </a:r>
            <a:r>
              <a:rPr lang="it-IT" i="1" dirty="0" smtClean="0"/>
              <a:t> </a:t>
            </a:r>
            <a:r>
              <a:rPr lang="it-IT" i="1" dirty="0" err="1" smtClean="0"/>
              <a:t>philosophes</a:t>
            </a:r>
            <a:r>
              <a:rPr lang="it-IT" dirty="0" smtClean="0"/>
              <a:t> francesi degli anni ‘70 e ‘80.</a:t>
            </a:r>
          </a:p>
          <a:p>
            <a:r>
              <a:rPr lang="it-IT" dirty="0" smtClean="0"/>
              <a:t>Hanno inoltre rilievo le </a:t>
            </a:r>
            <a:r>
              <a:rPr lang="it-IT" i="1" dirty="0" smtClean="0"/>
              <a:t>nuove correnti teologiche</a:t>
            </a:r>
            <a:r>
              <a:rPr lang="it-IT" dirty="0" smtClean="0"/>
              <a:t>, come in </a:t>
            </a:r>
            <a:r>
              <a:rPr lang="it-IT" i="1" dirty="0" smtClean="0"/>
              <a:t>Karl </a:t>
            </a:r>
            <a:r>
              <a:rPr lang="it-IT" i="1" dirty="0" err="1" smtClean="0"/>
              <a:t>Barth</a:t>
            </a:r>
            <a:r>
              <a:rPr lang="it-IT" i="1" dirty="0" smtClean="0"/>
              <a:t> </a:t>
            </a:r>
            <a:r>
              <a:rPr lang="it-IT" dirty="0" smtClean="0"/>
              <a:t>e </a:t>
            </a:r>
            <a:r>
              <a:rPr lang="it-IT" i="1" dirty="0" smtClean="0"/>
              <a:t>Rudolf </a:t>
            </a:r>
            <a:r>
              <a:rPr lang="it-IT" i="1" dirty="0" err="1" smtClean="0"/>
              <a:t>Bultmann</a:t>
            </a:r>
            <a:r>
              <a:rPr lang="it-IT" dirty="0" smtClean="0"/>
              <a:t>, e un’indubbia rinascita </a:t>
            </a:r>
            <a:r>
              <a:rPr lang="it-IT" dirty="0" err="1" smtClean="0"/>
              <a:t>kierkegaardiana</a:t>
            </a:r>
            <a:r>
              <a:rPr lang="it-IT" dirty="0" smtClean="0"/>
              <a:t> dentro la scuola esistenzialista. In Italia, nella seconda parte del ‘900 si sviluppa il cosiddetto “</a:t>
            </a:r>
            <a:r>
              <a:rPr lang="it-IT" i="1" dirty="0" smtClean="0"/>
              <a:t>pensiero debole</a:t>
            </a:r>
            <a:r>
              <a:rPr lang="it-IT" dirty="0" smtClean="0"/>
              <a:t>”.</a:t>
            </a:r>
            <a:endParaRPr lang="it-IT" dirty="0"/>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Maurice </a:t>
            </a:r>
            <a:r>
              <a:rPr lang="it-IT" sz="5400" b="1" i="1" dirty="0" err="1" smtClean="0">
                <a:solidFill>
                  <a:schemeClr val="accent5">
                    <a:lumMod val="75000"/>
                  </a:schemeClr>
                </a:solidFill>
              </a:rPr>
              <a:t>Blondel</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(1861-1949)</a:t>
            </a:r>
          </a:p>
          <a:p>
            <a:r>
              <a:rPr lang="it-IT" b="1" dirty="0" smtClean="0"/>
              <a:t>Maurice </a:t>
            </a:r>
            <a:r>
              <a:rPr lang="it-IT" b="1" dirty="0" err="1" smtClean="0"/>
              <a:t>Blondel</a:t>
            </a:r>
            <a:r>
              <a:rPr lang="it-IT" dirty="0" smtClean="0"/>
              <a:t>, filosofo e docente universitario francese è un pensatore cristiano, </a:t>
            </a:r>
            <a:r>
              <a:rPr lang="it-IT" b="1" dirty="0" smtClean="0"/>
              <a:t>la cui teoresi è imperniata sull’azione</a:t>
            </a:r>
            <a:r>
              <a:rPr lang="it-IT" dirty="0" smtClean="0"/>
              <a:t>. Scrive nel 1893 un saggio dal titolo </a:t>
            </a:r>
            <a:r>
              <a:rPr lang="it-IT" i="1" dirty="0" smtClean="0"/>
              <a:t>L’azione</a:t>
            </a:r>
            <a:r>
              <a:rPr lang="it-IT" dirty="0" smtClean="0"/>
              <a:t>, di impronta antipositivista e antiscientista. Partecipa al movimento ecclesiale del </a:t>
            </a:r>
            <a:r>
              <a:rPr lang="it-IT" b="1" i="1" dirty="0" smtClean="0"/>
              <a:t>modernismo</a:t>
            </a:r>
            <a:r>
              <a:rPr lang="it-IT" dirty="0" smtClean="0"/>
              <a:t>, e così viene emarginato dopo la condanna pontificia da parte di Pio X con l’enciclica </a:t>
            </a:r>
            <a:r>
              <a:rPr lang="it-IT" i="1" dirty="0" err="1" smtClean="0"/>
              <a:t>Pascendi</a:t>
            </a:r>
            <a:r>
              <a:rPr lang="it-IT" dirty="0" smtClean="0"/>
              <a:t>. Si chiude nel riserbo e nel silenzio.</a:t>
            </a:r>
          </a:p>
          <a:p>
            <a:r>
              <a:rPr lang="it-IT" dirty="0" smtClean="0"/>
              <a:t>Solo nel 1934 riprende un’attività forte che lo porta ad elaborare con chiarezza una filosofia dell’azione e della volontà, con la quale si oppone ancora, sia alle scuole scientiste sia all’hegelismo, sostenendo l’importanza di un agire di coscienza, sia sotto il profilo </a:t>
            </a:r>
            <a:r>
              <a:rPr lang="it-IT" dirty="0" err="1" smtClean="0"/>
              <a:t>etico-pratico</a:t>
            </a:r>
            <a:r>
              <a:rPr lang="it-IT" dirty="0" smtClean="0"/>
              <a:t> e politico, sia sotto il profilo religioso. </a:t>
            </a:r>
            <a:r>
              <a:rPr lang="it-IT" b="1" i="1" dirty="0" smtClean="0"/>
              <a:t>Per </a:t>
            </a:r>
            <a:r>
              <a:rPr lang="it-IT" b="1" i="1" dirty="0" err="1" smtClean="0"/>
              <a:t>Blondel</a:t>
            </a:r>
            <a:r>
              <a:rPr lang="it-IT" b="1" i="1" dirty="0" smtClean="0"/>
              <a:t> la vera scienza nulla deve alla ricerca esterna, ma tutto deve al cuore stesso dell’azione</a:t>
            </a:r>
            <a:r>
              <a:rPr lang="it-IT" dirty="0" smtClean="0"/>
              <a:t>.</a:t>
            </a:r>
            <a:endParaRPr lang="it-IT" dirty="0"/>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Georges Eugène </a:t>
            </a:r>
            <a:r>
              <a:rPr lang="it-IT" sz="5400" b="1" i="1" dirty="0" err="1" smtClean="0">
                <a:solidFill>
                  <a:schemeClr val="accent5">
                    <a:lumMod val="75000"/>
                  </a:schemeClr>
                </a:solidFill>
              </a:rPr>
              <a:t>Sorel</a:t>
            </a:r>
            <a:endParaRPr lang="it-IT" sz="5400"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(1847-1922)</a:t>
            </a:r>
          </a:p>
          <a:p>
            <a:r>
              <a:rPr lang="it-IT" b="1" dirty="0" err="1" smtClean="0"/>
              <a:t>Sorel</a:t>
            </a:r>
            <a:r>
              <a:rPr lang="it-IT" dirty="0" smtClean="0"/>
              <a:t> si è distinto in diverse attività: ingegnere, filosofo, sociologo e teorico del sindacalismo rivoluzionario.  Socialista e marxista, sindacalista rivoluzionario.</a:t>
            </a:r>
          </a:p>
          <a:p>
            <a:r>
              <a:rPr lang="it-IT" dirty="0" smtClean="0"/>
              <a:t>Nel 1908 pubblica le sue </a:t>
            </a:r>
            <a:r>
              <a:rPr lang="it-IT" i="1" dirty="0" smtClean="0"/>
              <a:t>Considerazioni sulla violenza</a:t>
            </a:r>
            <a:r>
              <a:rPr lang="it-IT" dirty="0" smtClean="0"/>
              <a:t>, sulla rivista sindacalista rivoluzionaria diretta da Enrico Leone </a:t>
            </a:r>
            <a:r>
              <a:rPr lang="it-IT" i="1" dirty="0" smtClean="0"/>
              <a:t>Il Divenire Sociale</a:t>
            </a:r>
            <a:r>
              <a:rPr lang="it-IT" dirty="0" smtClean="0"/>
              <a:t>. Intrattiene una corrispondenza notevole con </a:t>
            </a:r>
            <a:r>
              <a:rPr lang="it-IT" i="1" dirty="0" smtClean="0"/>
              <a:t>Benedetto Croce</a:t>
            </a:r>
            <a:r>
              <a:rPr lang="it-IT" dirty="0" smtClean="0"/>
              <a:t>, </a:t>
            </a:r>
            <a:r>
              <a:rPr lang="it-IT" i="1" dirty="0" err="1" smtClean="0"/>
              <a:t>Vilfredo</a:t>
            </a:r>
            <a:r>
              <a:rPr lang="it-IT" dirty="0" smtClean="0"/>
              <a:t> </a:t>
            </a:r>
            <a:r>
              <a:rPr lang="it-IT" i="1" dirty="0" err="1" smtClean="0"/>
              <a:t>Pareto</a:t>
            </a:r>
            <a:r>
              <a:rPr lang="it-IT" dirty="0" smtClean="0"/>
              <a:t>, </a:t>
            </a:r>
            <a:r>
              <a:rPr lang="it-IT" i="1" dirty="0" smtClean="0"/>
              <a:t>Gustave Le Bon </a:t>
            </a:r>
            <a:r>
              <a:rPr lang="it-IT" dirty="0" smtClean="0"/>
              <a:t>e </a:t>
            </a:r>
            <a:r>
              <a:rPr lang="it-IT" i="1" dirty="0" err="1" smtClean="0"/>
              <a:t>Bergson</a:t>
            </a:r>
            <a:r>
              <a:rPr lang="it-IT" dirty="0" smtClean="0"/>
              <a:t>. </a:t>
            </a:r>
          </a:p>
          <a:p>
            <a:r>
              <a:rPr lang="it-IT" dirty="0" err="1" smtClean="0"/>
              <a:t>Sorel</a:t>
            </a:r>
            <a:r>
              <a:rPr lang="it-IT" dirty="0" smtClean="0"/>
              <a:t> considera la violenza proletaria necessaria, sia nella versione dello sciopero generale, sia in altre forme. È invece contro la guerra nel 1914 e sostenitore della Rivoluzione russa del 1917 e dei bolscevichi.</a:t>
            </a:r>
          </a:p>
          <a:p>
            <a:r>
              <a:rPr lang="it-IT" dirty="0" smtClean="0"/>
              <a:t>Personaggio contradditorio e affascinante, più noto in Italia che in patria: in Italia fu apprezzato e seguito anche dallo stesso </a:t>
            </a:r>
            <a:r>
              <a:rPr lang="it-IT" i="1" dirty="0" smtClean="0"/>
              <a:t>Mussolini</a:t>
            </a:r>
            <a:r>
              <a:rPr lang="it-IT" dirty="0" smtClean="0"/>
              <a:t> nella sua fase socialista rivoluzionaria.</a:t>
            </a:r>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morale e la politica</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La </a:t>
            </a:r>
            <a:r>
              <a:rPr lang="it-IT" i="1" dirty="0" smtClean="0"/>
              <a:t>morale umana </a:t>
            </a:r>
            <a:r>
              <a:rPr lang="it-IT" dirty="0" smtClean="0"/>
              <a:t>si fonda, per Hobbes, </a:t>
            </a:r>
            <a:r>
              <a:rPr lang="it-IT" b="1" dirty="0" smtClean="0"/>
              <a:t>sullo studio delle passioni</a:t>
            </a:r>
            <a:r>
              <a:rPr lang="it-IT" dirty="0" smtClean="0"/>
              <a:t>: il suo punto di riferimento è senz’altro </a:t>
            </a:r>
            <a:r>
              <a:rPr lang="it-IT" b="1" i="1" dirty="0" smtClean="0"/>
              <a:t>Epicuro</a:t>
            </a:r>
            <a:r>
              <a:rPr lang="it-IT" dirty="0" smtClean="0"/>
              <a:t> (che abbiamo studiato nel primo Anno accademico): l’uomo tende all’autoconservazione, e pertanto deve seguire i moti che gli danno soddisfazione, ma sempre con la misura della razionalità, senza mai esagerare.</a:t>
            </a:r>
          </a:p>
          <a:p>
            <a:r>
              <a:rPr lang="it-IT" b="1" dirty="0" smtClean="0"/>
              <a:t>L’altro aspetto che Hobbes sottolinea è la</a:t>
            </a:r>
            <a:r>
              <a:rPr lang="it-IT" b="1" i="1" dirty="0" smtClean="0"/>
              <a:t> </a:t>
            </a:r>
            <a:r>
              <a:rPr lang="it-IT" b="1" i="1" dirty="0" err="1" smtClean="0"/>
              <a:t>non-naturale-amicizia</a:t>
            </a:r>
            <a:r>
              <a:rPr lang="it-IT" b="1" dirty="0" smtClean="0"/>
              <a:t> tra gli uomini: se per </a:t>
            </a:r>
            <a:r>
              <a:rPr lang="it-IT" b="1" i="1" dirty="0" smtClean="0"/>
              <a:t>Aristotele</a:t>
            </a:r>
            <a:r>
              <a:rPr lang="it-IT" b="1" dirty="0" smtClean="0"/>
              <a:t> l’uomo è </a:t>
            </a:r>
            <a:r>
              <a:rPr lang="it-IT" b="1" i="1" dirty="0" err="1" smtClean="0"/>
              <a:t>animal</a:t>
            </a:r>
            <a:r>
              <a:rPr lang="it-IT" b="1" i="1" dirty="0" smtClean="0"/>
              <a:t> </a:t>
            </a:r>
            <a:r>
              <a:rPr lang="it-IT" b="1" i="1" dirty="0" err="1" smtClean="0"/>
              <a:t>rationale</a:t>
            </a:r>
            <a:r>
              <a:rPr lang="it-IT" b="1" i="1" dirty="0" smtClean="0"/>
              <a:t> </a:t>
            </a:r>
            <a:r>
              <a:rPr lang="it-IT" b="1" i="1" dirty="0" err="1" smtClean="0"/>
              <a:t>et</a:t>
            </a:r>
            <a:r>
              <a:rPr lang="it-IT" b="1" i="1" dirty="0" smtClean="0"/>
              <a:t> </a:t>
            </a:r>
            <a:r>
              <a:rPr lang="it-IT" b="1" i="1" dirty="0" err="1" smtClean="0"/>
              <a:t>politicus</a:t>
            </a:r>
            <a:r>
              <a:rPr lang="it-IT" b="1" dirty="0" smtClean="0"/>
              <a:t>, e quindi </a:t>
            </a:r>
            <a:r>
              <a:rPr lang="it-IT" b="1" i="1" dirty="0" smtClean="0"/>
              <a:t>socievole</a:t>
            </a:r>
            <a:r>
              <a:rPr lang="it-IT" b="1" dirty="0" smtClean="0"/>
              <a:t>, per Hobbes l’uomo è </a:t>
            </a:r>
            <a:r>
              <a:rPr lang="it-IT" b="1" i="1" dirty="0" smtClean="0"/>
              <a:t>lupus </a:t>
            </a:r>
            <a:r>
              <a:rPr lang="it-IT" b="1" i="1" dirty="0" err="1" smtClean="0"/>
              <a:t>homini</a:t>
            </a:r>
            <a:r>
              <a:rPr lang="it-IT" dirty="0" smtClean="0"/>
              <a:t>.</a:t>
            </a:r>
          </a:p>
          <a:p>
            <a:r>
              <a:rPr lang="it-IT" dirty="0" smtClean="0"/>
              <a:t>Nello stato di natura vi è l’egoistica ricerca del proprio bene, cui l’uomo cede, appunto, per natura, suscitando la lotta e perfino la guerra.</a:t>
            </a:r>
          </a:p>
          <a:p>
            <a:r>
              <a:rPr lang="it-IT" b="1" dirty="0" smtClean="0"/>
              <a:t>L’unica soluzione è quella della politica, che sostituisce la guerra ad alcune condizioni</a:t>
            </a:r>
            <a:r>
              <a:rPr lang="it-IT" dirty="0" smtClean="0"/>
              <a:t>.</a:t>
            </a:r>
            <a:endParaRPr lang="it-IT" dirty="0"/>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pragmatismo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Non può che nascere in America, negli U.S.A. il pragmatismo, legato a una visione estremamente chiara del rapporto tra pensiero e prassi: riprendendo la distinzione kantiana fra </a:t>
            </a:r>
            <a:r>
              <a:rPr lang="it-IT" b="1" dirty="0" smtClean="0"/>
              <a:t>pratica</a:t>
            </a:r>
            <a:r>
              <a:rPr lang="it-IT" dirty="0" smtClean="0"/>
              <a:t> come </a:t>
            </a:r>
            <a:r>
              <a:rPr lang="it-IT" b="1" i="1" dirty="0" smtClean="0"/>
              <a:t>dimensione morale dell’agire umano</a:t>
            </a:r>
            <a:r>
              <a:rPr lang="it-IT" dirty="0" smtClean="0"/>
              <a:t>, e </a:t>
            </a:r>
            <a:r>
              <a:rPr lang="it-IT" b="1" dirty="0" smtClean="0"/>
              <a:t>pragmatica</a:t>
            </a:r>
            <a:r>
              <a:rPr lang="it-IT" dirty="0" smtClean="0"/>
              <a:t> come </a:t>
            </a:r>
            <a:r>
              <a:rPr lang="it-IT" b="1" i="1" dirty="0" smtClean="0"/>
              <a:t>relazione tra mezzi e fini</a:t>
            </a:r>
            <a:r>
              <a:rPr lang="it-IT" dirty="0" smtClean="0"/>
              <a:t>, </a:t>
            </a:r>
            <a:r>
              <a:rPr lang="it-IT" b="1" dirty="0" smtClean="0"/>
              <a:t>W. James </a:t>
            </a:r>
            <a:r>
              <a:rPr lang="it-IT" dirty="0" smtClean="0"/>
              <a:t>e </a:t>
            </a:r>
            <a:r>
              <a:rPr lang="it-IT" b="1" dirty="0" smtClean="0"/>
              <a:t>C. S. </a:t>
            </a:r>
            <a:r>
              <a:rPr lang="it-IT" b="1" dirty="0" err="1" smtClean="0"/>
              <a:t>Peirce</a:t>
            </a:r>
            <a:r>
              <a:rPr lang="it-IT" b="1" dirty="0" smtClean="0"/>
              <a:t> </a:t>
            </a:r>
            <a:r>
              <a:rPr lang="it-IT" dirty="0" smtClean="0"/>
              <a:t>(1839-1914) sviluppano una dottrina molto interessante, che ribalta il principio cartesiano delle idee chiare e distinte come premessa di ogni agire razionale.</a:t>
            </a:r>
          </a:p>
          <a:p>
            <a:r>
              <a:rPr lang="it-IT" b="1" i="1" dirty="0" err="1" smtClean="0"/>
              <a:t>Peirce</a:t>
            </a:r>
            <a:r>
              <a:rPr lang="it-IT" b="1" i="1" dirty="0" smtClean="0"/>
              <a:t> in particolare ritiene che sia necessario partire dalla prassi per chiarire i percorsi possibili all’agire razionale, rischiando però di essere stracapito: a questo punto è James a chiarire bene che non si tratta di una dottrina meramente mercantilistica ed economicistica, ma una teoria atta a confermare la possibilità di una prassi fondata su solide basi etiche</a:t>
            </a:r>
            <a:r>
              <a:rPr lang="it-IT" dirty="0" smtClean="0"/>
              <a:t>.</a:t>
            </a:r>
            <a:endParaRPr lang="it-IT" dirty="0"/>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Realismo e logicismo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Pensatori come </a:t>
            </a:r>
            <a:r>
              <a:rPr lang="it-IT" b="1" dirty="0" smtClean="0"/>
              <a:t>G. E. Moore </a:t>
            </a:r>
            <a:r>
              <a:rPr lang="it-IT" dirty="0" smtClean="0"/>
              <a:t>(1873-1958), </a:t>
            </a:r>
            <a:r>
              <a:rPr lang="it-IT" b="1" dirty="0" smtClean="0"/>
              <a:t>G. </a:t>
            </a:r>
            <a:r>
              <a:rPr lang="it-IT" b="1" dirty="0" err="1" smtClean="0"/>
              <a:t>Frege</a:t>
            </a:r>
            <a:r>
              <a:rPr lang="it-IT" b="1" dirty="0" smtClean="0"/>
              <a:t> (1838-1925) </a:t>
            </a:r>
            <a:r>
              <a:rPr lang="it-IT" dirty="0" smtClean="0"/>
              <a:t>e </a:t>
            </a:r>
            <a:r>
              <a:rPr lang="it-IT" b="1" dirty="0" smtClean="0"/>
              <a:t>B. Russell</a:t>
            </a:r>
            <a:r>
              <a:rPr lang="it-IT" dirty="0" smtClean="0"/>
              <a:t> (1872- 1970), si collocano sul versante di un </a:t>
            </a:r>
            <a:r>
              <a:rPr lang="it-IT" b="1" i="1" dirty="0" smtClean="0"/>
              <a:t>realismo radicalmente antimetafisico</a:t>
            </a:r>
            <a:r>
              <a:rPr lang="it-IT" dirty="0" smtClean="0"/>
              <a:t>. Questo realismo si oppone sia all’idealismo di tipo </a:t>
            </a:r>
            <a:r>
              <a:rPr lang="it-IT" i="1" dirty="0" smtClean="0"/>
              <a:t>hegeliano</a:t>
            </a:r>
            <a:r>
              <a:rPr lang="it-IT" dirty="0" smtClean="0"/>
              <a:t>, sia a una sorta di scetticismo risalente addirittura a </a:t>
            </a:r>
            <a:r>
              <a:rPr lang="it-IT" i="1" dirty="0" err="1" smtClean="0"/>
              <a:t>Berkeley</a:t>
            </a:r>
            <a:r>
              <a:rPr lang="it-IT" dirty="0" smtClean="0"/>
              <a:t>.</a:t>
            </a:r>
          </a:p>
          <a:p>
            <a:r>
              <a:rPr lang="it-IT" b="1" dirty="0" smtClean="0"/>
              <a:t>Questo realismo recupera il </a:t>
            </a:r>
            <a:r>
              <a:rPr lang="it-IT" b="1" i="1" dirty="0" smtClean="0"/>
              <a:t>senso comune </a:t>
            </a:r>
            <a:r>
              <a:rPr lang="it-IT" b="1" dirty="0" smtClean="0"/>
              <a:t>come strumento epistemologico fondamentale, sostituendo i punti di riferimento classici della </a:t>
            </a:r>
            <a:r>
              <a:rPr lang="it-IT" b="1" i="1" dirty="0" err="1" smtClean="0"/>
              <a:t>perseità</a:t>
            </a:r>
            <a:r>
              <a:rPr lang="it-IT" b="1" i="1" dirty="0" smtClean="0"/>
              <a:t> proposizionale </a:t>
            </a:r>
            <a:r>
              <a:rPr lang="it-IT" b="1" dirty="0" smtClean="0"/>
              <a:t>come </a:t>
            </a:r>
            <a:r>
              <a:rPr lang="it-IT" b="1" i="1" dirty="0" smtClean="0"/>
              <a:t>soggetto</a:t>
            </a:r>
            <a:r>
              <a:rPr lang="it-IT" b="1" dirty="0" smtClean="0"/>
              <a:t> e </a:t>
            </a:r>
            <a:r>
              <a:rPr lang="it-IT" b="1" i="1" dirty="0" smtClean="0"/>
              <a:t>predicato</a:t>
            </a:r>
            <a:r>
              <a:rPr lang="it-IT" b="1" dirty="0" smtClean="0"/>
              <a:t>, con i termini </a:t>
            </a:r>
            <a:r>
              <a:rPr lang="it-IT" b="1" i="1" dirty="0" smtClean="0"/>
              <a:t>funzione</a:t>
            </a:r>
            <a:r>
              <a:rPr lang="it-IT" b="1" dirty="0" smtClean="0"/>
              <a:t> e </a:t>
            </a:r>
            <a:r>
              <a:rPr lang="it-IT" b="1" i="1" dirty="0" smtClean="0"/>
              <a:t>argomento</a:t>
            </a:r>
            <a:r>
              <a:rPr lang="it-IT" dirty="0" smtClean="0"/>
              <a:t>. </a:t>
            </a:r>
          </a:p>
          <a:p>
            <a:r>
              <a:rPr lang="it-IT" dirty="0" smtClean="0"/>
              <a:t>Questi filosofi tendono dunque a semplificare in maniera che si può definire </a:t>
            </a:r>
            <a:r>
              <a:rPr lang="it-IT" b="1" dirty="0" smtClean="0"/>
              <a:t>atomica</a:t>
            </a:r>
            <a:r>
              <a:rPr lang="it-IT" dirty="0" smtClean="0"/>
              <a:t> la logica e il pensiero. </a:t>
            </a:r>
            <a:endParaRPr lang="it-IT" dirty="0"/>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neopositivismo</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Di questa corrente ricordiamo due studiosi: </a:t>
            </a:r>
            <a:r>
              <a:rPr lang="it-IT" b="1" dirty="0" smtClean="0"/>
              <a:t>R. </a:t>
            </a:r>
            <a:r>
              <a:rPr lang="it-IT" b="1" dirty="0" err="1" smtClean="0"/>
              <a:t>Carnap</a:t>
            </a:r>
            <a:r>
              <a:rPr lang="it-IT" b="1" dirty="0" smtClean="0"/>
              <a:t> </a:t>
            </a:r>
            <a:r>
              <a:rPr lang="it-IT" dirty="0" smtClean="0"/>
              <a:t>(1891-1970) e </a:t>
            </a:r>
            <a:r>
              <a:rPr lang="it-IT" b="1" dirty="0" smtClean="0"/>
              <a:t>O. </a:t>
            </a:r>
            <a:r>
              <a:rPr lang="it-IT" b="1" dirty="0" err="1" smtClean="0"/>
              <a:t>Neurath</a:t>
            </a:r>
            <a:r>
              <a:rPr lang="it-IT" b="1" dirty="0" smtClean="0"/>
              <a:t> </a:t>
            </a:r>
            <a:r>
              <a:rPr lang="it-IT" dirty="0" smtClean="0"/>
              <a:t>(1882-1945). La polemica filosofica contro lo scientismo positivista, crea una reazione motivata: la scoperta delle geometrie non euclidee, la nuova fisica della relatività e dei quanti, le nuove scienze umane (psicologia clinica e sociologia) rendono possibile una sorta di reazione razionalistica, analitica e in qualche modo neo-kantiana. </a:t>
            </a:r>
            <a:r>
              <a:rPr lang="it-IT" i="1" dirty="0" smtClean="0"/>
              <a:t>Russell</a:t>
            </a:r>
            <a:r>
              <a:rPr lang="it-IT" dirty="0" smtClean="0"/>
              <a:t>, </a:t>
            </a:r>
            <a:r>
              <a:rPr lang="it-IT" i="1" dirty="0" err="1" smtClean="0"/>
              <a:t>Frege</a:t>
            </a:r>
            <a:r>
              <a:rPr lang="it-IT" dirty="0" smtClean="0"/>
              <a:t> e </a:t>
            </a:r>
            <a:r>
              <a:rPr lang="it-IT" i="1" dirty="0" smtClean="0"/>
              <a:t>Wittgenstein</a:t>
            </a:r>
            <a:r>
              <a:rPr lang="it-IT" dirty="0" smtClean="0"/>
              <a:t>, oltre a i due filosofi sopra citati, guidano una sorta di rivoluzione neo-positivistica, analitica, linguistica. </a:t>
            </a:r>
          </a:p>
          <a:p>
            <a:r>
              <a:rPr lang="it-IT" dirty="0" smtClean="0"/>
              <a:t>È soprattutto a </a:t>
            </a:r>
            <a:r>
              <a:rPr lang="it-IT" i="1" dirty="0" smtClean="0"/>
              <a:t>Vienna</a:t>
            </a:r>
            <a:r>
              <a:rPr lang="it-IT" dirty="0" smtClean="0"/>
              <a:t> (con il suo </a:t>
            </a:r>
            <a:r>
              <a:rPr lang="it-IT" b="1" i="1" dirty="0" smtClean="0"/>
              <a:t>Circolo</a:t>
            </a:r>
            <a:r>
              <a:rPr lang="it-IT" dirty="0" smtClean="0"/>
              <a:t>), di cui fanno parte </a:t>
            </a:r>
            <a:r>
              <a:rPr lang="it-IT" i="1" dirty="0" err="1" smtClean="0"/>
              <a:t>Neurath</a:t>
            </a:r>
            <a:r>
              <a:rPr lang="it-IT" dirty="0" smtClean="0"/>
              <a:t> e </a:t>
            </a:r>
            <a:r>
              <a:rPr lang="it-IT" i="1" dirty="0" err="1" smtClean="0"/>
              <a:t>Carnap</a:t>
            </a:r>
            <a:r>
              <a:rPr lang="it-IT" dirty="0" smtClean="0"/>
              <a:t>, che produce molti risultati e ricerche. </a:t>
            </a:r>
            <a:r>
              <a:rPr lang="it-IT" b="1" i="1" dirty="0" err="1" smtClean="0"/>
              <a:t>Carnap</a:t>
            </a:r>
            <a:r>
              <a:rPr lang="it-IT" b="1" i="1" dirty="0" smtClean="0"/>
              <a:t> scrive nel 1932 Il superamento della metafisica mediante l’analisi logica del linguaggio, con la quale afferma esserci due soli tipi di proposizioni: a) le formule logiche e matematiche che non dicono nulla della realtà e, b) le formule empiriche: da ambedue questi ambiti, secondo </a:t>
            </a:r>
            <a:r>
              <a:rPr lang="it-IT" b="1" i="1" dirty="0" err="1" smtClean="0"/>
              <a:t>Carnap</a:t>
            </a:r>
            <a:r>
              <a:rPr lang="it-IT" b="1" i="1" dirty="0" smtClean="0"/>
              <a:t> la metafisica esula</a:t>
            </a:r>
            <a:r>
              <a:rPr lang="it-IT" dirty="0" smtClean="0"/>
              <a:t>.</a:t>
            </a:r>
          </a:p>
          <a:p>
            <a:r>
              <a:rPr lang="it-IT" dirty="0" smtClean="0"/>
              <a:t>Per </a:t>
            </a:r>
            <a:r>
              <a:rPr lang="it-IT" i="1" dirty="0" err="1" smtClean="0"/>
              <a:t>Neurath</a:t>
            </a:r>
            <a:r>
              <a:rPr lang="it-IT" dirty="0" smtClean="0"/>
              <a:t>, invece, </a:t>
            </a:r>
            <a:r>
              <a:rPr lang="it-IT" b="1" i="1" dirty="0" smtClean="0"/>
              <a:t>la fisica è il luogo e il modo epistemologico che deve guidare ogni ambiente conoscitivo</a:t>
            </a:r>
            <a:r>
              <a:rPr lang="it-IT" dirty="0" smtClean="0"/>
              <a:t>.</a:t>
            </a:r>
            <a:endParaRPr lang="it-IT" dirty="0"/>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Storicismo e filosofia valoriale</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In quest’ambito della ricerca filosofica vanno ricordati soprattutto due autori: </a:t>
            </a:r>
            <a:r>
              <a:rPr lang="it-IT" b="1" dirty="0" smtClean="0"/>
              <a:t>Wilhelm </a:t>
            </a:r>
            <a:r>
              <a:rPr lang="it-IT" b="1" dirty="0" err="1" smtClean="0"/>
              <a:t>Dilthey</a:t>
            </a:r>
            <a:r>
              <a:rPr lang="it-IT" b="1" dirty="0" smtClean="0"/>
              <a:t> </a:t>
            </a:r>
            <a:r>
              <a:rPr lang="it-IT" dirty="0" smtClean="0"/>
              <a:t>(1833-1911) e </a:t>
            </a:r>
            <a:r>
              <a:rPr lang="it-IT" b="1" dirty="0" smtClean="0"/>
              <a:t>Max </a:t>
            </a:r>
            <a:r>
              <a:rPr lang="it-IT" b="1" dirty="0" err="1" smtClean="0"/>
              <a:t>Scheler</a:t>
            </a:r>
            <a:r>
              <a:rPr lang="it-IT" dirty="0" smtClean="0"/>
              <a:t> (1874-1928). </a:t>
            </a:r>
          </a:p>
          <a:p>
            <a:r>
              <a:rPr lang="it-IT" i="1" dirty="0" err="1" smtClean="0"/>
              <a:t>Dilthey</a:t>
            </a:r>
            <a:r>
              <a:rPr lang="it-IT" dirty="0" smtClean="0"/>
              <a:t> distingue due dimensioni della conoscenza: a) lo </a:t>
            </a:r>
            <a:r>
              <a:rPr lang="it-IT" b="1" i="1" dirty="0" smtClean="0"/>
              <a:t>spiegare </a:t>
            </a:r>
            <a:r>
              <a:rPr lang="it-IT" dirty="0" smtClean="0"/>
              <a:t>tipico delle scienze fisiche e naturali e, b) il </a:t>
            </a:r>
            <a:r>
              <a:rPr lang="it-IT" b="1" i="1" dirty="0" smtClean="0"/>
              <a:t>comprendere</a:t>
            </a:r>
            <a:r>
              <a:rPr lang="it-IT" dirty="0" smtClean="0"/>
              <a:t>, che attiene a tutti gli altri ambiti della conoscenza umana, specialmente quella riferita alle scienze antropologiche, a quelle storiche e agli ambiti della creatività artistica.</a:t>
            </a:r>
          </a:p>
          <a:p>
            <a:r>
              <a:rPr lang="it-IT" i="1" dirty="0" err="1" smtClean="0"/>
              <a:t>Scheler</a:t>
            </a:r>
            <a:r>
              <a:rPr lang="it-IT" i="1" dirty="0" smtClean="0"/>
              <a:t> </a:t>
            </a:r>
            <a:r>
              <a:rPr lang="it-IT" dirty="0" smtClean="0"/>
              <a:t>affronta invece il tema di </a:t>
            </a:r>
            <a:r>
              <a:rPr lang="it-IT" b="1" i="1" dirty="0" smtClean="0"/>
              <a:t>un’etica che non si basi solamente sul formalismo </a:t>
            </a:r>
            <a:r>
              <a:rPr lang="it-IT" b="1" i="1" dirty="0" err="1" smtClean="0"/>
              <a:t>prescrittivista</a:t>
            </a:r>
            <a:r>
              <a:rPr lang="it-IT" b="1" i="1" dirty="0" smtClean="0"/>
              <a:t> kantiano, ma affronti il tema dell’agire libero dell’uomo nell’ambito di valori che tengano  conto della dimensione soggettiva e intenzionale dell’agire stesso</a:t>
            </a:r>
            <a:r>
              <a:rPr lang="it-IT" dirty="0" smtClean="0"/>
              <a:t>, alla luce di una nozione chiara del fine buono, cioè l’uomo, l’umanità intera e la natura tutta nella quale l’uomo vive.  </a:t>
            </a:r>
            <a:endParaRPr lang="it-IT" dirty="0"/>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Fenomenologia e esistenzialismo</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Un altro “</a:t>
            </a:r>
            <a:r>
              <a:rPr lang="it-IT" i="1" dirty="0" smtClean="0"/>
              <a:t>ambiente</a:t>
            </a:r>
            <a:r>
              <a:rPr lang="it-IT" dirty="0" smtClean="0"/>
              <a:t>” filosofico novecentesco di grande interesse è quello della </a:t>
            </a:r>
            <a:r>
              <a:rPr lang="it-IT" i="1" dirty="0" smtClean="0"/>
              <a:t>fenomenologia</a:t>
            </a:r>
            <a:r>
              <a:rPr lang="it-IT" dirty="0" smtClean="0"/>
              <a:t> e dell’</a:t>
            </a:r>
            <a:r>
              <a:rPr lang="it-IT" i="1" dirty="0" smtClean="0"/>
              <a:t>esistenzialismo</a:t>
            </a:r>
            <a:r>
              <a:rPr lang="it-IT" dirty="0" smtClean="0"/>
              <a:t>, nei quali annoveriamo alcuni pensatori fondamentali: </a:t>
            </a:r>
            <a:r>
              <a:rPr lang="it-IT" b="1" dirty="0" smtClean="0"/>
              <a:t>F. </a:t>
            </a:r>
            <a:r>
              <a:rPr lang="it-IT" b="1" dirty="0" err="1" smtClean="0"/>
              <a:t>Brentano</a:t>
            </a:r>
            <a:r>
              <a:rPr lang="it-IT" b="1" dirty="0" smtClean="0"/>
              <a:t> </a:t>
            </a:r>
            <a:r>
              <a:rPr lang="it-IT" dirty="0" smtClean="0"/>
              <a:t>(1838-1917), </a:t>
            </a:r>
            <a:r>
              <a:rPr lang="it-IT" b="1" dirty="0" smtClean="0"/>
              <a:t>K. </a:t>
            </a:r>
            <a:r>
              <a:rPr lang="it-IT" b="1" dirty="0" err="1" smtClean="0"/>
              <a:t>Jaspers</a:t>
            </a:r>
            <a:r>
              <a:rPr lang="it-IT" dirty="0" smtClean="0"/>
              <a:t> (1883-1969), </a:t>
            </a:r>
            <a:r>
              <a:rPr lang="it-IT" b="1" dirty="0" smtClean="0"/>
              <a:t>G. Marcel </a:t>
            </a:r>
            <a:r>
              <a:rPr lang="it-IT" dirty="0" smtClean="0"/>
              <a:t>(1889-1973) e </a:t>
            </a:r>
            <a:r>
              <a:rPr lang="it-IT" b="1" dirty="0" err="1" smtClean="0"/>
              <a:t>J.-P.</a:t>
            </a:r>
            <a:r>
              <a:rPr lang="it-IT" b="1" dirty="0" smtClean="0"/>
              <a:t> Sartre </a:t>
            </a:r>
            <a:r>
              <a:rPr lang="it-IT" dirty="0" smtClean="0"/>
              <a:t>(1905-1980).</a:t>
            </a:r>
          </a:p>
          <a:p>
            <a:r>
              <a:rPr lang="it-IT" b="1" i="1" dirty="0" smtClean="0"/>
              <a:t>L’intreccio tra i due approcci riflette l’interesse novecentesco per una modalità conoscitiva legata all’intenzionalità della coscienza individuale, come luogo dove si danno gli oggetti esterni, ma anche luogo che si propone come esistenziale, cioè connesso a ciò che della vita umana appare come </a:t>
            </a:r>
            <a:r>
              <a:rPr lang="it-IT" b="1" dirty="0" err="1" smtClean="0"/>
              <a:t>ex-sistente</a:t>
            </a:r>
            <a:r>
              <a:rPr lang="it-IT" b="1" i="1" dirty="0" smtClean="0"/>
              <a:t>, oltre ogni metafisica dell’essere. Molto importanti sono i legami che si registrano  tra queste teoresi filosofiche e la psicologia sperimentale contemporanea</a:t>
            </a:r>
            <a:r>
              <a:rPr lang="it-IT" dirty="0" smtClean="0"/>
              <a:t>. In ogni caso il tema posto è quello di legare la ragione conoscente e l’esistenza dell’uomo. </a:t>
            </a:r>
          </a:p>
          <a:p>
            <a:r>
              <a:rPr lang="it-IT" dirty="0" smtClean="0"/>
              <a:t>Queste dottrine si sono sviluppate, sia su un versante di tipo religioso, come in </a:t>
            </a:r>
            <a:r>
              <a:rPr lang="it-IT" i="1" dirty="0" smtClean="0"/>
              <a:t>Marcel</a:t>
            </a:r>
            <a:r>
              <a:rPr lang="it-IT" dirty="0" smtClean="0"/>
              <a:t>, sia su un versante di tipo agnostico come in </a:t>
            </a:r>
            <a:r>
              <a:rPr lang="it-IT" i="1" dirty="0" err="1" smtClean="0"/>
              <a:t>Jaspers</a:t>
            </a:r>
            <a:r>
              <a:rPr lang="it-IT" dirty="0" smtClean="0"/>
              <a:t>, o ateistico, come in </a:t>
            </a:r>
            <a:r>
              <a:rPr lang="it-IT" i="1" dirty="0" smtClean="0"/>
              <a:t>Sartre</a:t>
            </a:r>
            <a:r>
              <a:rPr lang="it-IT" dirty="0" smtClean="0"/>
              <a:t>.</a:t>
            </a:r>
            <a:endParaRPr lang="it-IT" dirty="0"/>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marxismo nel ‘900</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Personaggi come </a:t>
            </a:r>
            <a:r>
              <a:rPr lang="it-IT" b="1" dirty="0" smtClean="0"/>
              <a:t>Lenin</a:t>
            </a:r>
            <a:r>
              <a:rPr lang="it-IT" dirty="0" smtClean="0"/>
              <a:t> (</a:t>
            </a:r>
            <a:r>
              <a:rPr lang="it-IT" i="1" dirty="0" smtClean="0"/>
              <a:t>Vladimir </a:t>
            </a:r>
            <a:r>
              <a:rPr lang="it-IT" i="1" dirty="0" err="1" smtClean="0"/>
              <a:t>Ilijč</a:t>
            </a:r>
            <a:r>
              <a:rPr lang="it-IT" i="1" dirty="0" smtClean="0"/>
              <a:t> </a:t>
            </a:r>
            <a:r>
              <a:rPr lang="it-IT" i="1" dirty="0" err="1" smtClean="0"/>
              <a:t>Ulianov</a:t>
            </a:r>
            <a:r>
              <a:rPr lang="it-IT" dirty="0" smtClean="0"/>
              <a:t>, 1870-1924), </a:t>
            </a:r>
            <a:r>
              <a:rPr lang="it-IT" b="1" dirty="0" smtClean="0"/>
              <a:t>G. </a:t>
            </a:r>
            <a:r>
              <a:rPr lang="it-IT" b="1" dirty="0" err="1" smtClean="0"/>
              <a:t>Lukács</a:t>
            </a:r>
            <a:r>
              <a:rPr lang="it-IT" b="1" dirty="0" smtClean="0"/>
              <a:t> </a:t>
            </a:r>
            <a:r>
              <a:rPr lang="it-IT" dirty="0" smtClean="0"/>
              <a:t>(1885-1971) e </a:t>
            </a:r>
            <a:r>
              <a:rPr lang="it-IT" b="1" dirty="0" smtClean="0"/>
              <a:t>A. Gramsci </a:t>
            </a:r>
            <a:r>
              <a:rPr lang="it-IT" dirty="0" smtClean="0"/>
              <a:t>(1891-1937) sono forse più noti, specie il primo e il terzo, all’ambito della storia politica, che alla storia della filosofia contemporanea. In modo profondamente diverso, questi tre autori sviluppano la dottrina marxista: se </a:t>
            </a:r>
            <a:r>
              <a:rPr lang="it-IT" i="1" dirty="0" smtClean="0"/>
              <a:t>Lenin</a:t>
            </a:r>
            <a:r>
              <a:rPr lang="it-IT" dirty="0" smtClean="0"/>
              <a:t> contribuisce a dare un significato estremamente pragmatico al tema </a:t>
            </a:r>
            <a:r>
              <a:rPr lang="it-IT" b="1" i="1" dirty="0" smtClean="0"/>
              <a:t>della trasformazione rivoluzionaria della società e del ruolo del partito</a:t>
            </a:r>
            <a:r>
              <a:rPr lang="it-IT" dirty="0" smtClean="0"/>
              <a:t>, contribuendo alla costruzione del sintagma che comprende il suo stesso nome, </a:t>
            </a:r>
            <a:r>
              <a:rPr lang="it-IT" i="1" dirty="0" err="1" smtClean="0"/>
              <a:t>Lukács</a:t>
            </a:r>
            <a:r>
              <a:rPr lang="it-IT" b="1" i="1" dirty="0" smtClean="0"/>
              <a:t> </a:t>
            </a:r>
            <a:r>
              <a:rPr lang="it-IT" dirty="0" smtClean="0"/>
              <a:t>recupera </a:t>
            </a:r>
            <a:r>
              <a:rPr lang="it-IT" b="1" i="1" dirty="0" smtClean="0"/>
              <a:t>l’elemento dialettico </a:t>
            </a:r>
            <a:r>
              <a:rPr lang="it-IT" dirty="0" smtClean="0"/>
              <a:t>nell’analisi marxista della realtà.</a:t>
            </a:r>
          </a:p>
          <a:p>
            <a:r>
              <a:rPr lang="it-IT" dirty="0" smtClean="0"/>
              <a:t>Infine, </a:t>
            </a:r>
            <a:r>
              <a:rPr lang="it-IT" i="1" dirty="0" smtClean="0"/>
              <a:t>Gramsci</a:t>
            </a:r>
            <a:r>
              <a:rPr lang="it-IT" dirty="0" smtClean="0"/>
              <a:t> muove da una certa staticità la nozione marxista di classe, introducendo il tema di una continuità tra rivoluzione socialista e Risorgimento, là dove </a:t>
            </a:r>
            <a:r>
              <a:rPr lang="it-IT" b="1" i="1" dirty="0" smtClean="0"/>
              <a:t>il ruolo degli intellettuali è visto come organico e tendenzialmente egemonico</a:t>
            </a:r>
            <a:r>
              <a:rPr lang="it-IT" dirty="0" smtClean="0"/>
              <a:t>.  </a:t>
            </a:r>
            <a:endParaRPr lang="it-IT" dirty="0"/>
          </a:p>
        </p:txBody>
      </p:sp>
    </p:spTree>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pensiero sociologico</a:t>
            </a:r>
            <a:endParaRPr lang="it-IT" b="1" dirty="0"/>
          </a:p>
        </p:txBody>
      </p:sp>
      <p:sp>
        <p:nvSpPr>
          <p:cNvPr id="3" name="Segnaposto contenuto 2"/>
          <p:cNvSpPr>
            <a:spLocks noGrp="1"/>
          </p:cNvSpPr>
          <p:nvPr>
            <p:ph idx="1"/>
          </p:nvPr>
        </p:nvSpPr>
        <p:spPr/>
        <p:txBody>
          <a:bodyPr>
            <a:normAutofit fontScale="70000" lnSpcReduction="20000"/>
          </a:bodyPr>
          <a:lstStyle/>
          <a:p>
            <a:r>
              <a:rPr lang="it-IT" dirty="0" smtClean="0"/>
              <a:t>Due fra i principali ricercatori di questa disciplina umanistica otto/novecentesca possono essere considerati </a:t>
            </a:r>
            <a:r>
              <a:rPr lang="it-IT" b="1" dirty="0" smtClean="0"/>
              <a:t>Emile </a:t>
            </a:r>
            <a:r>
              <a:rPr lang="it-IT" b="1" dirty="0" err="1" smtClean="0"/>
              <a:t>Durkheim</a:t>
            </a:r>
            <a:r>
              <a:rPr lang="it-IT" b="1" dirty="0" smtClean="0"/>
              <a:t> </a:t>
            </a:r>
            <a:r>
              <a:rPr lang="it-IT" dirty="0" smtClean="0"/>
              <a:t>(1858-1917) e </a:t>
            </a:r>
            <a:r>
              <a:rPr lang="it-IT" b="1" dirty="0" err="1" smtClean="0"/>
              <a:t>Talcott</a:t>
            </a:r>
            <a:r>
              <a:rPr lang="it-IT" b="1" dirty="0" smtClean="0"/>
              <a:t> </a:t>
            </a:r>
            <a:r>
              <a:rPr lang="it-IT" b="1" dirty="0" err="1" smtClean="0"/>
              <a:t>Parsons</a:t>
            </a:r>
            <a:r>
              <a:rPr lang="it-IT" b="1" dirty="0" smtClean="0"/>
              <a:t> </a:t>
            </a:r>
            <a:r>
              <a:rPr lang="it-IT" dirty="0" smtClean="0"/>
              <a:t>(1902-1979). In particolare con </a:t>
            </a:r>
            <a:r>
              <a:rPr lang="it-IT" i="1" dirty="0" err="1" smtClean="0"/>
              <a:t>Durkheim</a:t>
            </a:r>
            <a:r>
              <a:rPr lang="it-IT" dirty="0" smtClean="0"/>
              <a:t> la </a:t>
            </a:r>
            <a:r>
              <a:rPr lang="it-IT" b="1" dirty="0" smtClean="0"/>
              <a:t>sociologia</a:t>
            </a:r>
            <a:r>
              <a:rPr lang="it-IT" dirty="0" smtClean="0"/>
              <a:t> </a:t>
            </a:r>
            <a:r>
              <a:rPr lang="it-IT" b="1" dirty="0" smtClean="0"/>
              <a:t>tende ad affermarsi come disciplina autonoma</a:t>
            </a:r>
            <a:r>
              <a:rPr lang="it-IT" dirty="0" smtClean="0"/>
              <a:t>, sia dall’</a:t>
            </a:r>
            <a:r>
              <a:rPr lang="it-IT" i="1" dirty="0" smtClean="0"/>
              <a:t>economia</a:t>
            </a:r>
            <a:r>
              <a:rPr lang="it-IT" dirty="0" smtClean="0"/>
              <a:t>, sia dalla </a:t>
            </a:r>
            <a:r>
              <a:rPr lang="it-IT" i="1" dirty="0" smtClean="0"/>
              <a:t>psicologia</a:t>
            </a:r>
            <a:r>
              <a:rPr lang="it-IT" dirty="0" smtClean="0"/>
              <a:t> (specialmente quella </a:t>
            </a:r>
            <a:r>
              <a:rPr lang="it-IT" i="1" dirty="0" smtClean="0"/>
              <a:t>sociale</a:t>
            </a:r>
            <a:r>
              <a:rPr lang="it-IT" dirty="0" smtClean="0"/>
              <a:t>) e dalla </a:t>
            </a:r>
            <a:r>
              <a:rPr lang="it-IT" i="1" dirty="0" smtClean="0"/>
              <a:t>psicoanalisi</a:t>
            </a:r>
            <a:r>
              <a:rPr lang="it-IT" dirty="0" smtClean="0"/>
              <a:t>, sia dalla </a:t>
            </a:r>
            <a:r>
              <a:rPr lang="it-IT" i="1" dirty="0" smtClean="0"/>
              <a:t>filosofia</a:t>
            </a:r>
            <a:r>
              <a:rPr lang="it-IT" dirty="0" smtClean="0"/>
              <a:t>, sia infine dall’</a:t>
            </a:r>
            <a:r>
              <a:rPr lang="it-IT" i="1" dirty="0" smtClean="0"/>
              <a:t>antropologia</a:t>
            </a:r>
            <a:r>
              <a:rPr lang="it-IT" dirty="0" smtClean="0"/>
              <a:t> </a:t>
            </a:r>
            <a:r>
              <a:rPr lang="it-IT" i="1" dirty="0" smtClean="0"/>
              <a:t>culturale</a:t>
            </a:r>
            <a:r>
              <a:rPr lang="it-IT" dirty="0" smtClean="0"/>
              <a:t> e dall’</a:t>
            </a:r>
            <a:r>
              <a:rPr lang="it-IT" i="1" dirty="0" smtClean="0"/>
              <a:t>etnologia</a:t>
            </a:r>
            <a:r>
              <a:rPr lang="it-IT" dirty="0" smtClean="0"/>
              <a:t>, con le quali discipline in qualche modo “</a:t>
            </a:r>
            <a:r>
              <a:rPr lang="it-IT" i="1" dirty="0" smtClean="0"/>
              <a:t>confina</a:t>
            </a:r>
            <a:r>
              <a:rPr lang="it-IT" dirty="0" smtClean="0"/>
              <a:t>” e interloquisce continuamente.</a:t>
            </a:r>
          </a:p>
          <a:p>
            <a:r>
              <a:rPr lang="it-IT" b="1" i="1" dirty="0" smtClean="0"/>
              <a:t>La </a:t>
            </a:r>
            <a:r>
              <a:rPr lang="it-IT" b="1" dirty="0" smtClean="0"/>
              <a:t>sociologia</a:t>
            </a:r>
            <a:r>
              <a:rPr lang="it-IT" b="1" i="1" dirty="0" smtClean="0"/>
              <a:t> si interroga dunque, sempre </a:t>
            </a:r>
            <a:r>
              <a:rPr lang="it-IT" b="1" i="1" dirty="0" err="1" smtClean="0"/>
              <a:t>descrittivamente</a:t>
            </a:r>
            <a:r>
              <a:rPr lang="it-IT" b="1" i="1" dirty="0" smtClean="0"/>
              <a:t>, su tutti i fenomeni sociali, a qualsiasi ambito appartengano: dal lavoro, alla religione, dall’economia all’educazione</a:t>
            </a:r>
            <a:r>
              <a:rPr lang="it-IT" dirty="0" smtClean="0"/>
              <a:t>. Su ogni ambiente si può dare uno sguardo sociologico, tale da far comprendere i fenomeni e la loro ripetitività o specificità.</a:t>
            </a:r>
          </a:p>
          <a:p>
            <a:r>
              <a:rPr lang="it-IT" dirty="0" smtClean="0"/>
              <a:t>L’americano </a:t>
            </a:r>
            <a:r>
              <a:rPr lang="it-IT" i="1" dirty="0" err="1" smtClean="0"/>
              <a:t>Parsons</a:t>
            </a:r>
            <a:r>
              <a:rPr lang="it-IT" dirty="0" smtClean="0"/>
              <a:t> sviluppa una sociologia che rifugge da schematismi di tipo storicistico, sostenendo che tale scienza deve basarsi essenzialmente sulla possibilità di individuare collegamenti sistematici tra i fenomeni: il suo indirizzo, molto diffuso, è detto </a:t>
            </a:r>
            <a:r>
              <a:rPr lang="it-IT" b="1" i="1" dirty="0" smtClean="0"/>
              <a:t>funzionalismo</a:t>
            </a:r>
            <a:r>
              <a:rPr lang="it-IT" dirty="0" smtClean="0"/>
              <a:t>.</a:t>
            </a:r>
          </a:p>
          <a:p>
            <a:r>
              <a:rPr lang="it-IT" dirty="0" smtClean="0"/>
              <a:t>Si tratta di una scuola di pensiero che si inserisce in un dibattito molto ampio e fecondo, che ha nella cosiddetta “</a:t>
            </a:r>
            <a:r>
              <a:rPr lang="it-IT" b="1" i="1" dirty="0" smtClean="0"/>
              <a:t>Scuola di Francoforte</a:t>
            </a:r>
            <a:r>
              <a:rPr lang="it-IT" dirty="0" smtClean="0"/>
              <a:t>” il suo vertice.</a:t>
            </a:r>
            <a:endParaRPr lang="it-IT" dirty="0"/>
          </a:p>
        </p:txBody>
      </p:sp>
    </p:spTree>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Scuola di Francoforte</a:t>
            </a:r>
            <a:r>
              <a:rPr lang="it-IT" b="1" dirty="0" smtClean="0"/>
              <a:t>”</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I nomi che si fanno solitamente per designare questa “scuola” socio-filosofica di primaria importanza nel ‘900 (dal 1923 in poi) sono </a:t>
            </a:r>
            <a:r>
              <a:rPr lang="it-IT" b="1" dirty="0" smtClean="0"/>
              <a:t>M. </a:t>
            </a:r>
            <a:r>
              <a:rPr lang="it-IT" b="1" dirty="0" err="1" smtClean="0"/>
              <a:t>Horkheimer</a:t>
            </a:r>
            <a:r>
              <a:rPr lang="it-IT" b="1" dirty="0" smtClean="0"/>
              <a:t> </a:t>
            </a:r>
            <a:r>
              <a:rPr lang="it-IT" dirty="0" smtClean="0"/>
              <a:t>(1895-1973), </a:t>
            </a:r>
            <a:r>
              <a:rPr lang="it-IT" b="1" dirty="0" smtClean="0"/>
              <a:t>T. Adorno </a:t>
            </a:r>
            <a:r>
              <a:rPr lang="it-IT" dirty="0" smtClean="0"/>
              <a:t>(1903-1969), </a:t>
            </a:r>
            <a:r>
              <a:rPr lang="it-IT" b="1" dirty="0" smtClean="0"/>
              <a:t>E. Fromm </a:t>
            </a:r>
            <a:r>
              <a:rPr lang="it-IT" dirty="0" smtClean="0"/>
              <a:t>(1900-1980) e </a:t>
            </a:r>
            <a:r>
              <a:rPr lang="it-IT" b="1" dirty="0" smtClean="0"/>
              <a:t>H. </a:t>
            </a:r>
            <a:r>
              <a:rPr lang="it-IT" b="1" dirty="0" err="1" smtClean="0"/>
              <a:t>Marcuse</a:t>
            </a:r>
            <a:r>
              <a:rPr lang="it-IT" b="1" dirty="0" smtClean="0"/>
              <a:t> </a:t>
            </a:r>
            <a:r>
              <a:rPr lang="it-IT" dirty="0" smtClean="0"/>
              <a:t>(1898-1979). </a:t>
            </a:r>
          </a:p>
          <a:p>
            <a:r>
              <a:rPr lang="it-IT" dirty="0" smtClean="0"/>
              <a:t>A differenza dei funzionalisti </a:t>
            </a:r>
            <a:r>
              <a:rPr lang="it-IT" i="1" dirty="0" smtClean="0"/>
              <a:t>à la </a:t>
            </a:r>
            <a:r>
              <a:rPr lang="it-IT" i="1" dirty="0" err="1" smtClean="0"/>
              <a:t>Durkheim</a:t>
            </a:r>
            <a:r>
              <a:rPr lang="it-IT" dirty="0" smtClean="0"/>
              <a:t> e </a:t>
            </a:r>
            <a:r>
              <a:rPr lang="it-IT" i="1" dirty="0" err="1" smtClean="0"/>
              <a:t>Parsons</a:t>
            </a:r>
            <a:r>
              <a:rPr lang="it-IT" dirty="0" smtClean="0"/>
              <a:t>, i tedeschi di Francoforte, cui diede una mano qualche decennio dopo anche </a:t>
            </a:r>
            <a:r>
              <a:rPr lang="it-IT" b="1" dirty="0" err="1" smtClean="0"/>
              <a:t>Jurgen</a:t>
            </a:r>
            <a:r>
              <a:rPr lang="it-IT" b="1" dirty="0" smtClean="0"/>
              <a:t> </a:t>
            </a:r>
            <a:r>
              <a:rPr lang="it-IT" b="1" dirty="0" err="1" smtClean="0"/>
              <a:t>Habermas</a:t>
            </a:r>
            <a:r>
              <a:rPr lang="it-IT" b="1" dirty="0" smtClean="0"/>
              <a:t> </a:t>
            </a:r>
            <a:r>
              <a:rPr lang="it-IT" dirty="0" smtClean="0"/>
              <a:t>(1929) ritengono di fare una sociologia fortemente filosofica ed eticamente fondata. </a:t>
            </a:r>
            <a:r>
              <a:rPr lang="it-IT" b="1" i="1" dirty="0" smtClean="0"/>
              <a:t>La sociologia deve quindi interessarsi allo smascheramento degli inganni di una società </a:t>
            </a:r>
            <a:r>
              <a:rPr lang="it-IT" b="1" i="1" dirty="0" err="1" smtClean="0"/>
              <a:t>industrial-democratica</a:t>
            </a:r>
            <a:r>
              <a:rPr lang="it-IT" b="1" i="1" dirty="0" smtClean="0"/>
              <a:t> che tende a fagocitare le coscienze all’interno di una sorta di pensiero unico</a:t>
            </a:r>
            <a:r>
              <a:rPr lang="it-IT" dirty="0" smtClean="0"/>
              <a:t>.</a:t>
            </a:r>
          </a:p>
          <a:p>
            <a:r>
              <a:rPr lang="it-IT" dirty="0" smtClean="0"/>
              <a:t>La </a:t>
            </a:r>
            <a:r>
              <a:rPr lang="it-IT" b="1" i="1" dirty="0" smtClean="0"/>
              <a:t>Scuola di Francoforte </a:t>
            </a:r>
            <a:r>
              <a:rPr lang="it-IT" dirty="0" smtClean="0"/>
              <a:t>è pertanto fortemente intrisa di </a:t>
            </a:r>
            <a:r>
              <a:rPr lang="it-IT" i="1" dirty="0" smtClean="0"/>
              <a:t>libertarismo</a:t>
            </a:r>
            <a:r>
              <a:rPr lang="it-IT" dirty="0" smtClean="0"/>
              <a:t> e anche di una sorta di </a:t>
            </a:r>
            <a:r>
              <a:rPr lang="it-IT" i="1" dirty="0" smtClean="0"/>
              <a:t>socialismo utopistico</a:t>
            </a:r>
            <a:r>
              <a:rPr lang="it-IT" dirty="0" smtClean="0"/>
              <a:t>, di </a:t>
            </a:r>
            <a:r>
              <a:rPr lang="it-IT" b="1" i="1" dirty="0" smtClean="0"/>
              <a:t>teoria critica della società </a:t>
            </a:r>
            <a:r>
              <a:rPr lang="it-IT" dirty="0" smtClean="0"/>
              <a:t>contro ogni razionalismo ottimisticamente illuminista o positivista.</a:t>
            </a:r>
            <a:endParaRPr lang="it-IT" dirty="0"/>
          </a:p>
        </p:txBody>
      </p:sp>
    </p:spTree>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Lo strutturalismo: </a:t>
            </a:r>
            <a:br>
              <a:rPr lang="it-IT" b="1" dirty="0" smtClean="0"/>
            </a:br>
            <a:r>
              <a:rPr lang="it-IT" b="1" dirty="0" smtClean="0"/>
              <a:t>linguistica e antropologia</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Se nel ‘7/ 800 studiosi come </a:t>
            </a:r>
            <a:r>
              <a:rPr lang="it-IT" i="1" dirty="0" err="1" smtClean="0"/>
              <a:t>Herder</a:t>
            </a:r>
            <a:r>
              <a:rPr lang="it-IT" dirty="0" smtClean="0"/>
              <a:t> e </a:t>
            </a:r>
            <a:r>
              <a:rPr lang="it-IT" i="1" dirty="0" smtClean="0"/>
              <a:t>von </a:t>
            </a:r>
            <a:r>
              <a:rPr lang="it-IT" i="1" dirty="0" err="1" smtClean="0"/>
              <a:t>Humboldt</a:t>
            </a:r>
            <a:r>
              <a:rPr lang="it-IT" i="1" dirty="0" smtClean="0"/>
              <a:t> </a:t>
            </a:r>
            <a:r>
              <a:rPr lang="it-IT" dirty="0" smtClean="0"/>
              <a:t>avevano studiato il linguaggio come </a:t>
            </a:r>
            <a:r>
              <a:rPr lang="it-IT" i="1" dirty="0" smtClean="0"/>
              <a:t>struttura</a:t>
            </a:r>
            <a:r>
              <a:rPr lang="it-IT" dirty="0" smtClean="0"/>
              <a:t> </a:t>
            </a:r>
            <a:r>
              <a:rPr lang="it-IT" i="1" dirty="0" smtClean="0"/>
              <a:t>diacronica</a:t>
            </a:r>
            <a:r>
              <a:rPr lang="it-IT" dirty="0" smtClean="0"/>
              <a:t>, che si sviluppa nel tempo, ricercatori interdisciplinari come </a:t>
            </a:r>
            <a:r>
              <a:rPr lang="it-IT" b="1" dirty="0" smtClean="0"/>
              <a:t>F. De Saussure </a:t>
            </a:r>
            <a:r>
              <a:rPr lang="it-IT" dirty="0" smtClean="0"/>
              <a:t>(1857-1913) e </a:t>
            </a:r>
            <a:r>
              <a:rPr lang="it-IT" b="1" dirty="0" smtClean="0"/>
              <a:t>C. </a:t>
            </a:r>
            <a:r>
              <a:rPr lang="it-IT" b="1" dirty="0" err="1" smtClean="0"/>
              <a:t>Lévi-Strauss</a:t>
            </a:r>
            <a:r>
              <a:rPr lang="it-IT" dirty="0" smtClean="0"/>
              <a:t> (1908-2009) battono una strada diversa: cercano di individuare una sorta di </a:t>
            </a:r>
            <a:r>
              <a:rPr lang="it-IT" i="1" dirty="0" smtClean="0"/>
              <a:t>struttura</a:t>
            </a:r>
            <a:r>
              <a:rPr lang="it-IT" dirty="0" smtClean="0"/>
              <a:t> </a:t>
            </a:r>
            <a:r>
              <a:rPr lang="it-IT" i="1" dirty="0" smtClean="0"/>
              <a:t>sistemica sincronica</a:t>
            </a:r>
            <a:r>
              <a:rPr lang="it-IT" dirty="0" smtClean="0"/>
              <a:t>, sia nel </a:t>
            </a:r>
            <a:r>
              <a:rPr lang="it-IT" i="1" dirty="0" smtClean="0"/>
              <a:t>linguaggio</a:t>
            </a:r>
            <a:r>
              <a:rPr lang="it-IT" dirty="0" smtClean="0"/>
              <a:t>, sia nelle società che si formano nel tempo. Ad esempio, per quanto concerne il linguaggio, </a:t>
            </a:r>
            <a:r>
              <a:rPr lang="it-IT" i="1" dirty="0" smtClean="0"/>
              <a:t>De</a:t>
            </a:r>
            <a:r>
              <a:rPr lang="it-IT" dirty="0" smtClean="0"/>
              <a:t> </a:t>
            </a:r>
            <a:r>
              <a:rPr lang="it-IT" i="1" dirty="0" smtClean="0"/>
              <a:t>Saussure</a:t>
            </a:r>
            <a:r>
              <a:rPr lang="it-IT" dirty="0" smtClean="0"/>
              <a:t>, ritiene che si debba in ogni tempo, luogo e idioma parlato/scritto, distinguere tra la dimensione linguistica (</a:t>
            </a:r>
            <a:r>
              <a:rPr lang="it-IT" b="1" i="1" dirty="0" smtClean="0"/>
              <a:t>langue</a:t>
            </a:r>
            <a:r>
              <a:rPr lang="it-IT" dirty="0" smtClean="0"/>
              <a:t>) e la dimensione del parlato individuale (</a:t>
            </a:r>
            <a:r>
              <a:rPr lang="it-IT" b="1" i="1" dirty="0" smtClean="0"/>
              <a:t>parole</a:t>
            </a:r>
            <a:r>
              <a:rPr lang="it-IT" dirty="0" smtClean="0"/>
              <a:t>), poiché la prima dà comuni significati etimologici e semantici, mentre la seconda corrisponde al sentimento e al significato </a:t>
            </a:r>
            <a:r>
              <a:rPr lang="it-IT" dirty="0" err="1" smtClean="0"/>
              <a:t>accepito</a:t>
            </a:r>
            <a:r>
              <a:rPr lang="it-IT" dirty="0" smtClean="0"/>
              <a:t> dal singolo parlante, sempre diverso.</a:t>
            </a:r>
          </a:p>
          <a:p>
            <a:r>
              <a:rPr lang="it-IT" dirty="0" smtClean="0"/>
              <a:t>Lo stesso </a:t>
            </a:r>
            <a:r>
              <a:rPr lang="it-IT" i="1" dirty="0" smtClean="0"/>
              <a:t>metodo strutturalista </a:t>
            </a:r>
            <a:r>
              <a:rPr lang="it-IT" dirty="0" smtClean="0"/>
              <a:t>è stato applicato da </a:t>
            </a:r>
            <a:r>
              <a:rPr lang="it-IT" i="1" dirty="0" err="1" smtClean="0"/>
              <a:t>Lévi-Strauss</a:t>
            </a:r>
            <a:r>
              <a:rPr lang="it-IT" i="1" dirty="0" smtClean="0"/>
              <a:t> </a:t>
            </a:r>
            <a:r>
              <a:rPr lang="it-IT" dirty="0" smtClean="0"/>
              <a:t>all’</a:t>
            </a:r>
            <a:r>
              <a:rPr lang="it-IT" i="1" dirty="0" smtClean="0"/>
              <a:t>etnologia </a:t>
            </a:r>
            <a:r>
              <a:rPr lang="it-IT" dirty="0" smtClean="0"/>
              <a:t>e all’</a:t>
            </a:r>
            <a:r>
              <a:rPr lang="it-IT" i="1" dirty="0" smtClean="0"/>
              <a:t>antropologia</a:t>
            </a:r>
            <a:r>
              <a:rPr lang="it-IT" dirty="0" smtClean="0"/>
              <a:t> </a:t>
            </a:r>
            <a:r>
              <a:rPr lang="it-IT" i="1" dirty="0" smtClean="0"/>
              <a:t>culturale</a:t>
            </a:r>
            <a:r>
              <a:rPr lang="it-IT" dirty="0" smtClean="0"/>
              <a:t>.</a:t>
            </a:r>
            <a:endParaRPr lang="it-IT" dirty="0"/>
          </a:p>
        </p:txBody>
      </p:sp>
    </p:spTree>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Teologia dialettica </a:t>
            </a:r>
            <a:br>
              <a:rPr lang="it-IT" b="1" dirty="0" smtClean="0"/>
            </a:br>
            <a:r>
              <a:rPr lang="it-IT" b="1" dirty="0" smtClean="0"/>
              <a:t>e </a:t>
            </a:r>
            <a:r>
              <a:rPr lang="it-IT" b="1" dirty="0" err="1" smtClean="0"/>
              <a:t>dimitizzazione</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Nel profluvio sterminato di teologi del ‘900, possiamo fermarci su un paio: </a:t>
            </a:r>
            <a:r>
              <a:rPr lang="it-IT" b="1" dirty="0" smtClean="0"/>
              <a:t>Karl </a:t>
            </a:r>
            <a:r>
              <a:rPr lang="it-IT" b="1" dirty="0" err="1" smtClean="0"/>
              <a:t>Barth</a:t>
            </a:r>
            <a:r>
              <a:rPr lang="it-IT" b="1" dirty="0" smtClean="0"/>
              <a:t> </a:t>
            </a:r>
            <a:r>
              <a:rPr lang="it-IT" dirty="0" smtClean="0"/>
              <a:t>(1886-1968) e </a:t>
            </a:r>
            <a:r>
              <a:rPr lang="it-IT" b="1" dirty="0" smtClean="0"/>
              <a:t>Rudolf </a:t>
            </a:r>
            <a:r>
              <a:rPr lang="it-IT" b="1" dirty="0" err="1" smtClean="0"/>
              <a:t>Bultmann</a:t>
            </a:r>
            <a:r>
              <a:rPr lang="it-IT" dirty="0" smtClean="0"/>
              <a:t> (1884-1976). Il prodromo della loro ricerca, specialmente di quella </a:t>
            </a:r>
            <a:r>
              <a:rPr lang="it-IT" dirty="0" err="1" smtClean="0"/>
              <a:t>bultmanniana</a:t>
            </a:r>
            <a:r>
              <a:rPr lang="it-IT" dirty="0" smtClean="0"/>
              <a:t>, può essere considerato </a:t>
            </a:r>
            <a:r>
              <a:rPr lang="it-IT" b="1" dirty="0" smtClean="0"/>
              <a:t>Rudolf Otto </a:t>
            </a:r>
            <a:r>
              <a:rPr lang="it-IT" dirty="0" smtClean="0"/>
              <a:t>(1869-1937), autore (1927) di un testo fondamentale per comprendere la dimensione del sacro e del religioso “</a:t>
            </a:r>
            <a:r>
              <a:rPr lang="it-IT" b="1" i="1" dirty="0" smtClean="0"/>
              <a:t>Il Sacro</a:t>
            </a:r>
            <a:r>
              <a:rPr lang="it-IT" dirty="0" smtClean="0"/>
              <a:t>”, che costituisce una dimensione antropologica “</a:t>
            </a:r>
            <a:r>
              <a:rPr lang="it-IT" i="1" dirty="0" smtClean="0"/>
              <a:t>a-priori</a:t>
            </a:r>
            <a:r>
              <a:rPr lang="it-IT" dirty="0" smtClean="0"/>
              <a:t>” presente nella vita umana e in tutte le culture e civiltà: si tratta del </a:t>
            </a:r>
            <a:r>
              <a:rPr lang="it-IT" b="1" i="1" dirty="0" err="1" smtClean="0"/>
              <a:t>numinosum</a:t>
            </a:r>
            <a:r>
              <a:rPr lang="it-IT" dirty="0" smtClean="0"/>
              <a:t>, del </a:t>
            </a:r>
            <a:r>
              <a:rPr lang="it-IT" b="1" i="1" dirty="0" err="1" smtClean="0"/>
              <a:t>mysterium</a:t>
            </a:r>
            <a:r>
              <a:rPr lang="it-IT" b="1" i="1" dirty="0" smtClean="0"/>
              <a:t> </a:t>
            </a:r>
            <a:r>
              <a:rPr lang="it-IT" b="1" i="1" dirty="0" err="1" smtClean="0"/>
              <a:t>tremendum</a:t>
            </a:r>
            <a:r>
              <a:rPr lang="it-IT" b="1" i="1" dirty="0" smtClean="0"/>
              <a:t> </a:t>
            </a:r>
            <a:r>
              <a:rPr lang="it-IT" b="1" i="1" dirty="0" err="1" smtClean="0"/>
              <a:t>et</a:t>
            </a:r>
            <a:r>
              <a:rPr lang="it-IT" b="1" i="1" dirty="0" smtClean="0"/>
              <a:t> </a:t>
            </a:r>
            <a:r>
              <a:rPr lang="it-IT" b="1" i="1" dirty="0" err="1" smtClean="0"/>
              <a:t>fascinans</a:t>
            </a:r>
            <a:r>
              <a:rPr lang="it-IT" i="1" dirty="0" smtClean="0"/>
              <a:t>. </a:t>
            </a:r>
            <a:r>
              <a:rPr lang="it-IT" i="1" dirty="0" err="1" smtClean="0"/>
              <a:t>Bultmann</a:t>
            </a:r>
            <a:r>
              <a:rPr lang="it-IT" dirty="0" smtClean="0"/>
              <a:t>, dal canto suo </a:t>
            </a:r>
            <a:r>
              <a:rPr lang="it-IT" b="1" dirty="0" smtClean="0"/>
              <a:t>demitizza</a:t>
            </a:r>
            <a:r>
              <a:rPr lang="it-IT" dirty="0" smtClean="0"/>
              <a:t> la Scrittura separando nettamente il “</a:t>
            </a:r>
            <a:r>
              <a:rPr lang="it-IT" b="1" i="1" dirty="0" smtClean="0"/>
              <a:t>Gesù storico</a:t>
            </a:r>
            <a:r>
              <a:rPr lang="it-IT" dirty="0" smtClean="0"/>
              <a:t>” dal “</a:t>
            </a:r>
            <a:r>
              <a:rPr lang="it-IT" b="1" i="1" dirty="0" smtClean="0"/>
              <a:t>Cristo</a:t>
            </a:r>
            <a:r>
              <a:rPr lang="it-IT" dirty="0" smtClean="0"/>
              <a:t>” paolino, </a:t>
            </a:r>
            <a:r>
              <a:rPr lang="it-IT" b="1" i="1" dirty="0" smtClean="0"/>
              <a:t>il giudaismo dall’ellenizzazione</a:t>
            </a:r>
            <a:r>
              <a:rPr lang="it-IT" dirty="0" smtClean="0"/>
              <a:t>.</a:t>
            </a:r>
          </a:p>
          <a:p>
            <a:r>
              <a:rPr lang="it-IT" i="1" dirty="0" err="1" smtClean="0"/>
              <a:t>Barth</a:t>
            </a:r>
            <a:r>
              <a:rPr lang="it-IT" dirty="0" smtClean="0"/>
              <a:t> propone invece </a:t>
            </a:r>
            <a:r>
              <a:rPr lang="it-IT" b="1" dirty="0" smtClean="0"/>
              <a:t>una lezione straordinaria di matrice </a:t>
            </a:r>
            <a:r>
              <a:rPr lang="it-IT" b="1" dirty="0" err="1" smtClean="0"/>
              <a:t>kierkegaardiana</a:t>
            </a:r>
            <a:r>
              <a:rPr lang="it-IT" b="1" dirty="0" smtClean="0"/>
              <a:t> che presenta il </a:t>
            </a:r>
            <a:r>
              <a:rPr lang="it-IT" b="1" i="1" dirty="0" smtClean="0"/>
              <a:t>divino</a:t>
            </a:r>
            <a:r>
              <a:rPr lang="it-IT" b="1" dirty="0" smtClean="0"/>
              <a:t> a una distanza insuperabile per l’uomo, il quale deve abbandonarsi alla Fede</a:t>
            </a:r>
            <a:r>
              <a:rPr lang="it-IT" dirty="0" smtClean="0"/>
              <a:t>, senza timore. Il suo commento della </a:t>
            </a:r>
            <a:r>
              <a:rPr lang="it-IT" i="1" dirty="0" smtClean="0"/>
              <a:t>Lettera ai Romani </a:t>
            </a:r>
            <a:r>
              <a:rPr lang="it-IT" dirty="0" smtClean="0"/>
              <a:t>di Paolo, resta un caposaldo della teologia del ‘900, come luogo dove risuona la parola divina cui l’uomo deve semplicemente arrendersi.</a:t>
            </a:r>
            <a:endParaRPr lang="it-IT"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patto sociale e il sovrano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Per rimediare alla sua natura, per Hobbes, l’uomo deve stipulare nelle varie comunità un </a:t>
            </a:r>
            <a:r>
              <a:rPr lang="it-IT" b="1" i="1" dirty="0" smtClean="0"/>
              <a:t>patto sociale</a:t>
            </a:r>
            <a:r>
              <a:rPr lang="it-IT" dirty="0" smtClean="0"/>
              <a:t>, nel quale vi è una rinunzia a parte della propria libertà personale, che è affidata al </a:t>
            </a:r>
            <a:r>
              <a:rPr lang="it-IT" b="1" i="1" dirty="0" smtClean="0"/>
              <a:t>sovrano</a:t>
            </a:r>
            <a:r>
              <a:rPr lang="it-IT" dirty="0" smtClean="0"/>
              <a:t>.</a:t>
            </a:r>
          </a:p>
          <a:p>
            <a:r>
              <a:rPr lang="it-IT" b="1" dirty="0" smtClean="0"/>
              <a:t>Il sovrano diventa quindi depositario di ogni potere che gli è delegato dal singolo uomo, il quale accetta che la morale e la giustizia vengano definiti e gestiti monarchicamente e unilateralmente dal sovrano</a:t>
            </a:r>
            <a:r>
              <a:rPr lang="it-IT" dirty="0" smtClean="0"/>
              <a:t>.</a:t>
            </a:r>
          </a:p>
          <a:p>
            <a:pPr>
              <a:buNone/>
            </a:pPr>
            <a:endParaRPr lang="it-IT" dirty="0" smtClean="0"/>
          </a:p>
          <a:p>
            <a:r>
              <a:rPr lang="it-IT" b="1" dirty="0" smtClean="0"/>
              <a:t>In Hobbes possiamo dunque trovare le radici teoretiche dell’</a:t>
            </a:r>
            <a:r>
              <a:rPr lang="it-IT" b="1" i="1" dirty="0" smtClean="0"/>
              <a:t>assolutismo</a:t>
            </a:r>
            <a:r>
              <a:rPr lang="it-IT" b="1" dirty="0" smtClean="0"/>
              <a:t> successivo </a:t>
            </a:r>
            <a:r>
              <a:rPr lang="it-IT" dirty="0" smtClean="0"/>
              <a:t>(Francia, Russia zarista, ma anche delle dittature moderne etc.).</a:t>
            </a:r>
            <a:endParaRPr lang="it-IT" dirty="0"/>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err="1" smtClean="0">
                <a:solidFill>
                  <a:schemeClr val="accent5">
                    <a:lumMod val="75000"/>
                  </a:schemeClr>
                </a:solidFill>
              </a:rPr>
              <a:t>Henri-Louis</a:t>
            </a:r>
            <a:r>
              <a:rPr lang="it-IT" sz="5400" b="1" i="1" dirty="0" smtClean="0">
                <a:solidFill>
                  <a:schemeClr val="accent5">
                    <a:lumMod val="75000"/>
                  </a:schemeClr>
                </a:solidFill>
              </a:rPr>
              <a:t> </a:t>
            </a:r>
            <a:r>
              <a:rPr lang="it-IT" sz="5400" b="1" i="1" dirty="0" err="1" smtClean="0">
                <a:solidFill>
                  <a:schemeClr val="accent5">
                    <a:lumMod val="75000"/>
                  </a:schemeClr>
                </a:solidFill>
              </a:rPr>
              <a:t>Bergson</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(1859-1941)</a:t>
            </a:r>
          </a:p>
          <a:p>
            <a:r>
              <a:rPr lang="it-IT" b="1" dirty="0" smtClean="0"/>
              <a:t>Henri </a:t>
            </a:r>
            <a:r>
              <a:rPr lang="it-IT" b="1" dirty="0" err="1" smtClean="0"/>
              <a:t>Bergson</a:t>
            </a:r>
            <a:r>
              <a:rPr lang="it-IT" dirty="0" smtClean="0"/>
              <a:t> supera, sia la tradizione positivista, sia la tradizione spiritualista, avendo una notevole influenza nei campi della psicologia, della biologia, dell’arte, della letteratura e della teologia francesi. Docente di licei e università varie in Francia e Inghilterra, ha molti riconoscimenti, fino al premio Nobel per la letteratura nel 1927. Ebreo, resta sulla soglia di una conversione al cattolicesimo. </a:t>
            </a:r>
          </a:p>
          <a:p>
            <a:r>
              <a:rPr lang="it-IT" dirty="0" smtClean="0"/>
              <a:t>Le sue opere principali: il </a:t>
            </a:r>
            <a:r>
              <a:rPr lang="it-IT" i="1" dirty="0" smtClean="0"/>
              <a:t>Saggio sui dati immediati della coscienza</a:t>
            </a:r>
            <a:r>
              <a:rPr lang="it-IT" dirty="0" smtClean="0"/>
              <a:t> del 1889; </a:t>
            </a:r>
            <a:r>
              <a:rPr lang="it-IT" i="1" dirty="0" smtClean="0"/>
              <a:t>Materia e Memoria </a:t>
            </a:r>
            <a:r>
              <a:rPr lang="it-IT" dirty="0" smtClean="0"/>
              <a:t>del 1896; </a:t>
            </a:r>
            <a:r>
              <a:rPr lang="it-IT" i="1" dirty="0" smtClean="0"/>
              <a:t>L’evoluzione creatrice</a:t>
            </a:r>
            <a:r>
              <a:rPr lang="it-IT" dirty="0" smtClean="0"/>
              <a:t> del 1907 e infine </a:t>
            </a:r>
            <a:r>
              <a:rPr lang="it-IT" i="1" dirty="0" smtClean="0"/>
              <a:t>Le due sorgenti della morale e della religione</a:t>
            </a:r>
            <a:r>
              <a:rPr lang="it-IT" dirty="0" smtClean="0"/>
              <a:t>.</a:t>
            </a:r>
          </a:p>
          <a:p>
            <a:r>
              <a:rPr lang="it-IT" dirty="0" smtClean="0"/>
              <a:t>Scrive altre opere e discorsi  (come il trattato sul </a:t>
            </a:r>
            <a:r>
              <a:rPr lang="it-IT" i="1" dirty="0" smtClean="0"/>
              <a:t>Riso</a:t>
            </a:r>
            <a:r>
              <a:rPr lang="it-IT" dirty="0" smtClean="0"/>
              <a:t>) ed è insignito di </a:t>
            </a:r>
            <a:r>
              <a:rPr lang="it-IT" smtClean="0"/>
              <a:t>molte </a:t>
            </a:r>
            <a:r>
              <a:rPr lang="it-IT" smtClean="0"/>
              <a:t>onorificenze, </a:t>
            </a:r>
            <a:r>
              <a:rPr lang="it-IT" dirty="0" smtClean="0"/>
              <a:t>pur vivendo delle sue risorse con la famiglia in modo sobrio e umile.</a:t>
            </a:r>
            <a:endParaRPr lang="it-IT" dirty="0"/>
          </a:p>
        </p:txBody>
      </p:sp>
    </p:spTree>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L’evoluzione creatrice</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Per </a:t>
            </a:r>
            <a:r>
              <a:rPr lang="it-IT" dirty="0" err="1" smtClean="0"/>
              <a:t>Bergson</a:t>
            </a:r>
            <a:r>
              <a:rPr lang="it-IT" dirty="0" smtClean="0"/>
              <a:t> l’evoluzione naturale si presenta come un </a:t>
            </a:r>
            <a:r>
              <a:rPr lang="it-IT" i="1" dirty="0" smtClean="0"/>
              <a:t>continuum</a:t>
            </a:r>
            <a:r>
              <a:rPr lang="it-IT" dirty="0" smtClean="0"/>
              <a:t> senza un fine (</a:t>
            </a:r>
            <a:r>
              <a:rPr lang="it-IT" i="1" dirty="0" smtClean="0"/>
              <a:t>teleologia</a:t>
            </a:r>
            <a:r>
              <a:rPr lang="it-IT" dirty="0" smtClean="0"/>
              <a:t>), derivante dalla creazione, superando ogni forma di meccanicismo e di finalismo senza senso.</a:t>
            </a:r>
          </a:p>
          <a:p>
            <a:r>
              <a:rPr lang="it-IT" b="1" dirty="0" smtClean="0"/>
              <a:t>Lo </a:t>
            </a:r>
            <a:r>
              <a:rPr lang="it-IT" b="1" i="1" dirty="0" smtClean="0"/>
              <a:t>slancio vitale </a:t>
            </a:r>
            <a:r>
              <a:rPr lang="it-IT" b="1" dirty="0" smtClean="0"/>
              <a:t>è la forza che muove la vita, come adattamento dinamico all’ambiente in una continua dialettica di crescita</a:t>
            </a:r>
            <a:r>
              <a:rPr lang="it-IT" dirty="0" smtClean="0"/>
              <a:t>. La trasformazione dell’uomo e della natura avviene, sia mediante forze intrinseche, sia mediante un intervento volontario da parte dell’uomo, che deve sempre tenere conto della sua esperienza (influenze del pragmatismo di </a:t>
            </a:r>
            <a:r>
              <a:rPr lang="it-IT" i="1" dirty="0" smtClean="0"/>
              <a:t>William James</a:t>
            </a:r>
            <a:r>
              <a:rPr lang="it-IT" dirty="0" smtClean="0"/>
              <a:t>, con cui </a:t>
            </a:r>
            <a:r>
              <a:rPr lang="it-IT" dirty="0" err="1" smtClean="0"/>
              <a:t>Bergson</a:t>
            </a:r>
            <a:r>
              <a:rPr lang="it-IT" dirty="0" smtClean="0"/>
              <a:t> ebbe rapporti fecondi).</a:t>
            </a:r>
            <a:endParaRPr lang="it-IT" dirty="0"/>
          </a:p>
        </p:txBody>
      </p:sp>
    </p:spTree>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durata e il tempo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err="1" smtClean="0"/>
              <a:t>Bergson</a:t>
            </a:r>
            <a:r>
              <a:rPr lang="it-IT" dirty="0" smtClean="0"/>
              <a:t> sembra anticipare, in un certo senso, la dottrina della </a:t>
            </a:r>
            <a:r>
              <a:rPr lang="it-IT" b="1" i="1" dirty="0" smtClean="0"/>
              <a:t>relatività generale </a:t>
            </a:r>
            <a:r>
              <a:rPr lang="it-IT" dirty="0" smtClean="0"/>
              <a:t>di </a:t>
            </a:r>
            <a:r>
              <a:rPr lang="it-IT" i="1" dirty="0" smtClean="0"/>
              <a:t>Einstein</a:t>
            </a:r>
            <a:r>
              <a:rPr lang="it-IT" dirty="0" smtClean="0"/>
              <a:t>, con l’idea di un tempo correlato alla velocità di un oggetto osservato, e in un altro senso recuperare la nozione filosofica greca classica di </a:t>
            </a:r>
            <a:r>
              <a:rPr lang="it-IT" b="1" i="1" dirty="0" err="1" smtClean="0"/>
              <a:t>kairòs</a:t>
            </a:r>
            <a:r>
              <a:rPr lang="it-IT" dirty="0" smtClean="0"/>
              <a:t>, o di </a:t>
            </a:r>
            <a:r>
              <a:rPr lang="it-IT" b="1" i="1" dirty="0" smtClean="0"/>
              <a:t>tempo interiore </a:t>
            </a:r>
            <a:r>
              <a:rPr lang="it-IT" dirty="0" smtClean="0"/>
              <a:t>di matrice agostiniana.</a:t>
            </a:r>
          </a:p>
          <a:p>
            <a:r>
              <a:rPr lang="it-IT" b="1" dirty="0" smtClean="0"/>
              <a:t>Per lui, dunque, accanto a un tempo lineare, fisico, misurabile, vi è un tempo la cui durata è di carattere spirituale, interiore, come accrescimento qualitativo continuo, refrattario a ogni misurazione</a:t>
            </a:r>
            <a:r>
              <a:rPr lang="it-IT" dirty="0" smtClean="0"/>
              <a:t>. Il suo tratto essenziale è il </a:t>
            </a:r>
            <a:r>
              <a:rPr lang="it-IT" i="1" dirty="0" smtClean="0"/>
              <a:t>vissuto affettivo</a:t>
            </a:r>
            <a:r>
              <a:rPr lang="it-IT" dirty="0" smtClean="0"/>
              <a:t>, che realizza cambiamento nel tempo fisico, ma in modo inesprimibile.</a:t>
            </a:r>
          </a:p>
          <a:p>
            <a:pPr>
              <a:buNone/>
            </a:pPr>
            <a:endParaRPr lang="it-IT" dirty="0" smtClean="0"/>
          </a:p>
          <a:p>
            <a:r>
              <a:rPr lang="it-IT" b="1" i="1" dirty="0" smtClean="0"/>
              <a:t>Il tempo è dunque il luogo dove avviene il cambiamento continuo, ma nella conservazione evolutiva dell’esistente</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L’istinto e l’intelligenza</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Una delle differenze fondamentali che caratterizzano l’essere umano nei confronti degli altri animali, è la distinzione antropologica tra </a:t>
            </a:r>
            <a:r>
              <a:rPr lang="it-IT" b="1" dirty="0" smtClean="0"/>
              <a:t>istinto</a:t>
            </a:r>
            <a:r>
              <a:rPr lang="it-IT" dirty="0" smtClean="0"/>
              <a:t> e </a:t>
            </a:r>
            <a:r>
              <a:rPr lang="it-IT" b="1" dirty="0" smtClean="0"/>
              <a:t>intelligenza</a:t>
            </a:r>
            <a:r>
              <a:rPr lang="it-IT" dirty="0" smtClean="0"/>
              <a:t> (che però le </a:t>
            </a:r>
            <a:r>
              <a:rPr lang="it-IT" i="1" dirty="0" smtClean="0"/>
              <a:t>neuroscienze</a:t>
            </a:r>
            <a:r>
              <a:rPr lang="it-IT" dirty="0" smtClean="0"/>
              <a:t> contemporanee leggono in modo un po’ diverso): </a:t>
            </a:r>
            <a:r>
              <a:rPr lang="it-IT" b="1" dirty="0" smtClean="0"/>
              <a:t>se l’</a:t>
            </a:r>
            <a:r>
              <a:rPr lang="it-IT" b="1" i="1" dirty="0" smtClean="0"/>
              <a:t>istinto</a:t>
            </a:r>
            <a:r>
              <a:rPr lang="it-IT" b="1" dirty="0" smtClean="0"/>
              <a:t> è dato dalla natura e </a:t>
            </a:r>
            <a:r>
              <a:rPr lang="it-IT" b="1" i="1" dirty="0" smtClean="0"/>
              <a:t>dall’ontogenesi,</a:t>
            </a:r>
            <a:r>
              <a:rPr lang="it-IT" b="1" dirty="0" smtClean="0"/>
              <a:t> l’</a:t>
            </a:r>
            <a:r>
              <a:rPr lang="it-IT" b="1" i="1" dirty="0" smtClean="0"/>
              <a:t>intelligenza</a:t>
            </a:r>
            <a:r>
              <a:rPr lang="it-IT" b="1" dirty="0" smtClean="0"/>
              <a:t> si sviluppa con la conoscenza formale delle cose e dei loro rapporti, ed è strumento esistenziale</a:t>
            </a:r>
            <a:r>
              <a:rPr lang="it-IT" dirty="0" smtClean="0"/>
              <a:t>. </a:t>
            </a:r>
          </a:p>
          <a:p>
            <a:r>
              <a:rPr lang="it-IT" b="1" i="1" dirty="0" smtClean="0"/>
              <a:t>Ma l’intelligenza è la pista attraverso la quale l’uomo è riuscito a fare il salto verso una condizione biologica, psicologica e cognitiva, che lo ha differenziato profondamente in termini evolutivi, pista tuttora aperta e foriera di inconcepibili sviluppi e fermenti di crescita ulteriore, oltre i limiti attualmente raggiunti.</a:t>
            </a:r>
            <a:endParaRPr lang="it-IT" b="1" i="1" dirty="0"/>
          </a:p>
        </p:txBody>
      </p:sp>
    </p:spTree>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L’intuizione</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err="1" smtClean="0"/>
              <a:t>Bergson</a:t>
            </a:r>
            <a:r>
              <a:rPr lang="it-IT" dirty="0" smtClean="0"/>
              <a:t> ritiene che la conoscenza avvenga analiticamente attraverso l’intelligenza, ma sinteticamente solo attraverso l’intuizione a livello di coscienza del dato empirico. </a:t>
            </a:r>
            <a:r>
              <a:rPr lang="it-IT" b="1" dirty="0" smtClean="0"/>
              <a:t>Se l’</a:t>
            </a:r>
            <a:r>
              <a:rPr lang="it-IT" b="1" i="1" dirty="0" smtClean="0"/>
              <a:t>intelligenza</a:t>
            </a:r>
            <a:r>
              <a:rPr lang="it-IT" b="1" dirty="0" smtClean="0"/>
              <a:t> permette all’uomo di codificare, classificare, analizzare la realtà in ogni sua piccola parte, l’intuizione, come sguardo unitario</a:t>
            </a:r>
            <a:r>
              <a:rPr lang="it-IT" dirty="0" smtClean="0"/>
              <a:t> (un prodromo della psicologia </a:t>
            </a:r>
            <a:r>
              <a:rPr lang="it-IT" i="1" dirty="0" smtClean="0"/>
              <a:t>Gestaltica</a:t>
            </a:r>
            <a:r>
              <a:rPr lang="it-IT" dirty="0" smtClean="0"/>
              <a:t>?)… </a:t>
            </a:r>
          </a:p>
          <a:p>
            <a:r>
              <a:rPr lang="it-IT" b="1" i="1" dirty="0" err="1" smtClean="0"/>
              <a:t>…l</a:t>
            </a:r>
            <a:r>
              <a:rPr lang="it-IT" b="1" i="1" dirty="0" smtClean="0"/>
              <a:t>’</a:t>
            </a:r>
            <a:r>
              <a:rPr lang="it-IT" b="1" dirty="0" smtClean="0"/>
              <a:t>intuizione</a:t>
            </a:r>
            <a:r>
              <a:rPr lang="it-IT" b="1" i="1" dirty="0" smtClean="0"/>
              <a:t> gli permette di cogliere il semplice per arrivare al complesso, di vedere la sorgente prima della foce, di cogliere la bellezza di Parigi senza bisogno delle cartoline, di apprezzare una pittura, nella sua struttura unitaria, differentemente da un mosaico</a:t>
            </a:r>
            <a:r>
              <a:rPr lang="it-IT" dirty="0" smtClean="0"/>
              <a:t>!</a:t>
            </a:r>
          </a:p>
          <a:p>
            <a:r>
              <a:rPr lang="it-IT" b="1" i="1" dirty="0" smtClean="0"/>
              <a:t>L’intuizione è come la porta della verità delle cose</a:t>
            </a:r>
            <a:r>
              <a:rPr lang="it-IT" dirty="0" smtClean="0"/>
              <a:t>!</a:t>
            </a:r>
            <a:endParaRPr lang="it-IT" dirty="0"/>
          </a:p>
        </p:txBody>
      </p:sp>
    </p:spTree>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morale, la religione, la società</a:t>
            </a:r>
            <a:endParaRPr lang="it-IT" b="1" dirty="0"/>
          </a:p>
        </p:txBody>
      </p:sp>
      <p:sp>
        <p:nvSpPr>
          <p:cNvPr id="3" name="Segnaposto contenuto 2"/>
          <p:cNvSpPr>
            <a:spLocks noGrp="1"/>
          </p:cNvSpPr>
          <p:nvPr>
            <p:ph idx="1"/>
          </p:nvPr>
        </p:nvSpPr>
        <p:spPr/>
        <p:txBody>
          <a:bodyPr>
            <a:normAutofit fontScale="92500"/>
          </a:bodyPr>
          <a:lstStyle/>
          <a:p>
            <a:r>
              <a:rPr lang="it-IT" dirty="0" err="1" smtClean="0"/>
              <a:t>Bergson</a:t>
            </a:r>
            <a:r>
              <a:rPr lang="it-IT" dirty="0" smtClean="0"/>
              <a:t> ritiene che la società debba uscire dalle forme cristallizzate di credenza, aprendosi a modalità nuove e dinamiche: </a:t>
            </a:r>
            <a:r>
              <a:rPr lang="it-IT" b="1" dirty="0" smtClean="0"/>
              <a:t>l’intera umanità è portata ad accettare una religione capace di dialogare con i problemi del mondo e dell’uomo in un afflato mistico e fraterno</a:t>
            </a:r>
            <a:r>
              <a:rPr lang="it-IT" dirty="0" smtClean="0"/>
              <a:t>.</a:t>
            </a:r>
          </a:p>
          <a:p>
            <a:r>
              <a:rPr lang="it-IT" dirty="0" smtClean="0"/>
              <a:t>Essendo ebreo, riesce a mantenere integra la sua posizione, rinunciando a tutte le cariche precedentemente attribuitegli, quando il governo di Vichy vara le leggi antisemitiche.</a:t>
            </a:r>
          </a:p>
          <a:p>
            <a:r>
              <a:rPr lang="it-IT" dirty="0" smtClean="0"/>
              <a:t>La sua morale è interamente umanistica e aperta alla condivisione, socializzante e solidale.</a:t>
            </a:r>
            <a:endParaRPr lang="it-IT" dirty="0"/>
          </a:p>
        </p:txBody>
      </p:sp>
    </p:spTree>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John </a:t>
            </a:r>
            <a:r>
              <a:rPr lang="it-IT" sz="5400" b="1" i="1" dirty="0" err="1" smtClean="0">
                <a:solidFill>
                  <a:schemeClr val="accent5">
                    <a:lumMod val="75000"/>
                  </a:schemeClr>
                </a:solidFill>
              </a:rPr>
              <a:t>Dewey</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(1859-1952)</a:t>
            </a:r>
          </a:p>
          <a:p>
            <a:r>
              <a:rPr lang="it-IT" dirty="0" smtClean="0"/>
              <a:t>Filosofo, scrittore e pedagogista, </a:t>
            </a:r>
            <a:r>
              <a:rPr lang="it-IT" b="1" dirty="0" smtClean="0"/>
              <a:t>John</a:t>
            </a:r>
            <a:r>
              <a:rPr lang="it-IT" dirty="0" smtClean="0"/>
              <a:t> </a:t>
            </a:r>
            <a:r>
              <a:rPr lang="it-IT" b="1" dirty="0" err="1" smtClean="0"/>
              <a:t>Dewey</a:t>
            </a:r>
            <a:r>
              <a:rPr lang="it-IT" dirty="0" smtClean="0"/>
              <a:t> esercita una profonda influenza sulla cultura, la società e la politica statunitense del suo tempo. Si laurea in filosofia  a Baltimora e insegna nelle università del Michigan e  del Minnesota, prima di fondare la sua </a:t>
            </a:r>
            <a:r>
              <a:rPr lang="it-IT" b="1" dirty="0" smtClean="0"/>
              <a:t>scuola-laboratorio di pedagogia all’università di Chicago</a:t>
            </a:r>
            <a:r>
              <a:rPr lang="it-IT" dirty="0" smtClean="0"/>
              <a:t>. Incontra e dialoga proficuamente  con i maestri del </a:t>
            </a:r>
            <a:r>
              <a:rPr lang="it-IT" i="1" dirty="0" smtClean="0"/>
              <a:t>pragmatismo</a:t>
            </a:r>
            <a:r>
              <a:rPr lang="it-IT" dirty="0" smtClean="0"/>
              <a:t> americano </a:t>
            </a:r>
            <a:r>
              <a:rPr lang="it-IT" i="1" dirty="0" smtClean="0"/>
              <a:t>William James </a:t>
            </a:r>
            <a:r>
              <a:rPr lang="it-IT" dirty="0" smtClean="0"/>
              <a:t>e </a:t>
            </a:r>
            <a:r>
              <a:rPr lang="it-IT" i="1" dirty="0" smtClean="0"/>
              <a:t>Charles </a:t>
            </a:r>
            <a:r>
              <a:rPr lang="it-IT" i="1" dirty="0" err="1" smtClean="0"/>
              <a:t>Peirce</a:t>
            </a:r>
            <a:r>
              <a:rPr lang="it-IT" dirty="0" smtClean="0"/>
              <a:t>. Insegna alla Columbia </a:t>
            </a:r>
            <a:r>
              <a:rPr lang="it-IT" dirty="0" err="1" smtClean="0"/>
              <a:t>University</a:t>
            </a:r>
            <a:r>
              <a:rPr lang="it-IT" dirty="0" smtClean="0"/>
              <a:t> di New </a:t>
            </a:r>
            <a:r>
              <a:rPr lang="it-IT" dirty="0" err="1" smtClean="0"/>
              <a:t>Jork</a:t>
            </a:r>
            <a:r>
              <a:rPr lang="it-IT" dirty="0" smtClean="0"/>
              <a:t>, e viaggia per il mondo, in Cina, Giappone, URSS, studiando anche il sistema educativo sovietico. Influenza non poco la politica del partito democratico di quegli anni.</a:t>
            </a:r>
          </a:p>
          <a:p>
            <a:r>
              <a:rPr lang="it-IT" dirty="0" smtClean="0"/>
              <a:t>Le sue opere principali: </a:t>
            </a:r>
            <a:r>
              <a:rPr lang="it-IT" i="1" dirty="0" smtClean="0"/>
              <a:t>Logica come teoria della ricerca </a:t>
            </a:r>
            <a:r>
              <a:rPr lang="it-IT" dirty="0" smtClean="0"/>
              <a:t>(1938), </a:t>
            </a:r>
            <a:r>
              <a:rPr lang="it-IT" i="1" dirty="0" smtClean="0"/>
              <a:t>Liberalismo e azione sociale  </a:t>
            </a:r>
            <a:r>
              <a:rPr lang="it-IT" dirty="0" smtClean="0"/>
              <a:t>(1935),  </a:t>
            </a:r>
            <a:r>
              <a:rPr lang="it-IT" i="1" dirty="0" smtClean="0"/>
              <a:t>Natura umana e comportamento</a:t>
            </a:r>
            <a:r>
              <a:rPr lang="it-IT" dirty="0" smtClean="0"/>
              <a:t>. </a:t>
            </a:r>
            <a:endParaRPr lang="it-IT" dirty="0"/>
          </a:p>
        </p:txBody>
      </p:sp>
    </p:spTree>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natura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formazione di </a:t>
            </a:r>
            <a:r>
              <a:rPr lang="it-IT" dirty="0" err="1" smtClean="0"/>
              <a:t>Dewey</a:t>
            </a:r>
            <a:r>
              <a:rPr lang="it-IT" dirty="0" smtClean="0"/>
              <a:t> è stata molto influenzata dal pragmatismo americano e dall’evoluzionismo di </a:t>
            </a:r>
            <a:r>
              <a:rPr lang="it-IT" i="1" dirty="0" smtClean="0"/>
              <a:t>Darwin</a:t>
            </a:r>
            <a:r>
              <a:rPr lang="it-IT" dirty="0" smtClean="0"/>
              <a:t>. L’uomo, con la sua esperienza dialoga con l’ambiente e costruisce il proprio sé,mediante una pedagogia pratica e interattiva. Nella quotidianità si svolge la relazione tra l’uomo, l’ambiente e la natura, ma anche la relazione tra tutte le persone nella società. Questo complesso di relazioni forma l’esperienza e modifica lo stato delle cose.</a:t>
            </a:r>
          </a:p>
          <a:p>
            <a:r>
              <a:rPr lang="it-IT" b="1" dirty="0" smtClean="0"/>
              <a:t>L’evoluzione è la risposta alla precarietà del vivere, operando la natura per sentieri di selezione e di miglioramento delle specie, tra qui quella umana</a:t>
            </a:r>
            <a:r>
              <a:rPr lang="it-IT" dirty="0" smtClean="0"/>
              <a:t>.</a:t>
            </a:r>
          </a:p>
          <a:p>
            <a:r>
              <a:rPr lang="it-IT" b="1" i="1" dirty="0" smtClean="0"/>
              <a:t>Di tutto questo processo la filosofia opera in qualità di supervisore razionale e ordinativo, critico e ausilio di rinnovamento</a:t>
            </a:r>
            <a:r>
              <a:rPr lang="it-IT" dirty="0" smtClean="0"/>
              <a:t>. </a:t>
            </a:r>
            <a:endParaRPr lang="it-IT" dirty="0"/>
          </a:p>
        </p:txBody>
      </p:sp>
    </p:spTree>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L’indagine e la scienza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ricerca e lo studio razionale della realtà, per </a:t>
            </a:r>
            <a:r>
              <a:rPr lang="it-IT" dirty="0" err="1" smtClean="0"/>
              <a:t>Dewey</a:t>
            </a:r>
            <a:r>
              <a:rPr lang="it-IT" dirty="0" smtClean="0"/>
              <a:t>, si svolgono al livello della coscienza di ciascun individuo. Ogni persona è in grado di conoscere lo spirito dell’ambiente e della società in cui vive e opera, e gli impulsi al rinnovamento, che può scegliere o rifiutare. Non si agisce perché </a:t>
            </a:r>
            <a:r>
              <a:rPr lang="it-IT" i="1" dirty="0" smtClean="0"/>
              <a:t>determinati ad agire </a:t>
            </a:r>
            <a:r>
              <a:rPr lang="it-IT" dirty="0" smtClean="0"/>
              <a:t>(à la </a:t>
            </a:r>
            <a:r>
              <a:rPr lang="it-IT" i="1" dirty="0" smtClean="0"/>
              <a:t>Spinoza</a:t>
            </a:r>
            <a:r>
              <a:rPr lang="it-IT" dirty="0" smtClean="0"/>
              <a:t>), ma perché capaci di decidere in un senso o nell’altro nel processo deliberativo. </a:t>
            </a:r>
          </a:p>
          <a:p>
            <a:pPr>
              <a:buNone/>
            </a:pPr>
            <a:endParaRPr lang="it-IT" dirty="0" smtClean="0"/>
          </a:p>
          <a:p>
            <a:r>
              <a:rPr lang="it-IT" b="1" dirty="0" smtClean="0"/>
              <a:t>L’uomo si costruisce un profilo </a:t>
            </a:r>
            <a:r>
              <a:rPr lang="it-IT" b="1" dirty="0" err="1" smtClean="0"/>
              <a:t>personologico</a:t>
            </a:r>
            <a:r>
              <a:rPr lang="it-IT" b="1" dirty="0" smtClean="0"/>
              <a:t> come un </a:t>
            </a:r>
            <a:r>
              <a:rPr lang="it-IT" b="1" i="1" dirty="0" smtClean="0"/>
              <a:t>abito</a:t>
            </a:r>
            <a:r>
              <a:rPr lang="it-IT" b="1" dirty="0" smtClean="0"/>
              <a:t> (denominazione scolastica: </a:t>
            </a:r>
            <a:r>
              <a:rPr lang="it-IT" b="1" i="1" dirty="0" smtClean="0"/>
              <a:t>habitus</a:t>
            </a:r>
            <a:r>
              <a:rPr lang="it-IT" b="1" dirty="0" smtClean="0"/>
              <a:t>, virtù o vizio); quest’abito lo configura e lo sostiene nell’azione, e può essere modificato con il progresso psicologico e spirituale</a:t>
            </a:r>
            <a:r>
              <a:rPr lang="it-IT" dirty="0" smtClean="0"/>
              <a:t>.</a:t>
            </a:r>
            <a:endParaRPr lang="it-IT" dirty="0"/>
          </a:p>
        </p:txBody>
      </p:sp>
    </p:spTree>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morale e l’arte</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Per </a:t>
            </a:r>
            <a:r>
              <a:rPr lang="it-IT" dirty="0" err="1" smtClean="0"/>
              <a:t>Dewey</a:t>
            </a:r>
            <a:r>
              <a:rPr lang="it-IT" dirty="0" smtClean="0"/>
              <a:t> sembra che la </a:t>
            </a:r>
            <a:r>
              <a:rPr lang="it-IT" b="1" dirty="0" smtClean="0"/>
              <a:t>morale</a:t>
            </a:r>
            <a:r>
              <a:rPr lang="it-IT" dirty="0" smtClean="0"/>
              <a:t>, sapere aperto e non dogmatico, possa in qualche modo percorrere quasi gli stessi itinerari dell’</a:t>
            </a:r>
            <a:r>
              <a:rPr lang="it-IT" b="1" dirty="0" smtClean="0"/>
              <a:t>arte</a:t>
            </a:r>
            <a:r>
              <a:rPr lang="it-IT" dirty="0" smtClean="0"/>
              <a:t>. Infatti, </a:t>
            </a:r>
            <a:r>
              <a:rPr lang="it-IT" b="1" dirty="0" smtClean="0"/>
              <a:t>come quest’ultima è apertura infinita all’intuizione creativa, così la morale, come scienza di indirizzo delle azioni umane, non può che essere guidata dall’intelligenza</a:t>
            </a:r>
            <a:r>
              <a:rPr lang="it-IT" dirty="0" smtClean="0"/>
              <a:t>.</a:t>
            </a:r>
          </a:p>
          <a:p>
            <a:r>
              <a:rPr lang="it-IT" dirty="0" smtClean="0"/>
              <a:t>La </a:t>
            </a:r>
            <a:r>
              <a:rPr lang="it-IT" b="1" i="1" dirty="0" smtClean="0"/>
              <a:t>morale</a:t>
            </a:r>
            <a:r>
              <a:rPr lang="it-IT" dirty="0" smtClean="0"/>
              <a:t> e l’</a:t>
            </a:r>
            <a:r>
              <a:rPr lang="it-IT" b="1" i="1" dirty="0" smtClean="0"/>
              <a:t>arte</a:t>
            </a:r>
            <a:r>
              <a:rPr lang="it-IT" dirty="0" smtClean="0"/>
              <a:t> hanno a che fare con l’infinito dispiegarsi dell’umano dentro ogni singolo uomo, per cui non deve essere sottoposta a vincoli estrinseci, che non abbiano a che fare con la straordinaria esperienza soggettiva: ciò non significa certo che </a:t>
            </a:r>
            <a:r>
              <a:rPr lang="it-IT" dirty="0" err="1" smtClean="0"/>
              <a:t>Dewey</a:t>
            </a:r>
            <a:r>
              <a:rPr lang="it-IT" dirty="0" smtClean="0"/>
              <a:t> sia una sorta di </a:t>
            </a:r>
            <a:r>
              <a:rPr lang="it-IT" i="1" dirty="0" smtClean="0"/>
              <a:t>immoralista</a:t>
            </a:r>
            <a:r>
              <a:rPr lang="it-IT" dirty="0" smtClean="0"/>
              <a:t>, ma semplicemente, che </a:t>
            </a:r>
            <a:r>
              <a:rPr lang="it-IT" b="1" i="1" dirty="0" smtClean="0"/>
              <a:t>egli vede nella crescita di ogni personalità libera, un modo per ricercare una strada originale alla soluzione dei problemi che ogni esperienza di vita pone</a:t>
            </a:r>
            <a:r>
              <a:rPr lang="it-IT" dirty="0" smtClean="0"/>
              <a:t>.</a:t>
            </a:r>
            <a:endParaRPr lang="it-I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René Descartes </a:t>
            </a:r>
            <a:r>
              <a:rPr lang="it-IT" sz="5400" b="1" dirty="0" smtClean="0">
                <a:solidFill>
                  <a:schemeClr val="accent5">
                    <a:lumMod val="75000"/>
                  </a:schemeClr>
                </a:solidFill>
              </a:rPr>
              <a:t>(</a:t>
            </a:r>
            <a:r>
              <a:rPr lang="it-IT" sz="5400" b="1" i="1" dirty="0" smtClean="0">
                <a:solidFill>
                  <a:schemeClr val="accent5">
                    <a:lumMod val="75000"/>
                  </a:schemeClr>
                </a:solidFill>
              </a:rPr>
              <a:t>Cartesio</a:t>
            </a:r>
            <a:r>
              <a:rPr lang="it-IT" sz="5400" b="1" dirty="0" smtClean="0">
                <a:solidFill>
                  <a:schemeClr val="accent5">
                    <a:lumMod val="75000"/>
                  </a:schemeClr>
                </a:solidFill>
              </a:rPr>
              <a:t>)</a:t>
            </a:r>
            <a:endParaRPr lang="it-IT" sz="5400" b="1" dirty="0">
              <a:solidFill>
                <a:schemeClr val="accent5">
                  <a:lumMod val="75000"/>
                </a:schemeClr>
              </a:solidFill>
            </a:endParaRPr>
          </a:p>
        </p:txBody>
      </p:sp>
      <p:sp>
        <p:nvSpPr>
          <p:cNvPr id="3" name="Segnaposto contenuto 2"/>
          <p:cNvSpPr>
            <a:spLocks noGrp="1"/>
          </p:cNvSpPr>
          <p:nvPr>
            <p:ph idx="1"/>
          </p:nvPr>
        </p:nvSpPr>
        <p:spPr/>
        <p:txBody>
          <a:bodyPr>
            <a:normAutofit fontScale="70000" lnSpcReduction="20000"/>
          </a:bodyPr>
          <a:lstStyle/>
          <a:p>
            <a:pPr>
              <a:buNone/>
            </a:pPr>
            <a:r>
              <a:rPr lang="it-IT" dirty="0" smtClean="0"/>
              <a:t>(1596-1650)</a:t>
            </a:r>
          </a:p>
          <a:p>
            <a:r>
              <a:rPr lang="it-IT" dirty="0" smtClean="0"/>
              <a:t>Nato a La </a:t>
            </a:r>
            <a:r>
              <a:rPr lang="it-IT" dirty="0" err="1" smtClean="0"/>
              <a:t>Haye</a:t>
            </a:r>
            <a:r>
              <a:rPr lang="it-IT" dirty="0" smtClean="0"/>
              <a:t> in </a:t>
            </a:r>
            <a:r>
              <a:rPr lang="it-IT" dirty="0" err="1" smtClean="0"/>
              <a:t>Turenna</a:t>
            </a:r>
            <a:r>
              <a:rPr lang="it-IT" dirty="0" smtClean="0"/>
              <a:t>, </a:t>
            </a:r>
            <a:r>
              <a:rPr lang="it-IT" b="1" dirty="0" smtClean="0"/>
              <a:t>René Descartes </a:t>
            </a:r>
            <a:r>
              <a:rPr lang="it-IT" dirty="0" smtClean="0"/>
              <a:t>(</a:t>
            </a:r>
            <a:r>
              <a:rPr lang="it-IT" i="1" dirty="0" err="1" smtClean="0"/>
              <a:t>Cartesius</a:t>
            </a:r>
            <a:r>
              <a:rPr lang="it-IT" dirty="0" smtClean="0"/>
              <a:t>), studia dai gesuiti di La Flèche grammatica, retorica e filosofia. All’università di Poitiers consegue il titolo accademico in filosofia e diritto. Giovanissimo si unisce alle armate di Maurizio di Nassau in Olanda, spostandosi poi in Germania (Francoforte e </a:t>
            </a:r>
            <a:r>
              <a:rPr lang="it-IT" dirty="0" err="1" smtClean="0"/>
              <a:t>Ulm</a:t>
            </a:r>
            <a:r>
              <a:rPr lang="it-IT" dirty="0" smtClean="0"/>
              <a:t>). In quel periodo scrive il </a:t>
            </a:r>
            <a:r>
              <a:rPr lang="it-IT" i="1" dirty="0" err="1" smtClean="0"/>
              <a:t>Compendium</a:t>
            </a:r>
            <a:r>
              <a:rPr lang="it-IT" i="1" dirty="0" smtClean="0"/>
              <a:t> </a:t>
            </a:r>
            <a:r>
              <a:rPr lang="it-IT" i="1" dirty="0" err="1" smtClean="0"/>
              <a:t>musicae</a:t>
            </a:r>
            <a:r>
              <a:rPr lang="it-IT" i="1" dirty="0" smtClean="0"/>
              <a:t> </a:t>
            </a:r>
            <a:r>
              <a:rPr lang="it-IT" dirty="0" smtClean="0"/>
              <a:t>e successivamente, tornato a Parigi, mentore cardinale </a:t>
            </a:r>
            <a:r>
              <a:rPr lang="it-IT" i="1" dirty="0" err="1" smtClean="0"/>
              <a:t>Bérulle</a:t>
            </a:r>
            <a:r>
              <a:rPr lang="it-IT" dirty="0" smtClean="0"/>
              <a:t>, redige il trattato </a:t>
            </a:r>
            <a:r>
              <a:rPr lang="it-IT" i="1" dirty="0" err="1" smtClean="0"/>
              <a:t>Regulae</a:t>
            </a:r>
            <a:r>
              <a:rPr lang="it-IT" i="1" dirty="0" smtClean="0"/>
              <a:t> ad </a:t>
            </a:r>
            <a:r>
              <a:rPr lang="it-IT" i="1" dirty="0" err="1" smtClean="0"/>
              <a:t>directionem</a:t>
            </a:r>
            <a:r>
              <a:rPr lang="it-IT" i="1" dirty="0" smtClean="0"/>
              <a:t> </a:t>
            </a:r>
            <a:r>
              <a:rPr lang="it-IT" i="1" dirty="0" err="1" smtClean="0"/>
              <a:t>ingenii</a:t>
            </a:r>
            <a:r>
              <a:rPr lang="it-IT" dirty="0" smtClean="0"/>
              <a:t>.</a:t>
            </a:r>
          </a:p>
          <a:p>
            <a:pPr>
              <a:buNone/>
            </a:pPr>
            <a:endParaRPr lang="it-IT" dirty="0" smtClean="0"/>
          </a:p>
          <a:p>
            <a:r>
              <a:rPr lang="it-IT" dirty="0" smtClean="0"/>
              <a:t>Stabilitosi in Olanda nel 1629 (salvo qualche rientro a Parigi), si dedica a quelle che saranno le sue opere maggiori: nel 1637 esce il </a:t>
            </a:r>
            <a:r>
              <a:rPr lang="it-IT" i="1" dirty="0" smtClean="0"/>
              <a:t>Discorso sul metodo</a:t>
            </a:r>
            <a:r>
              <a:rPr lang="it-IT" dirty="0" smtClean="0"/>
              <a:t>, e nei dieci anni successivi i </a:t>
            </a:r>
            <a:r>
              <a:rPr lang="it-IT" i="1" dirty="0" smtClean="0"/>
              <a:t>Principia </a:t>
            </a:r>
            <a:r>
              <a:rPr lang="it-IT" i="1" dirty="0" err="1" smtClean="0"/>
              <a:t>philosophiae</a:t>
            </a:r>
            <a:r>
              <a:rPr lang="it-IT" i="1" dirty="0" smtClean="0"/>
              <a:t> </a:t>
            </a:r>
            <a:r>
              <a:rPr lang="it-IT" dirty="0" smtClean="0"/>
              <a:t>e </a:t>
            </a:r>
            <a:r>
              <a:rPr lang="it-IT" i="1" dirty="0" smtClean="0"/>
              <a:t>Le passioni dell’anima, </a:t>
            </a:r>
            <a:r>
              <a:rPr lang="it-IT" dirty="0" smtClean="0"/>
              <a:t>che suscitano non poche polemiche e condanne da parte di teologi (</a:t>
            </a:r>
            <a:r>
              <a:rPr lang="it-IT" i="1" dirty="0" err="1" smtClean="0"/>
              <a:t>Gisbert</a:t>
            </a:r>
            <a:r>
              <a:rPr lang="it-IT" i="1" dirty="0" smtClean="0"/>
              <a:t> </a:t>
            </a:r>
            <a:r>
              <a:rPr lang="it-IT" i="1" dirty="0" err="1" smtClean="0"/>
              <a:t>Voet</a:t>
            </a:r>
            <a:r>
              <a:rPr lang="it-IT" dirty="0" smtClean="0"/>
              <a:t>) e Università (Utrecht e </a:t>
            </a:r>
            <a:r>
              <a:rPr lang="it-IT" dirty="0" err="1" smtClean="0"/>
              <a:t>Leyden</a:t>
            </a:r>
            <a:r>
              <a:rPr lang="it-IT" dirty="0" smtClean="0"/>
              <a:t>). </a:t>
            </a:r>
          </a:p>
          <a:p>
            <a:pPr>
              <a:buNone/>
            </a:pPr>
            <a:endParaRPr lang="it-IT" dirty="0" smtClean="0"/>
          </a:p>
          <a:p>
            <a:r>
              <a:rPr lang="it-IT" dirty="0" smtClean="0"/>
              <a:t>Muore in Svezia  a 54 anni, ospite della regina Cristina.</a:t>
            </a:r>
            <a:endParaRPr lang="it-IT" dirty="0"/>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L’educazione e la società</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Il pensiero pedagogico di </a:t>
            </a:r>
            <a:r>
              <a:rPr lang="it-IT" dirty="0" err="1" smtClean="0"/>
              <a:t>Dewey</a:t>
            </a:r>
            <a:r>
              <a:rPr lang="it-IT" dirty="0" smtClean="0"/>
              <a:t> risente del particolare influsso di </a:t>
            </a:r>
            <a:r>
              <a:rPr lang="it-IT" i="1" dirty="0" smtClean="0"/>
              <a:t>Ralph </a:t>
            </a:r>
            <a:r>
              <a:rPr lang="it-IT" i="1" dirty="0" err="1" smtClean="0"/>
              <a:t>Waldo</a:t>
            </a:r>
            <a:r>
              <a:rPr lang="it-IT" i="1" dirty="0" smtClean="0"/>
              <a:t> Emerson</a:t>
            </a:r>
            <a:r>
              <a:rPr lang="it-IT" dirty="0" smtClean="0"/>
              <a:t>: </a:t>
            </a:r>
            <a:r>
              <a:rPr lang="it-IT" dirty="0" err="1" smtClean="0"/>
              <a:t>Dewey</a:t>
            </a:r>
            <a:r>
              <a:rPr lang="it-IT" dirty="0" smtClean="0"/>
              <a:t>, infatti, crede che l’esperienza educativa non debba fondarsi sulle esigenze degli insegnanti, bensì sugli interessi naturali degli alunni, che sono in grado di discernere le cose con maggiore freschezza, rispetto agli adulti.</a:t>
            </a:r>
          </a:p>
          <a:p>
            <a:r>
              <a:rPr lang="it-IT" b="1" dirty="0" smtClean="0"/>
              <a:t>La scuola deve rendere partecipe l’alunno di tutti i saperi necessari a una sua progressiva integrazione sociale, mediante una </a:t>
            </a:r>
            <a:r>
              <a:rPr lang="it-IT" b="1" i="1" dirty="0" smtClean="0"/>
              <a:t>pedagogia attiva e progressiva</a:t>
            </a:r>
            <a:r>
              <a:rPr lang="it-IT" b="1" dirty="0" smtClean="0"/>
              <a:t>,  adatta alle varie età dell’allievo</a:t>
            </a:r>
            <a:r>
              <a:rPr lang="it-IT" dirty="0" smtClean="0"/>
              <a:t>; le età di cui </a:t>
            </a:r>
            <a:r>
              <a:rPr lang="it-IT" dirty="0" err="1" smtClean="0"/>
              <a:t>Dewey</a:t>
            </a:r>
            <a:r>
              <a:rPr lang="it-IT" dirty="0" smtClean="0"/>
              <a:t> scrive si configurano come segue: </a:t>
            </a:r>
            <a:r>
              <a:rPr lang="it-IT" b="1" i="1" dirty="0" smtClean="0"/>
              <a:t>dai 4 agli 8 anni, dai 9 ai 12 anni,dai 12 ai 14 anni</a:t>
            </a:r>
            <a:r>
              <a:rPr lang="it-IT" dirty="0" smtClean="0"/>
              <a:t>, nei quali periodi occorre predisporre piani educativi proporzionati e adeguati agli stadi di sviluppo </a:t>
            </a:r>
            <a:r>
              <a:rPr lang="it-IT" i="1" dirty="0" smtClean="0"/>
              <a:t>psicologico</a:t>
            </a:r>
            <a:r>
              <a:rPr lang="it-IT" dirty="0" smtClean="0"/>
              <a:t> e </a:t>
            </a:r>
            <a:r>
              <a:rPr lang="it-IT" i="1" dirty="0" err="1" smtClean="0"/>
              <a:t>personologico</a:t>
            </a:r>
            <a:r>
              <a:rPr lang="it-IT" dirty="0" smtClean="0"/>
              <a:t>  dei singoli.</a:t>
            </a:r>
            <a:endParaRPr lang="it-IT" dirty="0"/>
          </a:p>
        </p:txBody>
      </p:sp>
    </p:spTree>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Ludwig Wittgenstein</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0000" lnSpcReduction="20000"/>
          </a:bodyPr>
          <a:lstStyle/>
          <a:p>
            <a:pPr>
              <a:buNone/>
            </a:pPr>
            <a:r>
              <a:rPr lang="it-IT" dirty="0" smtClean="0"/>
              <a:t>(1889-1951)</a:t>
            </a:r>
          </a:p>
          <a:p>
            <a:r>
              <a:rPr lang="it-IT" dirty="0" smtClean="0"/>
              <a:t>Di famiglia viennese benestante </a:t>
            </a:r>
            <a:r>
              <a:rPr lang="it-IT" b="1" dirty="0" smtClean="0"/>
              <a:t>Wittgenstein</a:t>
            </a:r>
            <a:r>
              <a:rPr lang="it-IT" dirty="0" smtClean="0"/>
              <a:t> studia ingegneria a Berlino e a Manchester. Nel 1912 va a Cambridge per studiare </a:t>
            </a:r>
            <a:r>
              <a:rPr lang="it-IT" i="1" dirty="0" smtClean="0"/>
              <a:t>matematica</a:t>
            </a:r>
            <a:r>
              <a:rPr lang="it-IT" dirty="0" smtClean="0"/>
              <a:t> e </a:t>
            </a:r>
            <a:r>
              <a:rPr lang="it-IT" i="1" dirty="0" smtClean="0"/>
              <a:t>logica</a:t>
            </a:r>
            <a:r>
              <a:rPr lang="it-IT" dirty="0" smtClean="0"/>
              <a:t> alla scuola di Bertrand Russell. Dopo la guerra che lo vede combattente, pubblica il </a:t>
            </a:r>
            <a:r>
              <a:rPr lang="it-IT" i="1" dirty="0" err="1" smtClean="0"/>
              <a:t>Tractatus</a:t>
            </a:r>
            <a:r>
              <a:rPr lang="it-IT" i="1" dirty="0" smtClean="0"/>
              <a:t> </a:t>
            </a:r>
            <a:r>
              <a:rPr lang="it-IT" i="1" dirty="0" err="1" smtClean="0"/>
              <a:t>logico-philosophicus</a:t>
            </a:r>
            <a:r>
              <a:rPr lang="it-IT" dirty="0" smtClean="0"/>
              <a:t>, ottenendo un notevole consenso da parte del maestro inglese. </a:t>
            </a:r>
          </a:p>
          <a:p>
            <a:r>
              <a:rPr lang="it-IT" dirty="0" smtClean="0"/>
              <a:t>Nel frattempo, rinunziando all’eredità paterna, in profonda crisi esistenziale e morale, si ritira a fare il maestro elementare in alcuni villaggi austriaci dal 1919 al 1926.</a:t>
            </a:r>
          </a:p>
          <a:p>
            <a:r>
              <a:rPr lang="it-IT" dirty="0" smtClean="0"/>
              <a:t>Nel 1926 torna nella capitale austriaca dove prende contatto con gli esponenti del Circolo di Vienna, per trasferirsi a Cambridge dove viene incaricato dell’insegnamento della filosofia fino al 1947. La morte lo coglie qualche anno dopo, lasciandogli il tempo di scrivere e pubblicare altri testi molto importanti: le </a:t>
            </a:r>
            <a:r>
              <a:rPr lang="it-IT" i="1" dirty="0" smtClean="0"/>
              <a:t>Ricerche filosofiche </a:t>
            </a:r>
            <a:r>
              <a:rPr lang="it-IT" dirty="0" smtClean="0"/>
              <a:t>(1953), e le </a:t>
            </a:r>
            <a:r>
              <a:rPr lang="it-IT" i="1" dirty="0" smtClean="0"/>
              <a:t>Osservazioni sui fondamenti della matematica </a:t>
            </a:r>
            <a:r>
              <a:rPr lang="it-IT" dirty="0" smtClean="0"/>
              <a:t>(1956). </a:t>
            </a:r>
          </a:p>
          <a:p>
            <a:r>
              <a:rPr lang="it-IT" dirty="0" smtClean="0"/>
              <a:t>Wittgenstein è un punto di riferimento fondamentale della filosofia del ‘900. </a:t>
            </a:r>
            <a:endParaRPr lang="it-IT" dirty="0"/>
          </a:p>
        </p:txBody>
      </p:sp>
    </p:spTree>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Chiarificazione e terapia linguistica</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Non affrontando qui gli eccessivamente complessi temi di logica simbolica e matematica, ci soffermiamo sul cuore della tesi filosofica di Wittgenstein: </a:t>
            </a:r>
            <a:r>
              <a:rPr lang="it-IT" b="1" dirty="0" smtClean="0"/>
              <a:t>per lui il </a:t>
            </a:r>
            <a:r>
              <a:rPr lang="it-IT" b="1" i="1" dirty="0" smtClean="0"/>
              <a:t>pensiero</a:t>
            </a:r>
            <a:r>
              <a:rPr lang="it-IT" b="1" dirty="0" smtClean="0"/>
              <a:t> si identifica completamente con il </a:t>
            </a:r>
            <a:r>
              <a:rPr lang="it-IT" b="1" i="1" dirty="0" smtClean="0"/>
              <a:t>linguaggio</a:t>
            </a:r>
            <a:r>
              <a:rPr lang="it-IT" dirty="0" smtClean="0"/>
              <a:t>. Il filosofo viennese sotto questo profilo è un radicale: </a:t>
            </a:r>
            <a:r>
              <a:rPr lang="it-IT" b="1" dirty="0" smtClean="0"/>
              <a:t>come il mondo è costituito da </a:t>
            </a:r>
            <a:r>
              <a:rPr lang="it-IT" b="1" i="1" dirty="0" err="1" smtClean="0"/>
              <a:t>tutto-ciò-che-accade</a:t>
            </a:r>
            <a:r>
              <a:rPr lang="it-IT" dirty="0" smtClean="0"/>
              <a:t>, così </a:t>
            </a:r>
            <a:r>
              <a:rPr lang="it-IT" b="1" dirty="0" smtClean="0"/>
              <a:t>il linguaggio è costituito di proposizioni che affermano o negano fatti e cose</a:t>
            </a:r>
            <a:r>
              <a:rPr lang="it-IT" dirty="0" smtClean="0"/>
              <a:t>, proposizioni che hanno nomi, </a:t>
            </a:r>
            <a:r>
              <a:rPr lang="it-IT" b="1" dirty="0" smtClean="0"/>
              <a:t>i nomi delle cose</a:t>
            </a:r>
            <a:r>
              <a:rPr lang="it-IT" dirty="0" smtClean="0"/>
              <a:t>.</a:t>
            </a:r>
          </a:p>
          <a:p>
            <a:r>
              <a:rPr lang="it-IT" dirty="0" smtClean="0"/>
              <a:t>Ogni residuo espressivo metafisico per Wittgenstein deve essere eliminato, lasciando solo ciò che ha un significato immediato che corrisponde alle cose.</a:t>
            </a:r>
          </a:p>
          <a:p>
            <a:r>
              <a:rPr lang="it-IT" dirty="0" smtClean="0"/>
              <a:t>La </a:t>
            </a:r>
            <a:r>
              <a:rPr lang="it-IT" b="1" i="1" dirty="0" smtClean="0"/>
              <a:t>filosofia,quando</a:t>
            </a:r>
            <a:r>
              <a:rPr lang="it-IT" dirty="0" smtClean="0"/>
              <a:t> </a:t>
            </a:r>
            <a:r>
              <a:rPr lang="it-IT" b="1" i="1" dirty="0" smtClean="0"/>
              <a:t>pretende di codificare, classificare, elencare, si riduce a pura, inutile tautologia</a:t>
            </a:r>
            <a:r>
              <a:rPr lang="it-IT" dirty="0" smtClean="0"/>
              <a:t>.</a:t>
            </a:r>
          </a:p>
          <a:p>
            <a:r>
              <a:rPr lang="it-IT" dirty="0" smtClean="0"/>
              <a:t>Un detto famoso del nostro è: </a:t>
            </a:r>
            <a:r>
              <a:rPr lang="it-IT" b="1" i="1" dirty="0" smtClean="0"/>
              <a:t>di ciò che non si sa, si taccia</a:t>
            </a:r>
            <a:r>
              <a:rPr lang="it-IT" dirty="0" smtClean="0"/>
              <a:t>. (</a:t>
            </a:r>
            <a:r>
              <a:rPr lang="it-IT" i="1" dirty="0" smtClean="0"/>
              <a:t>Quanto utile di questi tempi banalmente logorroici</a:t>
            </a:r>
            <a:r>
              <a:rPr lang="it-IT" dirty="0" smtClean="0"/>
              <a:t>!)</a:t>
            </a:r>
            <a:endParaRPr lang="it-IT" dirty="0"/>
          </a:p>
        </p:txBody>
      </p:sp>
    </p:spTree>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 giochi linguistici</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Per Wittgenstein, soprattutto nella seconda fase del suo pensiero, </a:t>
            </a:r>
            <a:r>
              <a:rPr lang="it-IT" b="1" dirty="0" smtClean="0"/>
              <a:t>il linguaggio è, non solo l’unica rappresentazione possibile del pensiero umano</a:t>
            </a:r>
            <a:r>
              <a:rPr lang="it-IT" dirty="0" smtClean="0"/>
              <a:t>, </a:t>
            </a:r>
            <a:r>
              <a:rPr lang="it-IT" b="1" dirty="0" smtClean="0"/>
              <a:t>ma anche lo strumento che offre, nell’infinita gamma dei suoi giochi, ogni possibilità descrittiva della realtà</a:t>
            </a:r>
            <a:r>
              <a:rPr lang="it-IT" dirty="0" smtClean="0"/>
              <a:t>.</a:t>
            </a:r>
          </a:p>
          <a:p>
            <a:r>
              <a:rPr lang="it-IT" dirty="0" smtClean="0"/>
              <a:t>Per questo non si può ammettere di usare il linguaggio come uno strumento traducibile a piacimento nei vari idiomi, ma lo si deve utilizzare come un itinerario vitale, che permette, sia l’espressione concettuale, sia le dinamiche organizzative e vitali del singolo individuo e delle comunità.</a:t>
            </a:r>
          </a:p>
          <a:p>
            <a:r>
              <a:rPr lang="it-IT" b="1" dirty="0" smtClean="0"/>
              <a:t>Ma ciò è possibile solo e solamente se l’uomo riconosce il proprio simile come tale, come altro da sé, ma come se fosse un “</a:t>
            </a:r>
            <a:r>
              <a:rPr lang="it-IT" b="1" i="1" dirty="0" smtClean="0"/>
              <a:t>io</a:t>
            </a:r>
            <a:r>
              <a:rPr lang="it-IT" b="1" dirty="0" smtClean="0"/>
              <a:t>”. Non solo </a:t>
            </a:r>
            <a:r>
              <a:rPr lang="it-IT" b="1" i="1" dirty="0" smtClean="0"/>
              <a:t>io/me</a:t>
            </a:r>
            <a:r>
              <a:rPr lang="it-IT" b="1" dirty="0" smtClean="0"/>
              <a:t> ma </a:t>
            </a:r>
            <a:r>
              <a:rPr lang="it-IT" b="1" i="1" dirty="0" smtClean="0"/>
              <a:t>io/tu</a:t>
            </a:r>
            <a:r>
              <a:rPr lang="it-IT" b="1" dirty="0" smtClean="0"/>
              <a:t>.</a:t>
            </a:r>
            <a:endParaRPr lang="it-IT" b="1" dirty="0"/>
          </a:p>
        </p:txBody>
      </p:sp>
    </p:spTree>
  </p:cSld>
  <p:clrMapOvr>
    <a:masterClrMapping/>
  </p:clrMapOvr>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Max Weber</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0000" lnSpcReduction="20000"/>
          </a:bodyPr>
          <a:lstStyle/>
          <a:p>
            <a:pPr>
              <a:buNone/>
            </a:pPr>
            <a:r>
              <a:rPr lang="it-IT" dirty="0" smtClean="0"/>
              <a:t>(1964-1920)</a:t>
            </a:r>
          </a:p>
          <a:p>
            <a:r>
              <a:rPr lang="it-IT" b="1" dirty="0" smtClean="0"/>
              <a:t>Weber</a:t>
            </a:r>
            <a:r>
              <a:rPr lang="it-IT" dirty="0" smtClean="0"/>
              <a:t> cresce in una famiglia già molto orientata alla politica, il padre è un deputato del partito </a:t>
            </a:r>
            <a:r>
              <a:rPr lang="it-IT" dirty="0" err="1" smtClean="0"/>
              <a:t>Nazional-liberale</a:t>
            </a:r>
            <a:r>
              <a:rPr lang="it-IT" dirty="0" smtClean="0"/>
              <a:t>, per cui il giovane Max respira tematiche socio-politiche ed economiche fin da molto giovane. Studia giurisprudenza, economia e storia a </a:t>
            </a:r>
            <a:r>
              <a:rPr lang="it-IT" dirty="0" err="1" smtClean="0"/>
              <a:t>Heidelberg</a:t>
            </a:r>
            <a:r>
              <a:rPr lang="it-IT" dirty="0" smtClean="0"/>
              <a:t>, laureandosi poi a </a:t>
            </a:r>
            <a:r>
              <a:rPr lang="it-IT" dirty="0" err="1" smtClean="0"/>
              <a:t>Gottingen</a:t>
            </a:r>
            <a:r>
              <a:rPr lang="it-IT" dirty="0" smtClean="0"/>
              <a:t> nel 1889 con una tesi su </a:t>
            </a:r>
            <a:r>
              <a:rPr lang="it-IT" i="1" dirty="0" smtClean="0"/>
              <a:t>La storia romana nel suo significato per il diritto pubblico.</a:t>
            </a:r>
            <a:r>
              <a:rPr lang="it-IT" dirty="0" smtClean="0"/>
              <a:t> Diviene professore di economia politica a Friburgo, per poi passare a </a:t>
            </a:r>
            <a:r>
              <a:rPr lang="it-IT" dirty="0" err="1" smtClean="0"/>
              <a:t>Heidelberg</a:t>
            </a:r>
            <a:r>
              <a:rPr lang="it-IT" dirty="0" smtClean="0"/>
              <a:t>. </a:t>
            </a:r>
          </a:p>
          <a:p>
            <a:r>
              <a:rPr lang="it-IT" dirty="0" smtClean="0"/>
              <a:t>Una grave malattia nervosa ne interrompe l’attività e gli studi dal 1897 al 1903, per poi riprendersi molto bene, anche con un viaggio in America.</a:t>
            </a:r>
          </a:p>
          <a:p>
            <a:r>
              <a:rPr lang="it-IT" dirty="0" smtClean="0"/>
              <a:t>Pubblica successivamente, tra l’altro: </a:t>
            </a:r>
            <a:r>
              <a:rPr lang="it-IT" i="1" dirty="0" smtClean="0"/>
              <a:t>Studi critici sulla logica delle scienze della cultura</a:t>
            </a:r>
            <a:r>
              <a:rPr lang="it-IT" dirty="0" smtClean="0"/>
              <a:t> (1906), </a:t>
            </a:r>
            <a:r>
              <a:rPr lang="it-IT" i="1" dirty="0" smtClean="0"/>
              <a:t>L’etica protestante e lo spirito del capitalismo</a:t>
            </a:r>
            <a:r>
              <a:rPr lang="it-IT" dirty="0" smtClean="0"/>
              <a:t> (1904-5), </a:t>
            </a:r>
            <a:r>
              <a:rPr lang="it-IT" i="1" dirty="0" smtClean="0"/>
              <a:t>Le sette protestanti e lo spirito del capitalismo </a:t>
            </a:r>
            <a:r>
              <a:rPr lang="it-IT" dirty="0" smtClean="0"/>
              <a:t>(1906), e, più tardi, dopo una guerra che egli aveva vissuto con angoscia, </a:t>
            </a:r>
            <a:r>
              <a:rPr lang="it-IT" i="1" dirty="0" smtClean="0"/>
              <a:t>Il senso della </a:t>
            </a:r>
            <a:r>
              <a:rPr lang="it-IT" i="1" dirty="0" err="1" smtClean="0"/>
              <a:t>a-valutatività</a:t>
            </a:r>
            <a:r>
              <a:rPr lang="it-IT" i="1" dirty="0" smtClean="0"/>
              <a:t> delle scienze sociologiche ed economiche</a:t>
            </a:r>
            <a:r>
              <a:rPr lang="it-IT" dirty="0" smtClean="0"/>
              <a:t> (1917), </a:t>
            </a:r>
            <a:r>
              <a:rPr lang="it-IT" i="1" dirty="0" smtClean="0"/>
              <a:t>Il lavoro intellettuale come professione </a:t>
            </a:r>
            <a:r>
              <a:rPr lang="it-IT" dirty="0" smtClean="0"/>
              <a:t>(1919),  e gli studi comparsi postumi </a:t>
            </a:r>
            <a:r>
              <a:rPr lang="it-IT" i="1" dirty="0" smtClean="0"/>
              <a:t>Economia e società </a:t>
            </a:r>
            <a:r>
              <a:rPr lang="it-IT" dirty="0" smtClean="0"/>
              <a:t>(1921). </a:t>
            </a:r>
          </a:p>
          <a:p>
            <a:r>
              <a:rPr lang="it-IT" i="1" dirty="0" smtClean="0"/>
              <a:t>Max Weber </a:t>
            </a:r>
            <a:r>
              <a:rPr lang="it-IT" dirty="0" smtClean="0"/>
              <a:t>è un intellettuale poliedrico, poiché i suoi interessi spaziano dall’</a:t>
            </a:r>
            <a:r>
              <a:rPr lang="it-IT" i="1" dirty="0" smtClean="0"/>
              <a:t>economia </a:t>
            </a:r>
            <a:r>
              <a:rPr lang="it-IT" dirty="0" smtClean="0"/>
              <a:t>alla </a:t>
            </a:r>
            <a:r>
              <a:rPr lang="it-IT" i="1" dirty="0" smtClean="0"/>
              <a:t>sociologia</a:t>
            </a:r>
            <a:r>
              <a:rPr lang="it-IT" dirty="0" smtClean="0"/>
              <a:t>, al </a:t>
            </a:r>
            <a:r>
              <a:rPr lang="it-IT" i="1" dirty="0" smtClean="0"/>
              <a:t>diritto</a:t>
            </a:r>
            <a:r>
              <a:rPr lang="it-IT" dirty="0" smtClean="0"/>
              <a:t> alla </a:t>
            </a:r>
            <a:r>
              <a:rPr lang="it-IT" i="1" dirty="0" smtClean="0"/>
              <a:t>filosofia</a:t>
            </a:r>
            <a:r>
              <a:rPr lang="it-IT" dirty="0" smtClean="0"/>
              <a:t>, segnando un tempo con il suo metodo che ha avuto non pochi seguaci.</a:t>
            </a:r>
            <a:endParaRPr lang="it-IT" dirty="0"/>
          </a:p>
        </p:txBody>
      </p:sp>
    </p:spTree>
  </p:cSld>
  <p:clrMapOvr>
    <a:masterClrMapping/>
  </p:clrMapOvr>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metodo </a:t>
            </a:r>
            <a:br>
              <a:rPr lang="it-IT" b="1" dirty="0" smtClean="0"/>
            </a:br>
            <a:r>
              <a:rPr lang="it-IT" b="1" dirty="0" smtClean="0"/>
              <a:t>delle scienze </a:t>
            </a:r>
            <a:r>
              <a:rPr lang="it-IT" b="1" dirty="0" err="1" smtClean="0"/>
              <a:t>storico-sociali</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Weber </a:t>
            </a:r>
            <a:r>
              <a:rPr lang="it-IT" b="1" dirty="0" smtClean="0"/>
              <a:t>si oppone</a:t>
            </a:r>
            <a:r>
              <a:rPr lang="it-IT" dirty="0" smtClean="0"/>
              <a:t>, sotto il profilo metodologico, </a:t>
            </a:r>
            <a:r>
              <a:rPr lang="it-IT" b="1" dirty="0" smtClean="0"/>
              <a:t>sia al positivismo ottimistico, sia all’intuizionismo</a:t>
            </a:r>
            <a:r>
              <a:rPr lang="it-IT" dirty="0" smtClean="0"/>
              <a:t>, perché ambedue gli “</a:t>
            </a:r>
            <a:r>
              <a:rPr lang="it-IT" i="1" dirty="0" smtClean="0"/>
              <a:t>ambienti</a:t>
            </a:r>
            <a:r>
              <a:rPr lang="it-IT" dirty="0" smtClean="0"/>
              <a:t>” gnoseologici sono insufficienti, parziali e -in sé- a volte fuorvianti. </a:t>
            </a:r>
          </a:p>
          <a:p>
            <a:r>
              <a:rPr lang="it-IT" b="1" dirty="0" smtClean="0"/>
              <a:t>È invece indispensabile, nella ricerca sociologica, osservare rigorosamente un </a:t>
            </a:r>
            <a:r>
              <a:rPr lang="it-IT" b="1" smtClean="0"/>
              <a:t>atteggiamento a-valutativo</a:t>
            </a:r>
            <a:r>
              <a:rPr lang="it-IT" dirty="0" smtClean="0"/>
              <a:t>, disinteressato nel senso scientifico del termine, poiché la sociologia non racconta gli eventi come la storia, ma ne analizza i fondamenti, le ricorrenze fenomenologiche, le costanti e le frequenze.</a:t>
            </a:r>
          </a:p>
          <a:p>
            <a:r>
              <a:rPr lang="it-IT" dirty="0" smtClean="0"/>
              <a:t>La sociologia peraltro aiuta la ricerca storica come struttura basilare di lettura dei fenomeni sociali, così come sono inseriti nel flusso della narrazione storica.  </a:t>
            </a:r>
            <a:endParaRPr lang="it-IT" dirty="0"/>
          </a:p>
        </p:txBody>
      </p:sp>
    </p:spTree>
  </p:cSld>
  <p:clrMapOvr>
    <a:masterClrMapping/>
  </p:clrMapOvr>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disincanto </a:t>
            </a:r>
            <a:br>
              <a:rPr lang="it-IT" b="1" dirty="0" smtClean="0"/>
            </a:br>
            <a:r>
              <a:rPr lang="it-IT" b="1" dirty="0" smtClean="0"/>
              <a:t>e la razionalizzazione del mondo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Sotto il profilo gnoseologico e conoscitivo Weber osserva che l’uomo moderno ha perduto tutti i suoi riferimenti classici, canonici, storicamente dati, per cui gli serve osservare lucidamente il mondo, per come si è sviluppato.</a:t>
            </a:r>
          </a:p>
          <a:p>
            <a:r>
              <a:rPr lang="it-IT" dirty="0" smtClean="0"/>
              <a:t>A questo punto Weber propone il modello chiamato degli “</a:t>
            </a:r>
            <a:r>
              <a:rPr lang="it-IT" b="1" i="1" dirty="0" err="1" smtClean="0"/>
              <a:t>idealtipi</a:t>
            </a:r>
            <a:r>
              <a:rPr lang="it-IT" dirty="0" smtClean="0"/>
              <a:t>”, che rappresenta tutte la macro-strutture  e realtà storiche e sociali, come: a) lo </a:t>
            </a:r>
            <a:r>
              <a:rPr lang="it-IT" i="1" dirty="0" smtClean="0"/>
              <a:t>stato</a:t>
            </a:r>
            <a:r>
              <a:rPr lang="it-IT" dirty="0" smtClean="0"/>
              <a:t>, b) la </a:t>
            </a:r>
            <a:r>
              <a:rPr lang="it-IT" i="1" dirty="0" smtClean="0"/>
              <a:t>religione</a:t>
            </a:r>
            <a:r>
              <a:rPr lang="it-IT" dirty="0" smtClean="0"/>
              <a:t> (il cristianesimo, etc.), c) il </a:t>
            </a:r>
            <a:r>
              <a:rPr lang="it-IT" i="1" dirty="0" smtClean="0"/>
              <a:t>capitalismo</a:t>
            </a:r>
            <a:r>
              <a:rPr lang="it-IT" dirty="0" smtClean="0"/>
              <a:t>, d) i </a:t>
            </a:r>
            <a:r>
              <a:rPr lang="it-IT" i="1" dirty="0" smtClean="0"/>
              <a:t>regni</a:t>
            </a:r>
            <a:r>
              <a:rPr lang="it-IT" dirty="0" smtClean="0"/>
              <a:t>, e) i </a:t>
            </a:r>
            <a:r>
              <a:rPr lang="it-IT" i="1" dirty="0" smtClean="0"/>
              <a:t>modelli</a:t>
            </a:r>
            <a:r>
              <a:rPr lang="it-IT" dirty="0" smtClean="0"/>
              <a:t> </a:t>
            </a:r>
            <a:r>
              <a:rPr lang="it-IT" i="1" dirty="0" smtClean="0"/>
              <a:t>socio-politici</a:t>
            </a:r>
            <a:r>
              <a:rPr lang="it-IT" dirty="0" smtClean="0"/>
              <a:t> come quello </a:t>
            </a:r>
            <a:r>
              <a:rPr lang="it-IT" i="1" dirty="0" smtClean="0"/>
              <a:t>socialista</a:t>
            </a:r>
            <a:r>
              <a:rPr lang="it-IT" dirty="0" smtClean="0"/>
              <a:t>, quello </a:t>
            </a:r>
            <a:r>
              <a:rPr lang="it-IT" i="1" dirty="0" smtClean="0"/>
              <a:t>liberale</a:t>
            </a:r>
            <a:r>
              <a:rPr lang="it-IT" dirty="0" smtClean="0"/>
              <a:t>, </a:t>
            </a:r>
            <a:r>
              <a:rPr lang="it-IT" dirty="0" err="1" smtClean="0"/>
              <a:t>etc</a:t>
            </a:r>
            <a:r>
              <a:rPr lang="it-IT" dirty="0" smtClean="0"/>
              <a:t>..</a:t>
            </a:r>
          </a:p>
          <a:p>
            <a:r>
              <a:rPr lang="it-IT" dirty="0" smtClean="0"/>
              <a:t>Weber coglie anche un elemento di disincanto nella situazione  attuale (si intende, del suo tempo), proponendo un atteggiamento cosciente della situazione per poterla gestire con la massima sobrietà e saggezza possibile, al fine di garantire il massimo di consapevolezza e di esercizio della libertà, come valore ineludibile. </a:t>
            </a:r>
            <a:endParaRPr lang="it-IT" dirty="0"/>
          </a:p>
        </p:txBody>
      </p:sp>
    </p:spTree>
  </p:cSld>
  <p:clrMapOvr>
    <a:masterClrMapping/>
  </p:clrMapOvr>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6">
                    <a:lumMod val="75000"/>
                  </a:schemeClr>
                </a:solidFill>
              </a:rPr>
              <a:t>Edmund </a:t>
            </a:r>
            <a:r>
              <a:rPr lang="it-IT" sz="5400" b="1" i="1" dirty="0" err="1" smtClean="0">
                <a:solidFill>
                  <a:schemeClr val="accent6">
                    <a:lumMod val="75000"/>
                  </a:schemeClr>
                </a:solidFill>
              </a:rPr>
              <a:t>Husserl</a:t>
            </a:r>
            <a:endParaRPr lang="it-IT" sz="5400" b="1" i="1" dirty="0">
              <a:solidFill>
                <a:schemeClr val="accent6">
                  <a:lumMod val="75000"/>
                </a:schemeClr>
              </a:solidFill>
            </a:endParaRPr>
          </a:p>
        </p:txBody>
      </p:sp>
      <p:sp>
        <p:nvSpPr>
          <p:cNvPr id="3" name="Segnaposto contenuto 2"/>
          <p:cNvSpPr>
            <a:spLocks noGrp="1"/>
          </p:cNvSpPr>
          <p:nvPr>
            <p:ph idx="1"/>
          </p:nvPr>
        </p:nvSpPr>
        <p:spPr/>
        <p:txBody>
          <a:bodyPr>
            <a:normAutofit fontScale="70000" lnSpcReduction="20000"/>
          </a:bodyPr>
          <a:lstStyle/>
          <a:p>
            <a:pPr>
              <a:buNone/>
            </a:pPr>
            <a:r>
              <a:rPr lang="it-IT" dirty="0" smtClean="0"/>
              <a:t>(1859-1938)</a:t>
            </a:r>
          </a:p>
          <a:p>
            <a:r>
              <a:rPr lang="it-IT" b="1" dirty="0" smtClean="0"/>
              <a:t>Edmund </a:t>
            </a:r>
            <a:r>
              <a:rPr lang="it-IT" b="1" dirty="0" err="1" smtClean="0"/>
              <a:t>Husserl</a:t>
            </a:r>
            <a:r>
              <a:rPr lang="it-IT" b="1" dirty="0" smtClean="0"/>
              <a:t> </a:t>
            </a:r>
            <a:r>
              <a:rPr lang="it-IT" dirty="0" smtClean="0"/>
              <a:t>studia matematica a Berlino, dove si laurea con una tesi sul calcolo delle variazioni. Concentra poi la sua attenzione sulla logica e la filosofia, pubblicando nel 1891 la </a:t>
            </a:r>
            <a:r>
              <a:rPr lang="it-IT" i="1" dirty="0" smtClean="0"/>
              <a:t>Filosofia dell’aritmetica</a:t>
            </a:r>
            <a:r>
              <a:rPr lang="it-IT" dirty="0" smtClean="0"/>
              <a:t>, lavoro con il quale cerca di sottolineare l’importanza dei processi psichici di astrazione.</a:t>
            </a:r>
          </a:p>
          <a:p>
            <a:r>
              <a:rPr lang="it-IT" dirty="0" smtClean="0"/>
              <a:t>Più tardi però </a:t>
            </a:r>
            <a:r>
              <a:rPr lang="it-IT" dirty="0" err="1" smtClean="0"/>
              <a:t>Husserl</a:t>
            </a:r>
            <a:r>
              <a:rPr lang="it-IT" dirty="0" smtClean="0"/>
              <a:t> modifica questa posizione scrivendo </a:t>
            </a:r>
            <a:r>
              <a:rPr lang="it-IT" i="1" dirty="0" smtClean="0"/>
              <a:t>Ricerche logiche</a:t>
            </a:r>
            <a:r>
              <a:rPr lang="it-IT" dirty="0" smtClean="0"/>
              <a:t>, dove </a:t>
            </a:r>
            <a:r>
              <a:rPr lang="it-IT" i="1" dirty="0" smtClean="0"/>
              <a:t>distingue rigorosamente la psicologia come scienza del pensiero pensante dalla logica come scienza del pensiero pensato</a:t>
            </a:r>
            <a:r>
              <a:rPr lang="it-IT" dirty="0" smtClean="0"/>
              <a:t>.</a:t>
            </a:r>
          </a:p>
          <a:p>
            <a:r>
              <a:rPr lang="it-IT" dirty="0" smtClean="0"/>
              <a:t>Insegna a Halle dove scrive e pubblica il fondamentale </a:t>
            </a:r>
            <a:r>
              <a:rPr lang="it-IT" i="1" dirty="0" smtClean="0"/>
              <a:t>Idee per una fenomenologia pura e una filosofia fenomenologica</a:t>
            </a:r>
            <a:r>
              <a:rPr lang="it-IT" dirty="0" smtClean="0"/>
              <a:t>. Nel 1916 inizia una collaborazione con </a:t>
            </a:r>
            <a:r>
              <a:rPr lang="it-IT" i="1" dirty="0" err="1" smtClean="0"/>
              <a:t>Heidegger</a:t>
            </a:r>
            <a:r>
              <a:rPr lang="it-IT" dirty="0" smtClean="0"/>
              <a:t> a Friburgo. </a:t>
            </a:r>
            <a:r>
              <a:rPr lang="it-IT" i="1" dirty="0" err="1" smtClean="0"/>
              <a:t>Heidegger</a:t>
            </a:r>
            <a:r>
              <a:rPr lang="it-IT" dirty="0" smtClean="0"/>
              <a:t> pubblica nel 1928 le lezioni di </a:t>
            </a:r>
            <a:r>
              <a:rPr lang="it-IT" dirty="0" err="1" smtClean="0"/>
              <a:t>Husserl</a:t>
            </a:r>
            <a:r>
              <a:rPr lang="it-IT" dirty="0" smtClean="0"/>
              <a:t> su </a:t>
            </a:r>
            <a:r>
              <a:rPr lang="it-IT" i="1" dirty="0" smtClean="0"/>
              <a:t>La fenomenologia della coscienza interna del tempo</a:t>
            </a:r>
            <a:r>
              <a:rPr lang="it-IT" dirty="0" smtClean="0"/>
              <a:t>. Nel 1929 escono il volume </a:t>
            </a:r>
            <a:r>
              <a:rPr lang="it-IT" i="1" dirty="0" smtClean="0"/>
              <a:t>Logica formale e logica trascendentale</a:t>
            </a:r>
            <a:r>
              <a:rPr lang="it-IT" dirty="0" smtClean="0"/>
              <a:t>, e </a:t>
            </a:r>
            <a:r>
              <a:rPr lang="it-IT" i="1" dirty="0" smtClean="0"/>
              <a:t>Meditazioni cartesiane </a:t>
            </a:r>
            <a:r>
              <a:rPr lang="it-IT" dirty="0" smtClean="0"/>
              <a:t>(conferenze tenuta alla </a:t>
            </a:r>
            <a:r>
              <a:rPr lang="it-IT" dirty="0" err="1" smtClean="0"/>
              <a:t>Sorbonne</a:t>
            </a:r>
            <a:r>
              <a:rPr lang="it-IT" dirty="0" smtClean="0"/>
              <a:t>). Con l’avvento del nazismo l’ebreo </a:t>
            </a:r>
            <a:r>
              <a:rPr lang="it-IT" dirty="0" err="1" smtClean="0"/>
              <a:t>Husserl</a:t>
            </a:r>
            <a:r>
              <a:rPr lang="it-IT" dirty="0" smtClean="0"/>
              <a:t> fu radiato dall’insegnamento. Tiene conferenze a Vienna e a Praga nel 1935, da cui trae l’ultima importante opera La crisi delle scienze europee e la fenomenologia trascendentale.</a:t>
            </a:r>
          </a:p>
          <a:p>
            <a:r>
              <a:rPr lang="it-IT" dirty="0" smtClean="0"/>
              <a:t>Il suo archivio è stato messo in salvo a </a:t>
            </a:r>
            <a:r>
              <a:rPr lang="it-IT" dirty="0" err="1" smtClean="0"/>
              <a:t>Lovanio</a:t>
            </a:r>
            <a:r>
              <a:rPr lang="it-IT" dirty="0" smtClean="0"/>
              <a:t>. </a:t>
            </a:r>
            <a:endParaRPr lang="it-IT" dirty="0"/>
          </a:p>
        </p:txBody>
      </p:sp>
    </p:spTree>
  </p:cSld>
  <p:clrMapOvr>
    <a:masterClrMapping/>
  </p:clrMapOvr>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Significato e compiti </a:t>
            </a:r>
            <a:br>
              <a:rPr lang="it-IT" b="1" dirty="0" smtClean="0"/>
            </a:br>
            <a:r>
              <a:rPr lang="it-IT" b="1" dirty="0" smtClean="0"/>
              <a:t>della fenomenologia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err="1" smtClean="0"/>
              <a:t>Husserl</a:t>
            </a:r>
            <a:r>
              <a:rPr lang="it-IT" dirty="0" smtClean="0"/>
              <a:t> </a:t>
            </a:r>
            <a:r>
              <a:rPr lang="it-IT" b="1" dirty="0" smtClean="0"/>
              <a:t>sviluppa il suo progetto filosofico, criticando fortemente l’epistemologia del positivismo</a:t>
            </a:r>
            <a:r>
              <a:rPr lang="it-IT" dirty="0" smtClean="0"/>
              <a:t>. Egli punta a sottolineare il dato della coscienza come luogo nel quale si formano le strutture cognitive</a:t>
            </a:r>
            <a:r>
              <a:rPr lang="it-IT" i="1" dirty="0" smtClean="0"/>
              <a:t> </a:t>
            </a:r>
            <a:r>
              <a:rPr lang="it-IT" i="1" dirty="0" err="1" smtClean="0"/>
              <a:t>pre-categoriali</a:t>
            </a:r>
            <a:r>
              <a:rPr lang="it-IT" dirty="0" smtClean="0"/>
              <a:t> che preludono a ogni forma di conoscenza. </a:t>
            </a:r>
          </a:p>
          <a:p>
            <a:r>
              <a:rPr lang="it-IT" b="1" i="1" dirty="0" smtClean="0"/>
              <a:t>Per lui non si può fare scienza considerando la coscienza come un semplice aggregato di fatti psichici, ma come un luogo nel quale appaiono le essenze dei fatti depurate di ogni costrutto psicologistico residuo</a:t>
            </a:r>
            <a:r>
              <a:rPr lang="it-IT" dirty="0" smtClean="0"/>
              <a:t>.</a:t>
            </a:r>
          </a:p>
          <a:p>
            <a:r>
              <a:rPr lang="it-IT" dirty="0" smtClean="0"/>
              <a:t>I fenomeni sono così ridotti e disponibili per essere conosciuti secondo gli statuti epistemologici delle singole scienze. </a:t>
            </a:r>
            <a:endParaRPr lang="it-IT" dirty="0"/>
          </a:p>
        </p:txBody>
      </p:sp>
    </p:spTree>
  </p:cSld>
  <p:clrMapOvr>
    <a:masterClrMapping/>
  </p:clrMapOvr>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metodo: </a:t>
            </a:r>
            <a:br>
              <a:rPr lang="it-IT" b="1" dirty="0" smtClean="0"/>
            </a:br>
            <a:r>
              <a:rPr lang="it-IT" b="1" dirty="0" smtClean="0"/>
              <a:t>la sospensione del giudizio</a:t>
            </a:r>
            <a:endParaRPr lang="it-IT" b="1" dirty="0"/>
          </a:p>
        </p:txBody>
      </p:sp>
      <p:sp>
        <p:nvSpPr>
          <p:cNvPr id="3" name="Segnaposto contenuto 2"/>
          <p:cNvSpPr>
            <a:spLocks noGrp="1"/>
          </p:cNvSpPr>
          <p:nvPr>
            <p:ph idx="1"/>
          </p:nvPr>
        </p:nvSpPr>
        <p:spPr/>
        <p:txBody>
          <a:bodyPr>
            <a:normAutofit fontScale="92500"/>
          </a:bodyPr>
          <a:lstStyle/>
          <a:p>
            <a:r>
              <a:rPr lang="it-IT" dirty="0" err="1" smtClean="0"/>
              <a:t>Husserl</a:t>
            </a:r>
            <a:r>
              <a:rPr lang="it-IT" dirty="0" smtClean="0"/>
              <a:t> ritiene che prima di tutto si debba uscire dal modo di pensare cosiddetto “</a:t>
            </a:r>
            <a:r>
              <a:rPr lang="it-IT" i="1" dirty="0" smtClean="0"/>
              <a:t>naturale</a:t>
            </a:r>
            <a:r>
              <a:rPr lang="it-IT" dirty="0" smtClean="0"/>
              <a:t>”, che appare come tale,in quanto nel tempo vi è stata una sedimentazione dei contesti fisici e psichici nei quali accadono gli eventi.</a:t>
            </a:r>
          </a:p>
          <a:p>
            <a:r>
              <a:rPr lang="it-IT" dirty="0" smtClean="0"/>
              <a:t>Bisogna dunque procedere a una sospensione radicale del giudizio immediato, che </a:t>
            </a:r>
            <a:r>
              <a:rPr lang="it-IT" dirty="0" err="1" smtClean="0"/>
              <a:t>Husserl</a:t>
            </a:r>
            <a:r>
              <a:rPr lang="it-IT" dirty="0" smtClean="0"/>
              <a:t> chiama alla greca “</a:t>
            </a:r>
            <a:r>
              <a:rPr lang="it-IT" b="1" i="1" dirty="0" err="1" smtClean="0"/>
              <a:t>epoché</a:t>
            </a:r>
            <a:r>
              <a:rPr lang="it-IT" dirty="0" smtClean="0"/>
              <a:t>”, in modo da </a:t>
            </a:r>
            <a:r>
              <a:rPr lang="it-IT" b="1" i="1" dirty="0" smtClean="0"/>
              <a:t>depurare del tutto lo sguardo e le facoltà conoscitive dell’intelletto</a:t>
            </a:r>
            <a:r>
              <a:rPr lang="it-IT" dirty="0" smtClean="0"/>
              <a:t>, risalendo alla funzione originaria e costitutiva della coscienza , che va a sua volta salvaguardata da ogni atteggiamento di </a:t>
            </a:r>
            <a:r>
              <a:rPr lang="it-IT" dirty="0" err="1" smtClean="0"/>
              <a:t>scontatezza</a:t>
            </a:r>
            <a:r>
              <a:rPr lang="it-IT" dirty="0" smtClean="0"/>
              <a:t> naturale o di convenienza.</a:t>
            </a:r>
            <a:endParaRPr lang="it-IT"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Una scienza “</a:t>
            </a:r>
            <a:r>
              <a:rPr lang="it-IT" b="1" i="1" dirty="0" smtClean="0"/>
              <a:t>meravigliosa</a:t>
            </a:r>
            <a:r>
              <a:rPr lang="it-IT" b="1" dirty="0" smtClean="0"/>
              <a:t>”</a:t>
            </a:r>
            <a:endParaRPr lang="it-IT" b="1" dirty="0"/>
          </a:p>
        </p:txBody>
      </p:sp>
      <p:sp>
        <p:nvSpPr>
          <p:cNvPr id="3" name="Segnaposto contenuto 2"/>
          <p:cNvSpPr>
            <a:spLocks noGrp="1"/>
          </p:cNvSpPr>
          <p:nvPr>
            <p:ph idx="1"/>
          </p:nvPr>
        </p:nvSpPr>
        <p:spPr/>
        <p:txBody>
          <a:bodyPr>
            <a:normAutofit lnSpcReduction="10000"/>
          </a:bodyPr>
          <a:lstStyle/>
          <a:p>
            <a:r>
              <a:rPr lang="it-IT" dirty="0" smtClean="0"/>
              <a:t>Che cosa sia stata questa improvvisa scoperta della “scienza meravigliosa”, non ci è dato precisamente sapere. Cartesio si trovava nei pressi di </a:t>
            </a:r>
            <a:r>
              <a:rPr lang="it-IT" dirty="0" err="1" smtClean="0"/>
              <a:t>Ulm</a:t>
            </a:r>
            <a:r>
              <a:rPr lang="it-IT" dirty="0" smtClean="0"/>
              <a:t> nell’armata del principe </a:t>
            </a:r>
            <a:r>
              <a:rPr lang="it-IT" i="1" dirty="0" smtClean="0"/>
              <a:t>Massimiliano di Baviera</a:t>
            </a:r>
            <a:r>
              <a:rPr lang="it-IT" dirty="0" smtClean="0"/>
              <a:t>: allora si stava dedicando con passione alla matematica e alla geometria, cercando una specie di </a:t>
            </a:r>
            <a:r>
              <a:rPr lang="it-IT" i="1" dirty="0" smtClean="0"/>
              <a:t>minimo comun denominatore</a:t>
            </a:r>
            <a:r>
              <a:rPr lang="it-IT" dirty="0" smtClean="0"/>
              <a:t> per le varie scienze. </a:t>
            </a:r>
          </a:p>
          <a:p>
            <a:r>
              <a:rPr lang="it-IT" b="1" dirty="0" smtClean="0"/>
              <a:t>Gli pareva allora di intuire che una sola “</a:t>
            </a:r>
            <a:r>
              <a:rPr lang="it-IT" b="1" i="1" dirty="0" smtClean="0"/>
              <a:t>catena di ragioni</a:t>
            </a:r>
            <a:r>
              <a:rPr lang="it-IT" b="1" dirty="0" smtClean="0"/>
              <a:t>” avrebbe potuto aprirgli la porta per un rinnovamento generale del sapere cui si sentiva fortemente portato</a:t>
            </a:r>
            <a:r>
              <a:rPr lang="it-IT" dirty="0" smtClean="0"/>
              <a:t>.</a:t>
            </a:r>
            <a:endParaRPr lang="it-IT" dirty="0"/>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Le </a:t>
            </a:r>
            <a:r>
              <a:rPr lang="it-IT" b="1" i="1" dirty="0" smtClean="0"/>
              <a:t>essenze</a:t>
            </a:r>
            <a:r>
              <a:rPr lang="it-IT" b="1" dirty="0" smtClean="0"/>
              <a:t> e il carattere intenzionale della coscienza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coscienza dunque intuisce le essenze non come fatti psichici, ma nella loro “</a:t>
            </a:r>
            <a:r>
              <a:rPr lang="it-IT" i="1" dirty="0" smtClean="0"/>
              <a:t>verità</a:t>
            </a:r>
            <a:r>
              <a:rPr lang="it-IT" dirty="0" smtClean="0"/>
              <a:t>” intrinseca, poiché il suo </a:t>
            </a:r>
            <a:r>
              <a:rPr lang="it-IT" i="1" dirty="0" smtClean="0"/>
              <a:t>agire</a:t>
            </a:r>
            <a:r>
              <a:rPr lang="it-IT" dirty="0" smtClean="0"/>
              <a:t> non si limita a registrare gli eventi che le appaiono, ma li provoca addirittura, con la sua </a:t>
            </a:r>
            <a:r>
              <a:rPr lang="it-IT" b="1" dirty="0" smtClean="0"/>
              <a:t>intenzionalità</a:t>
            </a:r>
            <a:r>
              <a:rPr lang="it-IT" dirty="0" smtClean="0"/>
              <a:t> strutturale: </a:t>
            </a:r>
            <a:r>
              <a:rPr lang="it-IT" b="1" dirty="0" smtClean="0"/>
              <a:t>si tratta di un movimento che permette di intuire le essenze delle cose, le idee, così come si manifestano nel tempo e nello spazio e incontrano la coscienza stessa</a:t>
            </a:r>
            <a:r>
              <a:rPr lang="it-IT" dirty="0" smtClean="0"/>
              <a:t>. </a:t>
            </a:r>
          </a:p>
          <a:p>
            <a:r>
              <a:rPr lang="it-IT" b="1" i="1" dirty="0" smtClean="0"/>
              <a:t>Ci si trova di fronte forse, semplificando i concetti in una sintesi </a:t>
            </a:r>
            <a:r>
              <a:rPr lang="it-IT" b="1" i="1" dirty="0" err="1" smtClean="0"/>
              <a:t>sperabilmente</a:t>
            </a:r>
            <a:r>
              <a:rPr lang="it-IT" b="1" i="1" dirty="0" smtClean="0"/>
              <a:t> non arbitraria, a un kantismo generalizzato di ascendenza un po’ platonica, si potrebbe dire,poiché la coscienza conosce intenzionalmente le essenze/ idee delle cose e dei fatti</a:t>
            </a:r>
            <a:r>
              <a:rPr lang="it-IT" dirty="0" smtClean="0"/>
              <a:t>.</a:t>
            </a:r>
            <a:endParaRPr lang="it-IT" dirty="0"/>
          </a:p>
        </p:txBody>
      </p:sp>
    </p:spTree>
  </p:cSld>
  <p:clrMapOvr>
    <a:masterClrMapping/>
  </p:clrMapOvr>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L’evidenza e il “</a:t>
            </a:r>
            <a:r>
              <a:rPr lang="it-IT" b="1" i="1" dirty="0" smtClean="0"/>
              <a:t>mondo della vita</a:t>
            </a:r>
            <a:r>
              <a:rPr lang="it-IT" b="1" dirty="0" smtClean="0"/>
              <a:t>”</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err="1" smtClean="0"/>
              <a:t>Husserl</a:t>
            </a:r>
            <a:r>
              <a:rPr lang="it-IT" dirty="0" smtClean="0"/>
              <a:t> sviluppa una riflessione che si presenta sempre non facile o addirittura ardua, come nel tema della </a:t>
            </a:r>
            <a:r>
              <a:rPr lang="it-IT" b="1" dirty="0" smtClean="0"/>
              <a:t>presenza di un mondo vitale</a:t>
            </a:r>
            <a:r>
              <a:rPr lang="it-IT" dirty="0" smtClean="0"/>
              <a:t>, </a:t>
            </a:r>
            <a:r>
              <a:rPr lang="it-IT" b="1" dirty="0" smtClean="0"/>
              <a:t>evidente e nello stesso tempo nascosto alla coscienza</a:t>
            </a:r>
            <a:r>
              <a:rPr lang="it-IT" dirty="0" smtClean="0"/>
              <a:t>, che conosce solo se è in grado di isolare gli elementi, i fatti e gli atti, tutte le cose che intenzionalmente incontra.</a:t>
            </a:r>
          </a:p>
          <a:p>
            <a:r>
              <a:rPr lang="it-IT" dirty="0" smtClean="0"/>
              <a:t>Il rischio di una specie di idealismo solipsistico è scongiurato nel filosofo tedesco,poiché egli non dimentica di specificare che </a:t>
            </a:r>
            <a:r>
              <a:rPr lang="it-IT" b="1" i="1" dirty="0" smtClean="0"/>
              <a:t>ogni coscienza di sé è profondamente incarnata nella corporeità del vivere individuale, mai separato, però,dalla relazione con l’altro. Il mondo vitale è dunque questo, un intreccio di relazioni ineludibili, perché costituenti l’essenza stessa di quel mondo</a:t>
            </a:r>
            <a:r>
              <a:rPr lang="it-IT" dirty="0" smtClean="0"/>
              <a:t>.</a:t>
            </a:r>
            <a:endParaRPr lang="it-IT" dirty="0"/>
          </a:p>
        </p:txBody>
      </p:sp>
    </p:spTree>
  </p:cSld>
  <p:clrMapOvr>
    <a:masterClrMapping/>
  </p:clrMapOvr>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crisi delle scienze europee</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Come prima di lui </a:t>
            </a:r>
            <a:r>
              <a:rPr lang="it-IT" i="1" dirty="0" err="1" smtClean="0"/>
              <a:t>Hegel</a:t>
            </a:r>
            <a:r>
              <a:rPr lang="it-IT" dirty="0" smtClean="0"/>
              <a:t> e </a:t>
            </a:r>
            <a:r>
              <a:rPr lang="it-IT" i="1" dirty="0" smtClean="0"/>
              <a:t>Nietzsche</a:t>
            </a:r>
            <a:r>
              <a:rPr lang="it-IT" dirty="0" smtClean="0"/>
              <a:t>, Edmund </a:t>
            </a:r>
            <a:r>
              <a:rPr lang="it-IT" dirty="0" err="1" smtClean="0"/>
              <a:t>Husserl</a:t>
            </a:r>
            <a:r>
              <a:rPr lang="it-IT" dirty="0" smtClean="0"/>
              <a:t> è consapevole della crisi culturale e scientifica dell’Europa del suo tempo, ma quasi segno premonitore dell’Europa odierna.</a:t>
            </a:r>
          </a:p>
          <a:p>
            <a:r>
              <a:rPr lang="it-IT" dirty="0" err="1" smtClean="0"/>
              <a:t>Husserl</a:t>
            </a:r>
            <a:r>
              <a:rPr lang="it-IT" dirty="0" smtClean="0"/>
              <a:t> denunzia la pericolosità di un abbandono fiduciario alla veridicità e incontrovertibilità delle scienze,e specialmente di quelle umane, quando sono declinate come le scienze storiche e naturali.</a:t>
            </a:r>
          </a:p>
          <a:p>
            <a:r>
              <a:rPr lang="it-IT" b="1" i="1" dirty="0" smtClean="0"/>
              <a:t>Per lui la scienza deve partire dal dato di coscienza depurato da ogni residuo, dallo spirito come luogo (l’interiorità di </a:t>
            </a:r>
            <a:r>
              <a:rPr lang="it-IT" b="1" dirty="0" smtClean="0"/>
              <a:t>Agostino</a:t>
            </a:r>
            <a:r>
              <a:rPr lang="it-IT" b="1" i="1" dirty="0" smtClean="0"/>
              <a:t> e di </a:t>
            </a:r>
            <a:r>
              <a:rPr lang="it-IT" b="1" dirty="0" err="1" smtClean="0"/>
              <a:t>Meister</a:t>
            </a:r>
            <a:r>
              <a:rPr lang="it-IT" b="1" i="1" dirty="0" smtClean="0"/>
              <a:t> </a:t>
            </a:r>
            <a:r>
              <a:rPr lang="it-IT" b="1" dirty="0" err="1" smtClean="0"/>
              <a:t>Echkart</a:t>
            </a:r>
            <a:r>
              <a:rPr lang="it-IT" b="1" i="1" dirty="0" smtClean="0"/>
              <a:t>!) nel quale risuona la verità delle essenze delle cose stesse</a:t>
            </a:r>
            <a:r>
              <a:rPr lang="it-IT" dirty="0" smtClean="0"/>
              <a:t>.</a:t>
            </a:r>
          </a:p>
          <a:p>
            <a:r>
              <a:rPr lang="it-IT" dirty="0" smtClean="0"/>
              <a:t>Il tramonto dell’Europa (profetico!) si può evitare solo se si decide di emendare il razionalismo da ogni arroganza.</a:t>
            </a:r>
          </a:p>
          <a:p>
            <a:endParaRPr lang="it-IT" dirty="0"/>
          </a:p>
        </p:txBody>
      </p:sp>
    </p:spTree>
  </p:cSld>
  <p:clrMapOvr>
    <a:masterClrMapping/>
  </p:clrMapOvr>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6">
                    <a:lumMod val="75000"/>
                  </a:schemeClr>
                </a:solidFill>
              </a:rPr>
              <a:t>Karl </a:t>
            </a:r>
            <a:r>
              <a:rPr lang="it-IT" sz="5400" b="1" i="1" dirty="0" err="1" smtClean="0">
                <a:solidFill>
                  <a:schemeClr val="accent6">
                    <a:lumMod val="75000"/>
                  </a:schemeClr>
                </a:solidFill>
              </a:rPr>
              <a:t>Jaspers</a:t>
            </a:r>
            <a:endParaRPr lang="it-IT" sz="5400" b="1" i="1" dirty="0">
              <a:solidFill>
                <a:schemeClr val="accent6">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(1883-1969)</a:t>
            </a:r>
          </a:p>
          <a:p>
            <a:r>
              <a:rPr lang="it-IT" b="1" dirty="0" smtClean="0"/>
              <a:t>Karl </a:t>
            </a:r>
            <a:r>
              <a:rPr lang="it-IT" b="1" dirty="0" err="1" smtClean="0"/>
              <a:t>Jaspers</a:t>
            </a:r>
            <a:r>
              <a:rPr lang="it-IT" b="1" dirty="0" smtClean="0"/>
              <a:t> </a:t>
            </a:r>
            <a:r>
              <a:rPr lang="it-IT" dirty="0" smtClean="0"/>
              <a:t>è un filosofo e psichiatra tedesco. Studia medicina a </a:t>
            </a:r>
            <a:r>
              <a:rPr lang="it-IT" dirty="0" err="1" smtClean="0"/>
              <a:t>Heidelberg</a:t>
            </a:r>
            <a:r>
              <a:rPr lang="it-IT" dirty="0" smtClean="0"/>
              <a:t>, Monaco, Berlino e </a:t>
            </a:r>
            <a:r>
              <a:rPr lang="it-IT" dirty="0" err="1" smtClean="0"/>
              <a:t>Gottinga</a:t>
            </a:r>
            <a:r>
              <a:rPr lang="it-IT" dirty="0" smtClean="0"/>
              <a:t>, laureandosi su un tema criminologico </a:t>
            </a:r>
            <a:r>
              <a:rPr lang="it-IT" i="1" dirty="0" smtClean="0"/>
              <a:t>Nostalgia e crimine</a:t>
            </a:r>
            <a:r>
              <a:rPr lang="it-IT" dirty="0" smtClean="0"/>
              <a:t> nel 1908. Lavora come volontario all’ospedale psichiatrico di </a:t>
            </a:r>
            <a:r>
              <a:rPr lang="it-IT" dirty="0" err="1" smtClean="0"/>
              <a:t>Heidelberg</a:t>
            </a:r>
            <a:r>
              <a:rPr lang="it-IT" dirty="0" smtClean="0"/>
              <a:t> con </a:t>
            </a:r>
            <a:r>
              <a:rPr lang="it-IT" i="1" dirty="0" err="1" smtClean="0"/>
              <a:t>Emil</a:t>
            </a:r>
            <a:r>
              <a:rPr lang="it-IT" i="1" dirty="0" smtClean="0"/>
              <a:t> </a:t>
            </a:r>
            <a:r>
              <a:rPr lang="it-IT" i="1" dirty="0" err="1" smtClean="0"/>
              <a:t>Kraepelin</a:t>
            </a:r>
            <a:r>
              <a:rPr lang="it-IT" dirty="0" smtClean="0"/>
              <a:t>.</a:t>
            </a:r>
          </a:p>
          <a:p>
            <a:r>
              <a:rPr lang="it-IT" dirty="0" smtClean="0"/>
              <a:t>Insegna all’università di </a:t>
            </a:r>
            <a:r>
              <a:rPr lang="it-IT" dirty="0" err="1" smtClean="0"/>
              <a:t>Heidelberg</a:t>
            </a:r>
            <a:r>
              <a:rPr lang="it-IT" dirty="0" smtClean="0"/>
              <a:t> dopo avere pubblicato la dissertazione </a:t>
            </a:r>
            <a:r>
              <a:rPr lang="it-IT" i="1" dirty="0" smtClean="0"/>
              <a:t>Psicopatologia generale </a:t>
            </a:r>
            <a:r>
              <a:rPr lang="it-IT" dirty="0" smtClean="0"/>
              <a:t>nel 1913, senza più tornare da quel momento all’attività medica e psicoterapeutica.</a:t>
            </a:r>
          </a:p>
          <a:p>
            <a:r>
              <a:rPr lang="it-IT" dirty="0" smtClean="0"/>
              <a:t>Nel 1919 è nominato docente di filosofia con il trattato </a:t>
            </a:r>
            <a:r>
              <a:rPr lang="it-IT" i="1" dirty="0" smtClean="0"/>
              <a:t>Psicologia delle visioni del mondo</a:t>
            </a:r>
            <a:r>
              <a:rPr lang="it-IT" dirty="0" smtClean="0"/>
              <a:t>. Diventa amico di </a:t>
            </a:r>
            <a:r>
              <a:rPr lang="it-IT" i="1" dirty="0" err="1" smtClean="0"/>
              <a:t>Heidegger</a:t>
            </a:r>
            <a:r>
              <a:rPr lang="it-IT" dirty="0" smtClean="0"/>
              <a:t> da cui si stacca per le note ragioni nel 1933. Scrive nel frattempo il suo capolavoro, </a:t>
            </a:r>
            <a:r>
              <a:rPr lang="it-IT" i="1" dirty="0" err="1" smtClean="0"/>
              <a:t>Philosophie</a:t>
            </a:r>
            <a:r>
              <a:rPr lang="it-IT" dirty="0" smtClean="0"/>
              <a:t>. Nel 1947 scrive </a:t>
            </a:r>
            <a:r>
              <a:rPr lang="it-IT" i="1" dirty="0" smtClean="0"/>
              <a:t>La colpa della Germania</a:t>
            </a:r>
            <a:r>
              <a:rPr lang="it-IT" dirty="0" smtClean="0"/>
              <a:t>, e nel 1949 </a:t>
            </a:r>
            <a:r>
              <a:rPr lang="it-IT" i="1" dirty="0" smtClean="0"/>
              <a:t>Origine e senso della storia</a:t>
            </a:r>
            <a:r>
              <a:rPr lang="it-IT" dirty="0" smtClean="0"/>
              <a:t>. Dal 1948 alla morte si trasferisce a Basilea e insegna in quella università.</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Psichiatria e Filosofia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err="1" smtClean="0"/>
              <a:t>Jaspers</a:t>
            </a:r>
            <a:r>
              <a:rPr lang="it-IT" dirty="0" smtClean="0"/>
              <a:t> dà un contributo importante agli studi psichiatrici del suo temo, occupandosi del tema della paranoia, proponendo il metodo dell’</a:t>
            </a:r>
            <a:r>
              <a:rPr lang="it-IT" i="1" dirty="0" smtClean="0"/>
              <a:t>analisi</a:t>
            </a:r>
            <a:r>
              <a:rPr lang="it-IT" dirty="0" smtClean="0"/>
              <a:t> </a:t>
            </a:r>
            <a:r>
              <a:rPr lang="it-IT" i="1" dirty="0" smtClean="0"/>
              <a:t>biografica</a:t>
            </a:r>
            <a:r>
              <a:rPr lang="it-IT" dirty="0" smtClean="0"/>
              <a:t>, la cui forma è l’elemento più importante dell’intera anamnesi. </a:t>
            </a:r>
          </a:p>
          <a:p>
            <a:r>
              <a:rPr lang="it-IT" dirty="0" smtClean="0"/>
              <a:t>Il suo testo fondamentale </a:t>
            </a:r>
            <a:r>
              <a:rPr lang="it-IT" i="1" dirty="0" smtClean="0"/>
              <a:t>Filosofia</a:t>
            </a:r>
            <a:r>
              <a:rPr lang="it-IT" dirty="0" smtClean="0"/>
              <a:t> (1931) raccoglie la summa del suo pensiero ed è l'autore stesso ad ammettere che fra i suoi libri questo fu sempre per lui il più caro. L'opera nasce legata strettamente alla psicologia - che, come è stato detto, era l'attività cui </a:t>
            </a:r>
            <a:r>
              <a:rPr lang="it-IT" dirty="0" err="1" smtClean="0"/>
              <a:t>Jaspers</a:t>
            </a:r>
            <a:r>
              <a:rPr lang="it-IT" dirty="0" smtClean="0"/>
              <a:t> aveva scelto di dedicarsi - ed è infatti la conoscenza di quelle che verranno successivamente chiamate "</a:t>
            </a:r>
            <a:r>
              <a:rPr lang="it-IT" b="1" i="1" dirty="0" smtClean="0"/>
              <a:t>situazioni limite</a:t>
            </a:r>
            <a:r>
              <a:rPr lang="it-IT" dirty="0" smtClean="0"/>
              <a:t>", che si presentano così sovente nello studio della vita psicologica, che permette al filosofo di definire il ruolo della filosofia del suo tempo: "</a:t>
            </a:r>
            <a:r>
              <a:rPr lang="it-IT" b="1" i="1" dirty="0" smtClean="0"/>
              <a:t>chiarificazione dell'esistenza</a:t>
            </a:r>
            <a:r>
              <a:rPr lang="it-IT" dirty="0" smtClean="0"/>
              <a:t>“</a:t>
            </a:r>
            <a:r>
              <a:rPr lang="it-IT" baseline="30000" dirty="0" smtClean="0"/>
              <a:t>.</a:t>
            </a:r>
            <a:endParaRPr lang="it-IT" dirty="0"/>
          </a:p>
        </p:txBody>
      </p:sp>
    </p:spTree>
  </p:cSld>
  <p:clrMapOvr>
    <a:masterClrMapping/>
  </p:clrMapOvr>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suo esistenzialismo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Il tentativo di comprendere il mondo fatto dall’</a:t>
            </a:r>
            <a:r>
              <a:rPr lang="it-IT" b="1" i="1" dirty="0" smtClean="0"/>
              <a:t>idealismo</a:t>
            </a:r>
            <a:r>
              <a:rPr lang="it-IT" dirty="0" smtClean="0"/>
              <a:t> e dal </a:t>
            </a:r>
            <a:r>
              <a:rPr lang="it-IT" b="1" i="1" dirty="0" smtClean="0"/>
              <a:t>positivismo</a:t>
            </a:r>
            <a:r>
              <a:rPr lang="it-IT" dirty="0" smtClean="0"/>
              <a:t>, per </a:t>
            </a:r>
            <a:r>
              <a:rPr lang="it-IT" dirty="0" err="1" smtClean="0"/>
              <a:t>Jaspers</a:t>
            </a:r>
            <a:r>
              <a:rPr lang="it-IT" dirty="0" smtClean="0"/>
              <a:t>, fallisce, perché bisogna giungere in un altro modo alla chiarificazione dell'esistenza. </a:t>
            </a:r>
          </a:p>
          <a:p>
            <a:r>
              <a:rPr lang="it-IT" dirty="0" smtClean="0"/>
              <a:t>Questo passaggio da fare suggerisce all'esistente di utilizzare i mezzi che gli sono propri per definire la sua situazione. </a:t>
            </a:r>
          </a:p>
          <a:p>
            <a:r>
              <a:rPr lang="it-IT" dirty="0" smtClean="0"/>
              <a:t>La decisione è il fulcro delle possibilità dell'esistente, che tentando le strade della trascendenza cerca di non ridursi a mero </a:t>
            </a:r>
            <a:r>
              <a:rPr lang="it-IT" b="1" i="1" dirty="0" smtClean="0"/>
              <a:t>esser-ci</a:t>
            </a:r>
            <a:r>
              <a:rPr lang="it-IT" dirty="0" smtClean="0"/>
              <a:t>. </a:t>
            </a:r>
          </a:p>
          <a:p>
            <a:endParaRPr lang="it-IT" dirty="0" smtClean="0"/>
          </a:p>
          <a:p>
            <a:r>
              <a:rPr lang="it-IT" b="1" i="1" dirty="0" smtClean="0"/>
              <a:t>Io stesso, comunicazione, storicità, volontà, libertà, situazioni-limite </a:t>
            </a:r>
            <a:r>
              <a:rPr lang="it-IT" dirty="0" smtClean="0"/>
              <a:t>(situazioni che sono così necessariamente, come </a:t>
            </a:r>
            <a:r>
              <a:rPr lang="it-IT" b="1" i="1" dirty="0" smtClean="0"/>
              <a:t>il dolore, la morte</a:t>
            </a:r>
            <a:r>
              <a:rPr lang="it-IT" dirty="0" smtClean="0"/>
              <a:t>, sono definite dall'autore come l'esistenza stessa), </a:t>
            </a:r>
            <a:r>
              <a:rPr lang="it-IT" b="1" i="1" dirty="0" smtClean="0"/>
              <a:t>coscienza assoluta</a:t>
            </a:r>
            <a:r>
              <a:rPr lang="it-IT" dirty="0" smtClean="0"/>
              <a:t>, </a:t>
            </a:r>
            <a:r>
              <a:rPr lang="it-IT" b="1" dirty="0" smtClean="0"/>
              <a:t>azioni incondizionate </a:t>
            </a:r>
            <a:r>
              <a:rPr lang="it-IT" dirty="0" smtClean="0"/>
              <a:t>e </a:t>
            </a:r>
            <a:r>
              <a:rPr lang="it-IT" b="1" dirty="0" smtClean="0"/>
              <a:t>l'esistenza della soggettività </a:t>
            </a:r>
            <a:r>
              <a:rPr lang="it-IT" dirty="0" smtClean="0"/>
              <a:t>nell'oggettività sono i temi trattati nel libro secondo di </a:t>
            </a:r>
            <a:r>
              <a:rPr lang="it-IT" i="1" dirty="0" err="1" smtClean="0"/>
              <a:t>Philosophie</a:t>
            </a:r>
            <a:r>
              <a:rPr lang="it-IT" dirty="0" smtClean="0"/>
              <a:t>.</a:t>
            </a:r>
            <a:endParaRPr lang="it-IT" dirty="0"/>
          </a:p>
        </p:txBody>
      </p:sp>
    </p:spTree>
  </p:cSld>
  <p:clrMapOvr>
    <a:masterClrMapping/>
  </p:clrMapOvr>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recupero di </a:t>
            </a:r>
            <a:br>
              <a:rPr lang="it-IT" b="1" dirty="0" smtClean="0"/>
            </a:br>
            <a:r>
              <a:rPr lang="it-IT" b="1" i="1" dirty="0" smtClean="0"/>
              <a:t>Kierkegaard</a:t>
            </a:r>
            <a:r>
              <a:rPr lang="it-IT" b="1" dirty="0" smtClean="0"/>
              <a:t> e </a:t>
            </a:r>
            <a:r>
              <a:rPr lang="it-IT" b="1" i="1" dirty="0" smtClean="0"/>
              <a:t>Nietzsche</a:t>
            </a:r>
            <a:endParaRPr lang="it-IT" b="1" i="1" dirty="0"/>
          </a:p>
        </p:txBody>
      </p:sp>
      <p:sp>
        <p:nvSpPr>
          <p:cNvPr id="3" name="Segnaposto contenuto 2"/>
          <p:cNvSpPr>
            <a:spLocks noGrp="1"/>
          </p:cNvSpPr>
          <p:nvPr>
            <p:ph idx="1"/>
          </p:nvPr>
        </p:nvSpPr>
        <p:spPr/>
        <p:txBody>
          <a:bodyPr>
            <a:normAutofit fontScale="70000" lnSpcReduction="20000"/>
          </a:bodyPr>
          <a:lstStyle/>
          <a:p>
            <a:r>
              <a:rPr lang="it-IT" dirty="0" smtClean="0"/>
              <a:t>Nel tempo </a:t>
            </a:r>
            <a:r>
              <a:rPr lang="it-IT" dirty="0" err="1" smtClean="0"/>
              <a:t>Jaspers</a:t>
            </a:r>
            <a:r>
              <a:rPr lang="it-IT" dirty="0" smtClean="0"/>
              <a:t> si allontana da </a:t>
            </a:r>
            <a:r>
              <a:rPr lang="it-IT" i="1" dirty="0" smtClean="0"/>
              <a:t>Edmund </a:t>
            </a:r>
            <a:r>
              <a:rPr lang="it-IT" i="1" dirty="0" err="1" smtClean="0"/>
              <a:t>Husserl</a:t>
            </a:r>
            <a:r>
              <a:rPr lang="it-IT" i="1" dirty="0" smtClean="0"/>
              <a:t> </a:t>
            </a:r>
            <a:r>
              <a:rPr lang="it-IT" dirty="0" smtClean="0"/>
              <a:t>che non lo soddisfa per la difficoltà, della sua fenomenologia, spingendolo verso la lettura di </a:t>
            </a:r>
            <a:r>
              <a:rPr lang="it-IT" i="1" dirty="0" smtClean="0"/>
              <a:t>Kierkegaard</a:t>
            </a:r>
            <a:r>
              <a:rPr lang="it-IT" dirty="0" smtClean="0"/>
              <a:t> soprattutto e di </a:t>
            </a:r>
            <a:r>
              <a:rPr lang="it-IT" i="1" dirty="0" smtClean="0"/>
              <a:t>Nietzsche</a:t>
            </a:r>
            <a:r>
              <a:rPr lang="it-IT" dirty="0" smtClean="0"/>
              <a:t>. </a:t>
            </a:r>
          </a:p>
          <a:p>
            <a:r>
              <a:rPr lang="it-IT" dirty="0" smtClean="0"/>
              <a:t>Il legame della filosofia con la vita "</a:t>
            </a:r>
            <a:r>
              <a:rPr lang="it-IT" i="1" dirty="0" smtClean="0"/>
              <a:t>vera e propria</a:t>
            </a:r>
            <a:r>
              <a:rPr lang="it-IT" dirty="0" smtClean="0"/>
              <a:t>", “</a:t>
            </a:r>
            <a:r>
              <a:rPr lang="it-IT" i="1" dirty="0" smtClean="0"/>
              <a:t>concreta</a:t>
            </a:r>
            <a:r>
              <a:rPr lang="it-IT" dirty="0" smtClean="0"/>
              <a:t>” è dato nelle domande filosofiche che fin dall'antichità riguardano il soggetto del pensiero e l'affermazione sopra citata dell'autore sottolinea questa prospettiva e la ribadisce. </a:t>
            </a:r>
          </a:p>
          <a:p>
            <a:r>
              <a:rPr lang="it-IT" dirty="0" smtClean="0"/>
              <a:t>Egli definisce l'esistenza come "</a:t>
            </a:r>
            <a:r>
              <a:rPr lang="it-IT" b="1" i="1" dirty="0" smtClean="0"/>
              <a:t>ciò che non diventa mai oggetto, l'origine partendo dalla quale penso e agisco, ciò che si rapporta a se stessa e, in ciò, alla sua trascendenza</a:t>
            </a:r>
            <a:r>
              <a:rPr lang="it-IT" dirty="0" smtClean="0"/>
              <a:t>". Le parole chiave della sua speculazione:</a:t>
            </a:r>
          </a:p>
          <a:p>
            <a:pPr>
              <a:buNone/>
            </a:pPr>
            <a:r>
              <a:rPr lang="it-IT" dirty="0" smtClean="0"/>
              <a:t> </a:t>
            </a:r>
          </a:p>
          <a:p>
            <a:pPr>
              <a:buNone/>
            </a:pPr>
            <a:r>
              <a:rPr lang="it-IT" dirty="0" smtClean="0"/>
              <a:t>- </a:t>
            </a:r>
            <a:r>
              <a:rPr lang="it-IT" b="1" dirty="0" smtClean="0"/>
              <a:t>Esserci</a:t>
            </a:r>
            <a:r>
              <a:rPr lang="it-IT" dirty="0" smtClean="0"/>
              <a:t> (</a:t>
            </a:r>
            <a:r>
              <a:rPr lang="it-IT" i="1" dirty="0" err="1" smtClean="0"/>
              <a:t>Da-sein</a:t>
            </a:r>
            <a:r>
              <a:rPr lang="it-IT" dirty="0" smtClean="0"/>
              <a:t>): l'esser qui proprio di tutte le cose che sono al mondo; </a:t>
            </a:r>
          </a:p>
          <a:p>
            <a:pPr>
              <a:buNone/>
            </a:pPr>
            <a:r>
              <a:rPr lang="it-IT" dirty="0" smtClean="0"/>
              <a:t>- </a:t>
            </a:r>
            <a:r>
              <a:rPr lang="it-IT" b="1" dirty="0" smtClean="0"/>
              <a:t>Esistenza</a:t>
            </a:r>
            <a:r>
              <a:rPr lang="it-IT" dirty="0" smtClean="0"/>
              <a:t> (</a:t>
            </a:r>
            <a:r>
              <a:rPr lang="it-IT" i="1" dirty="0" err="1" smtClean="0"/>
              <a:t>Exsistenz</a:t>
            </a:r>
            <a:r>
              <a:rPr lang="it-IT" dirty="0" smtClean="0"/>
              <a:t>): definisce solo la condizione dell'uomo che non può essere definita completamente, ma solo chiarita, delucidata, analizzata; </a:t>
            </a:r>
          </a:p>
          <a:p>
            <a:pPr>
              <a:buNone/>
            </a:pPr>
            <a:r>
              <a:rPr lang="it-IT" dirty="0" smtClean="0"/>
              <a:t>- </a:t>
            </a:r>
            <a:r>
              <a:rPr lang="it-IT" b="1" dirty="0" smtClean="0"/>
              <a:t>Trascendenza</a:t>
            </a:r>
            <a:r>
              <a:rPr lang="it-IT" dirty="0" smtClean="0"/>
              <a:t> (</a:t>
            </a:r>
            <a:r>
              <a:rPr lang="it-IT" i="1" dirty="0" err="1" smtClean="0"/>
              <a:t>Transzendenz</a:t>
            </a:r>
            <a:r>
              <a:rPr lang="it-IT" dirty="0" smtClean="0"/>
              <a:t>): ciò che è al di là della situazione attuale dell'esistenza, definisce la stessa pratica del filosofare come scoperta. </a:t>
            </a:r>
            <a:endParaRPr lang="it-IT" dirty="0"/>
          </a:p>
        </p:txBody>
      </p:sp>
    </p:spTree>
  </p:cSld>
  <p:clrMapOvr>
    <a:masterClrMapping/>
  </p:clrMapOvr>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6">
                    <a:lumMod val="75000"/>
                  </a:schemeClr>
                </a:solidFill>
              </a:rPr>
              <a:t>Martin </a:t>
            </a:r>
            <a:r>
              <a:rPr lang="it-IT" sz="5400" b="1" i="1" dirty="0" err="1" smtClean="0">
                <a:solidFill>
                  <a:schemeClr val="accent6">
                    <a:lumMod val="75000"/>
                  </a:schemeClr>
                </a:solidFill>
              </a:rPr>
              <a:t>Heidegger</a:t>
            </a:r>
            <a:endParaRPr lang="it-IT" sz="5400" b="1" i="1" dirty="0">
              <a:solidFill>
                <a:schemeClr val="accent6">
                  <a:lumMod val="75000"/>
                </a:schemeClr>
              </a:solidFill>
            </a:endParaRPr>
          </a:p>
        </p:txBody>
      </p:sp>
      <p:sp>
        <p:nvSpPr>
          <p:cNvPr id="3" name="Segnaposto contenuto 2"/>
          <p:cNvSpPr>
            <a:spLocks noGrp="1"/>
          </p:cNvSpPr>
          <p:nvPr>
            <p:ph idx="1"/>
          </p:nvPr>
        </p:nvSpPr>
        <p:spPr/>
        <p:txBody>
          <a:bodyPr>
            <a:normAutofit fontScale="62500" lnSpcReduction="20000"/>
          </a:bodyPr>
          <a:lstStyle/>
          <a:p>
            <a:pPr>
              <a:buNone/>
            </a:pPr>
            <a:r>
              <a:rPr lang="it-IT" dirty="0" smtClean="0"/>
              <a:t>(1889-1976)</a:t>
            </a:r>
          </a:p>
          <a:p>
            <a:r>
              <a:rPr lang="it-IT" b="1" dirty="0" smtClean="0"/>
              <a:t>Martin </a:t>
            </a:r>
            <a:r>
              <a:rPr lang="it-IT" b="1" dirty="0" err="1" smtClean="0"/>
              <a:t>Heidegger</a:t>
            </a:r>
            <a:r>
              <a:rPr lang="it-IT" b="1" dirty="0" smtClean="0"/>
              <a:t> </a:t>
            </a:r>
            <a:r>
              <a:rPr lang="it-IT" dirty="0" smtClean="0"/>
              <a:t>studia nelle università di Costanza e Friburgo laureandosi in filosofia nel 1913 con una tesi su </a:t>
            </a:r>
            <a:r>
              <a:rPr lang="it-IT" i="1" dirty="0" smtClean="0"/>
              <a:t>La teoria del giudizio nello psicologismo</a:t>
            </a:r>
            <a:r>
              <a:rPr lang="it-IT" dirty="0" smtClean="0"/>
              <a:t>. Nel 1915 è docente a Friburgo e scrive </a:t>
            </a:r>
            <a:r>
              <a:rPr lang="it-IT" i="1" dirty="0" smtClean="0"/>
              <a:t>La teoria delle categorie e del significato in </a:t>
            </a:r>
            <a:r>
              <a:rPr lang="it-IT" i="1" dirty="0" err="1" smtClean="0"/>
              <a:t>Duns</a:t>
            </a:r>
            <a:r>
              <a:rPr lang="it-IT" i="1" dirty="0" smtClean="0"/>
              <a:t> Scoto</a:t>
            </a:r>
            <a:r>
              <a:rPr lang="it-IT" dirty="0" smtClean="0"/>
              <a:t>; diviene nel 1926 assistente di </a:t>
            </a:r>
            <a:r>
              <a:rPr lang="it-IT" i="1" dirty="0" err="1" smtClean="0"/>
              <a:t>Husserl</a:t>
            </a:r>
            <a:r>
              <a:rPr lang="it-IT" dirty="0" smtClean="0"/>
              <a:t> e viene chiamato a </a:t>
            </a:r>
            <a:r>
              <a:rPr lang="it-IT" dirty="0" err="1" smtClean="0"/>
              <a:t>Marburgo</a:t>
            </a:r>
            <a:r>
              <a:rPr lang="it-IT" dirty="0" smtClean="0"/>
              <a:t> come professore nel 1927, l’anno nel quale pubblica </a:t>
            </a:r>
            <a:r>
              <a:rPr lang="it-IT" i="1" dirty="0" smtClean="0"/>
              <a:t>Essere e tempo</a:t>
            </a:r>
            <a:r>
              <a:rPr lang="it-IT" dirty="0" smtClean="0"/>
              <a:t>.</a:t>
            </a:r>
          </a:p>
          <a:p>
            <a:pPr>
              <a:buNone/>
            </a:pPr>
            <a:endParaRPr lang="it-IT" dirty="0" smtClean="0"/>
          </a:p>
          <a:p>
            <a:r>
              <a:rPr lang="it-IT" dirty="0" smtClean="0"/>
              <a:t>Nel 1929 viene richiamato a Friburgo dove sostituisce </a:t>
            </a:r>
            <a:r>
              <a:rPr lang="it-IT" i="1" dirty="0" err="1" smtClean="0"/>
              <a:t>Husserl</a:t>
            </a:r>
            <a:r>
              <a:rPr lang="it-IT" dirty="0" smtClean="0"/>
              <a:t>. È del 1929 la prolusione dell’Anno accademico </a:t>
            </a:r>
            <a:r>
              <a:rPr lang="it-IT" i="1" dirty="0" smtClean="0"/>
              <a:t>Che cos’è la metafisica</a:t>
            </a:r>
            <a:r>
              <a:rPr lang="it-IT" dirty="0" smtClean="0"/>
              <a:t>. Nello stesso anno esce il trattato su </a:t>
            </a:r>
            <a:r>
              <a:rPr lang="it-IT" i="1" dirty="0" err="1" smtClean="0"/>
              <a:t>Kant</a:t>
            </a:r>
            <a:r>
              <a:rPr lang="it-IT" i="1" dirty="0" smtClean="0"/>
              <a:t> e il problema della metafisica</a:t>
            </a:r>
            <a:r>
              <a:rPr lang="it-IT" dirty="0" smtClean="0"/>
              <a:t>, insieme con </a:t>
            </a:r>
            <a:r>
              <a:rPr lang="it-IT" i="1" dirty="0" smtClean="0"/>
              <a:t>L’essenza e il fondamento</a:t>
            </a:r>
            <a:r>
              <a:rPr lang="it-IT" dirty="0" smtClean="0"/>
              <a:t>. Il tema della sua adesione al nazismo nel 1933 resta controverso e non ancora del tutto chiarito: in ogni caso nel 1934 </a:t>
            </a:r>
            <a:r>
              <a:rPr lang="it-IT" dirty="0" err="1" smtClean="0"/>
              <a:t>Heidegger</a:t>
            </a:r>
            <a:r>
              <a:rPr lang="it-IT" dirty="0" smtClean="0"/>
              <a:t> si ritira dalla vita pubblica in una residenza da lui amatissima nella Foresta Nera.</a:t>
            </a:r>
          </a:p>
          <a:p>
            <a:r>
              <a:rPr lang="it-IT" dirty="0" smtClean="0"/>
              <a:t>Studia e insegna pubblicando: </a:t>
            </a:r>
            <a:r>
              <a:rPr lang="it-IT" i="1" dirty="0" smtClean="0"/>
              <a:t>La dottrina platonica della verità</a:t>
            </a:r>
            <a:r>
              <a:rPr lang="it-IT" dirty="0" smtClean="0"/>
              <a:t>, </a:t>
            </a:r>
            <a:r>
              <a:rPr lang="it-IT" i="1" dirty="0" smtClean="0"/>
              <a:t>L’essenza della verità</a:t>
            </a:r>
            <a:r>
              <a:rPr lang="it-IT" dirty="0" smtClean="0"/>
              <a:t> e la </a:t>
            </a:r>
            <a:r>
              <a:rPr lang="it-IT" i="1" dirty="0" smtClean="0"/>
              <a:t>Lettera sull’umanismo </a:t>
            </a:r>
            <a:r>
              <a:rPr lang="it-IT" dirty="0" smtClean="0"/>
              <a:t>tra il1943 e il 1947;  i suoi studi su </a:t>
            </a:r>
            <a:r>
              <a:rPr lang="it-IT" i="1" dirty="0" err="1" smtClean="0"/>
              <a:t>Hölderlin</a:t>
            </a:r>
            <a:r>
              <a:rPr lang="it-IT" dirty="0" smtClean="0"/>
              <a:t>  e sulla poesia gli ispirano la pubblicazione di </a:t>
            </a:r>
            <a:r>
              <a:rPr lang="it-IT" i="1" dirty="0" smtClean="0"/>
              <a:t>Sentieri interrotti </a:t>
            </a:r>
            <a:r>
              <a:rPr lang="it-IT" dirty="0" smtClean="0"/>
              <a:t>nel 1950.</a:t>
            </a:r>
          </a:p>
          <a:p>
            <a:r>
              <a:rPr lang="it-IT" dirty="0" smtClean="0"/>
              <a:t>Le ultime opere</a:t>
            </a:r>
            <a:r>
              <a:rPr lang="it-IT" i="1" dirty="0" smtClean="0"/>
              <a:t>: L’introduzione alla metafisica </a:t>
            </a:r>
            <a:r>
              <a:rPr lang="it-IT" dirty="0" smtClean="0"/>
              <a:t>del 1953, </a:t>
            </a:r>
            <a:r>
              <a:rPr lang="it-IT" i="1" dirty="0" smtClean="0"/>
              <a:t>Il principio del fondamento </a:t>
            </a:r>
            <a:r>
              <a:rPr lang="it-IT" dirty="0" smtClean="0"/>
              <a:t>del 1955; importantissimo, </a:t>
            </a:r>
            <a:r>
              <a:rPr lang="it-IT" i="1" dirty="0" smtClean="0"/>
              <a:t>In cammino verso il linguaggio </a:t>
            </a:r>
            <a:r>
              <a:rPr lang="it-IT" dirty="0" smtClean="0"/>
              <a:t>del 1957; </a:t>
            </a:r>
            <a:r>
              <a:rPr lang="it-IT" i="1" dirty="0" smtClean="0"/>
              <a:t>Nietzsche</a:t>
            </a:r>
            <a:r>
              <a:rPr lang="it-IT" dirty="0" smtClean="0"/>
              <a:t> del 1961; </a:t>
            </a:r>
            <a:r>
              <a:rPr lang="it-IT" i="1" dirty="0" smtClean="0"/>
              <a:t>Il trattato di </a:t>
            </a:r>
            <a:r>
              <a:rPr lang="it-IT" i="1" dirty="0" err="1" smtClean="0"/>
              <a:t>Schelling</a:t>
            </a:r>
            <a:r>
              <a:rPr lang="it-IT" i="1" dirty="0" smtClean="0"/>
              <a:t> sull’essenza della libertà umana</a:t>
            </a:r>
            <a:r>
              <a:rPr lang="it-IT" dirty="0" smtClean="0"/>
              <a:t> del 1971.</a:t>
            </a:r>
            <a:endParaRPr lang="it-IT" dirty="0"/>
          </a:p>
        </p:txBody>
      </p:sp>
    </p:spTree>
  </p:cSld>
  <p:clrMapOvr>
    <a:masterClrMapping/>
  </p:clrMapOvr>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Analitica esistenziale </a:t>
            </a:r>
            <a:br>
              <a:rPr lang="it-IT" b="1" dirty="0" smtClean="0"/>
            </a:br>
            <a:r>
              <a:rPr lang="it-IT" b="1" dirty="0" smtClean="0"/>
              <a:t>e temporalità dell’esistenza</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Per </a:t>
            </a:r>
            <a:r>
              <a:rPr lang="it-IT" dirty="0" err="1" smtClean="0"/>
              <a:t>Heidegger</a:t>
            </a:r>
            <a:r>
              <a:rPr lang="it-IT" dirty="0" smtClean="0"/>
              <a:t> la finitezza naturale dell’uomo si deve declinare e comprendere in modo fenomenologico (</a:t>
            </a:r>
            <a:r>
              <a:rPr lang="it-IT" dirty="0" err="1" smtClean="0"/>
              <a:t>Husserl</a:t>
            </a:r>
            <a:r>
              <a:rPr lang="it-IT" dirty="0" smtClean="0"/>
              <a:t>), ma partendo non tanto dalle essenze, quanto dall’esistenza. </a:t>
            </a:r>
            <a:r>
              <a:rPr lang="it-IT" b="1" dirty="0" smtClean="0"/>
              <a:t>L’uomo partecipa in qualche modo alla sua </a:t>
            </a:r>
            <a:r>
              <a:rPr lang="it-IT" b="1" i="1" dirty="0" smtClean="0"/>
              <a:t>essenza</a:t>
            </a:r>
            <a:r>
              <a:rPr lang="it-IT" b="1" dirty="0" smtClean="0"/>
              <a:t> solo </a:t>
            </a:r>
            <a:r>
              <a:rPr lang="it-IT" b="1" i="1" dirty="0" err="1" smtClean="0"/>
              <a:t>ex-sistendo</a:t>
            </a:r>
            <a:r>
              <a:rPr lang="it-IT" b="1" dirty="0" smtClean="0"/>
              <a:t>, solo “</a:t>
            </a:r>
            <a:r>
              <a:rPr lang="it-IT" b="1" i="1" dirty="0" smtClean="0"/>
              <a:t>stando fuori</a:t>
            </a:r>
            <a:r>
              <a:rPr lang="it-IT" b="1" dirty="0" smtClean="0"/>
              <a:t>”</a:t>
            </a:r>
            <a:r>
              <a:rPr lang="it-IT" dirty="0" smtClean="0"/>
              <a:t>.</a:t>
            </a:r>
          </a:p>
          <a:p>
            <a:r>
              <a:rPr lang="it-IT" b="1" i="1" dirty="0" smtClean="0"/>
              <a:t>L’uomo non è una struttura rigida di “facoltà” </a:t>
            </a:r>
            <a:r>
              <a:rPr lang="it-IT" dirty="0" smtClean="0"/>
              <a:t>(</a:t>
            </a:r>
            <a:r>
              <a:rPr lang="it-IT" dirty="0" err="1" smtClean="0"/>
              <a:t>cf</a:t>
            </a:r>
            <a:r>
              <a:rPr lang="it-IT" dirty="0" smtClean="0"/>
              <a:t>. l’antropologia platonica e </a:t>
            </a:r>
            <a:r>
              <a:rPr lang="it-IT" dirty="0" err="1" smtClean="0"/>
              <a:t>aristotelico-tomista</a:t>
            </a:r>
            <a:r>
              <a:rPr lang="it-IT" dirty="0" smtClean="0"/>
              <a:t>), </a:t>
            </a:r>
            <a:r>
              <a:rPr lang="it-IT" b="1" i="1" dirty="0" smtClean="0"/>
              <a:t>ma un fluire esistenziale comunque legato all’Essere di cui in qualche modo è custode, mediante l’intelligenza e il linguaggio</a:t>
            </a:r>
            <a:r>
              <a:rPr lang="it-IT" dirty="0" smtClean="0"/>
              <a:t>.</a:t>
            </a:r>
          </a:p>
          <a:p>
            <a:r>
              <a:rPr lang="it-IT" dirty="0" smtClean="0"/>
              <a:t>In questo suo esistere nell’essere l’uomo “</a:t>
            </a:r>
            <a:r>
              <a:rPr lang="it-IT" i="1" dirty="0" smtClean="0"/>
              <a:t>si prende cura</a:t>
            </a:r>
            <a:r>
              <a:rPr lang="it-IT" dirty="0" smtClean="0"/>
              <a:t>”, si comporta e dice cose impersonali con il riflessivo “</a:t>
            </a:r>
            <a:r>
              <a:rPr lang="it-IT" i="1" dirty="0" smtClean="0"/>
              <a:t>si</a:t>
            </a:r>
            <a:r>
              <a:rPr lang="it-IT" dirty="0" smtClean="0"/>
              <a:t>”, comprende se stesso più completamente se riesce a darsi ragione considerando la propria morte, se comprende il suo </a:t>
            </a:r>
            <a:r>
              <a:rPr lang="it-IT" i="1" dirty="0" err="1" smtClean="0"/>
              <a:t>essere-per-la-morte</a:t>
            </a:r>
            <a:r>
              <a:rPr lang="it-IT" dirty="0" smtClean="0"/>
              <a:t>.  </a:t>
            </a:r>
          </a:p>
          <a:p>
            <a:r>
              <a:rPr lang="it-IT" dirty="0" smtClean="0"/>
              <a:t>L’uomo genera al proprio interno una storicità che è indipendente dal flusso storico oggettivo, con il quale dialoga, ma sempre all’interno di un esistere unico e concreto.</a:t>
            </a:r>
            <a:endParaRPr lang="it-IT" dirty="0"/>
          </a:p>
        </p:txBody>
      </p:sp>
    </p:spTree>
  </p:cSld>
  <p:clrMapOvr>
    <a:masterClrMapping/>
  </p:clrMapOvr>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Esattezza e verità</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err="1" smtClean="0"/>
              <a:t>Heidegger</a:t>
            </a:r>
            <a:r>
              <a:rPr lang="it-IT" dirty="0" smtClean="0"/>
              <a:t> “rimprovera” alla metafisica classica, da </a:t>
            </a:r>
            <a:r>
              <a:rPr lang="it-IT" i="1" dirty="0" smtClean="0"/>
              <a:t>Platone</a:t>
            </a:r>
            <a:r>
              <a:rPr lang="it-IT" dirty="0" smtClean="0"/>
              <a:t> a </a:t>
            </a:r>
            <a:r>
              <a:rPr lang="it-IT" i="1" dirty="0" err="1" smtClean="0"/>
              <a:t>Hegel</a:t>
            </a:r>
            <a:r>
              <a:rPr lang="it-IT" dirty="0" smtClean="0"/>
              <a:t>, passando per </a:t>
            </a:r>
            <a:r>
              <a:rPr lang="it-IT" i="1" dirty="0" smtClean="0"/>
              <a:t>Aristotele</a:t>
            </a:r>
            <a:r>
              <a:rPr lang="it-IT" dirty="0" smtClean="0"/>
              <a:t>, </a:t>
            </a:r>
            <a:r>
              <a:rPr lang="it-IT" i="1" dirty="0" smtClean="0"/>
              <a:t>san Tommaso</a:t>
            </a:r>
            <a:r>
              <a:rPr lang="it-IT" dirty="0" smtClean="0"/>
              <a:t>, </a:t>
            </a:r>
            <a:r>
              <a:rPr lang="it-IT" i="1" dirty="0" smtClean="0"/>
              <a:t>Cartesio</a:t>
            </a:r>
            <a:r>
              <a:rPr lang="it-IT" dirty="0" smtClean="0"/>
              <a:t>, </a:t>
            </a:r>
            <a:r>
              <a:rPr lang="it-IT" i="1" dirty="0" err="1" smtClean="0"/>
              <a:t>Leibniz</a:t>
            </a:r>
            <a:r>
              <a:rPr lang="it-IT" dirty="0" smtClean="0"/>
              <a:t>, </a:t>
            </a:r>
            <a:r>
              <a:rPr lang="it-IT" i="1" dirty="0" smtClean="0"/>
              <a:t>Spinoza</a:t>
            </a:r>
            <a:r>
              <a:rPr lang="it-IT" dirty="0" smtClean="0"/>
              <a:t> e </a:t>
            </a:r>
            <a:r>
              <a:rPr lang="it-IT" i="1" dirty="0" err="1" smtClean="0"/>
              <a:t>Kant</a:t>
            </a:r>
            <a:r>
              <a:rPr lang="it-IT" dirty="0" smtClean="0"/>
              <a:t>, di avere idealizzato la conoscenza della </a:t>
            </a:r>
            <a:r>
              <a:rPr lang="it-IT" b="1" dirty="0" smtClean="0"/>
              <a:t>verità</a:t>
            </a:r>
            <a:r>
              <a:rPr lang="it-IT" dirty="0" smtClean="0"/>
              <a:t>, distanziandone indefinitamente la possibilità di </a:t>
            </a:r>
            <a:r>
              <a:rPr lang="it-IT" dirty="0" err="1" smtClean="0"/>
              <a:t>coglimento</a:t>
            </a:r>
            <a:r>
              <a:rPr lang="it-IT" dirty="0" smtClean="0"/>
              <a:t>, e lasciando solo a disposizione della conoscenza una sorta di certezza mediata dalla scienze logiche e matematiche,in quanto </a:t>
            </a:r>
            <a:r>
              <a:rPr lang="it-IT" b="1" dirty="0" smtClean="0"/>
              <a:t>esattezza</a:t>
            </a:r>
            <a:r>
              <a:rPr lang="it-IT" dirty="0" smtClean="0"/>
              <a:t>.</a:t>
            </a:r>
          </a:p>
          <a:p>
            <a:r>
              <a:rPr lang="it-IT" dirty="0" smtClean="0"/>
              <a:t>Invece, siccome </a:t>
            </a:r>
            <a:r>
              <a:rPr lang="it-IT" b="1" dirty="0" smtClean="0"/>
              <a:t>la verità è un </a:t>
            </a:r>
            <a:r>
              <a:rPr lang="it-IT" b="1" i="1" dirty="0" err="1" smtClean="0"/>
              <a:t>disvelamento</a:t>
            </a:r>
            <a:r>
              <a:rPr lang="it-IT" dirty="0" smtClean="0"/>
              <a:t>, è </a:t>
            </a:r>
            <a:r>
              <a:rPr lang="it-IT" b="1" i="1" dirty="0" err="1" smtClean="0"/>
              <a:t>alètheia</a:t>
            </a:r>
            <a:r>
              <a:rPr lang="it-IT" dirty="0" smtClean="0"/>
              <a:t>, (</a:t>
            </a:r>
            <a:r>
              <a:rPr lang="el-GR" b="1" i="1" dirty="0" smtClean="0"/>
              <a:t>α̉λήθεια</a:t>
            </a:r>
            <a:r>
              <a:rPr lang="it-IT" dirty="0" smtClean="0"/>
              <a:t>) </a:t>
            </a:r>
            <a:r>
              <a:rPr lang="it-IT" b="1" dirty="0" smtClean="0"/>
              <a:t>non può darsi che nel modo di una disponibilità dell’Essere a stagliarsi sul nulla, e in questo modo ad illuminare gli enti finiti</a:t>
            </a:r>
            <a:r>
              <a:rPr lang="it-IT" dirty="0" smtClean="0"/>
              <a:t>.</a:t>
            </a:r>
          </a:p>
          <a:p>
            <a:r>
              <a:rPr lang="it-IT" dirty="0" smtClean="0"/>
              <a:t>Nessun “</a:t>
            </a:r>
            <a:r>
              <a:rPr lang="it-IT" i="1" dirty="0" smtClean="0"/>
              <a:t>dio aristotelico</a:t>
            </a:r>
            <a:r>
              <a:rPr lang="it-IT" dirty="0" smtClean="0"/>
              <a:t>”, né “</a:t>
            </a:r>
            <a:r>
              <a:rPr lang="it-IT" i="1" dirty="0" smtClean="0"/>
              <a:t>cristiano</a:t>
            </a:r>
            <a:r>
              <a:rPr lang="it-IT" dirty="0" smtClean="0"/>
              <a:t>” regge a una visione come quella </a:t>
            </a:r>
            <a:r>
              <a:rPr lang="it-IT" dirty="0" err="1" smtClean="0"/>
              <a:t>heideggeriana</a:t>
            </a:r>
            <a:r>
              <a:rPr lang="it-IT" dirty="0" smtClean="0"/>
              <a:t>, che richiama </a:t>
            </a:r>
            <a:r>
              <a:rPr lang="it-IT" i="1" dirty="0" smtClean="0"/>
              <a:t>Anassimandro</a:t>
            </a:r>
            <a:r>
              <a:rPr lang="it-IT" dirty="0" smtClean="0"/>
              <a:t> là dove questi afferma che “</a:t>
            </a:r>
            <a:r>
              <a:rPr lang="it-IT" b="1" i="1" dirty="0" smtClean="0"/>
              <a:t>tutte</a:t>
            </a:r>
            <a:r>
              <a:rPr lang="it-IT" dirty="0" smtClean="0"/>
              <a:t> </a:t>
            </a:r>
            <a:r>
              <a:rPr lang="it-IT" b="1" i="1" dirty="0" smtClean="0"/>
              <a:t>le cose devono finire lì di dove hanno tratto origine</a:t>
            </a:r>
            <a:r>
              <a:rPr lang="it-IT" dirty="0" smtClean="0"/>
              <a:t>”.</a:t>
            </a: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Lo scetticismo tra </a:t>
            </a:r>
            <a:r>
              <a:rPr lang="it-IT" b="1" dirty="0" err="1" smtClean="0"/>
              <a:t>XV</a:t>
            </a:r>
            <a:r>
              <a:rPr lang="it-IT" b="1" dirty="0" smtClean="0"/>
              <a:t> e XVI secc</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r>
              <a:rPr lang="it-IT" b="1" dirty="0" smtClean="0"/>
              <a:t>Le certezze del sapere tradizionale erano dunque messe in questione da un recupero della posizione </a:t>
            </a:r>
            <a:r>
              <a:rPr lang="it-IT" b="1" i="1" dirty="0" smtClean="0"/>
              <a:t>scettica</a:t>
            </a:r>
            <a:r>
              <a:rPr lang="it-IT" dirty="0" smtClean="0"/>
              <a:t>, che aveva avuto illustri rappresentanti anche nell’antichità, come </a:t>
            </a:r>
            <a:r>
              <a:rPr lang="it-IT" b="1" dirty="0" err="1" smtClean="0"/>
              <a:t>Pirrone</a:t>
            </a:r>
            <a:r>
              <a:rPr lang="it-IT" b="1" dirty="0" smtClean="0"/>
              <a:t> di Elide </a:t>
            </a:r>
            <a:r>
              <a:rPr lang="it-IT" dirty="0" smtClean="0"/>
              <a:t>(360-270 a. C.) e </a:t>
            </a:r>
            <a:r>
              <a:rPr lang="it-IT" b="1" dirty="0" smtClean="0"/>
              <a:t>Sesto Empirico </a:t>
            </a:r>
            <a:r>
              <a:rPr lang="it-IT" dirty="0" smtClean="0"/>
              <a:t>(II-III sec. d. C.). </a:t>
            </a:r>
          </a:p>
          <a:p>
            <a:r>
              <a:rPr lang="it-IT" b="1" i="1" dirty="0" smtClean="0"/>
              <a:t>Le grandi scuole platonica e aristotelica subivano dunque, si può dire, l’attacco delle nuove scienze empiriche e insieme quello di un pensiero complesso, intriso di fideismo, magia, dottrine alchemiche e astrologiche</a:t>
            </a:r>
            <a:r>
              <a:rPr lang="it-IT" dirty="0" smtClean="0"/>
              <a:t>.</a:t>
            </a:r>
            <a:endParaRPr lang="it-IT"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a:t>
            </a:r>
            <a:r>
              <a:rPr lang="it-IT" b="1" i="1" dirty="0" smtClean="0"/>
              <a:t>regole</a:t>
            </a:r>
            <a:r>
              <a:rPr lang="it-IT" b="1" dirty="0" smtClean="0"/>
              <a:t>”</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Le sue prime asserzioni “nuove” fecero breccia come “</a:t>
            </a:r>
            <a:r>
              <a:rPr lang="it-IT" b="1" dirty="0" smtClean="0"/>
              <a:t>Regole</a:t>
            </a:r>
            <a:r>
              <a:rPr lang="it-IT" dirty="0" smtClean="0"/>
              <a:t>”, che egli poi riprese nel </a:t>
            </a:r>
            <a:r>
              <a:rPr lang="it-IT" i="1" dirty="0" smtClean="0"/>
              <a:t>Discorso sul metodo</a:t>
            </a:r>
            <a:r>
              <a:rPr lang="it-IT" dirty="0" smtClean="0"/>
              <a:t>.</a:t>
            </a:r>
          </a:p>
          <a:p>
            <a:r>
              <a:rPr lang="it-IT" dirty="0" smtClean="0"/>
              <a:t>Per Cartesio assume valore primario la regola dell’</a:t>
            </a:r>
            <a:r>
              <a:rPr lang="it-IT" b="1" dirty="0" smtClean="0"/>
              <a:t>evidenza</a:t>
            </a:r>
            <a:r>
              <a:rPr lang="it-IT" dirty="0" smtClean="0"/>
              <a:t>, per cui “</a:t>
            </a:r>
            <a:r>
              <a:rPr lang="it-IT" i="1" dirty="0" smtClean="0"/>
              <a:t>ogni scienza è conoscenza certa ed evidente</a:t>
            </a:r>
            <a:r>
              <a:rPr lang="it-IT" dirty="0" smtClean="0"/>
              <a:t>”. Dall’evidenza si procede in seguito con la </a:t>
            </a:r>
            <a:r>
              <a:rPr lang="it-IT" b="1" dirty="0" smtClean="0"/>
              <a:t>deduzione</a:t>
            </a:r>
            <a:r>
              <a:rPr lang="it-IT" dirty="0" smtClean="0"/>
              <a:t>: l’intuizione dell’evidenza procede dunque con il movimento continuo della deduzione delle cose messe ordinatamente tra loro in connessione. Questo è il </a:t>
            </a:r>
            <a:r>
              <a:rPr lang="it-IT" b="1" dirty="0" smtClean="0"/>
              <a:t>metodo</a:t>
            </a:r>
            <a:r>
              <a:rPr lang="it-IT" dirty="0" smtClean="0"/>
              <a:t>.</a:t>
            </a:r>
          </a:p>
          <a:p>
            <a:r>
              <a:rPr lang="it-IT" dirty="0" smtClean="0"/>
              <a:t>La prima delle </a:t>
            </a:r>
            <a:r>
              <a:rPr lang="it-IT" i="1" dirty="0" smtClean="0"/>
              <a:t>cose naturali semplici </a:t>
            </a:r>
            <a:r>
              <a:rPr lang="it-IT" dirty="0" smtClean="0"/>
              <a:t>è il “</a:t>
            </a:r>
            <a:r>
              <a:rPr lang="it-IT" b="1" dirty="0" smtClean="0"/>
              <a:t>cogito</a:t>
            </a:r>
            <a:r>
              <a:rPr lang="it-IT" dirty="0" smtClean="0"/>
              <a:t>”, il </a:t>
            </a:r>
            <a:r>
              <a:rPr lang="it-IT" b="1" dirty="0" smtClean="0"/>
              <a:t>pensare soggettivo che dà certezza sull’esistenza dell’io pensante  e quindi di Dio stesso</a:t>
            </a:r>
            <a:r>
              <a:rPr lang="it-IT" dirty="0" smtClean="0"/>
              <a:t>.</a:t>
            </a:r>
            <a:endParaRPr lang="it-IT" dirty="0"/>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tecnica e il mondo moderno</a:t>
            </a:r>
            <a:endParaRPr lang="it-IT" b="1" dirty="0"/>
          </a:p>
        </p:txBody>
      </p:sp>
      <p:sp>
        <p:nvSpPr>
          <p:cNvPr id="3" name="Segnaposto contenuto 2"/>
          <p:cNvSpPr>
            <a:spLocks noGrp="1"/>
          </p:cNvSpPr>
          <p:nvPr>
            <p:ph idx="1"/>
          </p:nvPr>
        </p:nvSpPr>
        <p:spPr/>
        <p:txBody>
          <a:bodyPr>
            <a:normAutofit fontScale="85000" lnSpcReduction="10000"/>
          </a:bodyPr>
          <a:lstStyle/>
          <a:p>
            <a:r>
              <a:rPr lang="it-IT" b="1" dirty="0" smtClean="0"/>
              <a:t>La storia del pensiero occidentale</a:t>
            </a:r>
            <a:r>
              <a:rPr lang="it-IT" dirty="0" smtClean="0"/>
              <a:t>, secondo </a:t>
            </a:r>
            <a:r>
              <a:rPr lang="it-IT" dirty="0" err="1" smtClean="0"/>
              <a:t>Heidegger</a:t>
            </a:r>
            <a:r>
              <a:rPr lang="it-IT" dirty="0" smtClean="0"/>
              <a:t>, a partire dai grandi greci e fino all’idealismo e al positivismo ottocenteschi, </a:t>
            </a:r>
            <a:r>
              <a:rPr lang="it-IT" b="1" dirty="0" smtClean="0"/>
              <a:t>ha prodotto una sorta di dominio della rappresentazione degli </a:t>
            </a:r>
            <a:r>
              <a:rPr lang="it-IT" b="1" i="1" dirty="0" smtClean="0"/>
              <a:t>enti</a:t>
            </a:r>
            <a:r>
              <a:rPr lang="it-IT" b="1" dirty="0" smtClean="0"/>
              <a:t> rispetto all’</a:t>
            </a:r>
            <a:r>
              <a:rPr lang="it-IT" b="1" i="1" dirty="0" smtClean="0"/>
              <a:t>Essere</a:t>
            </a:r>
            <a:r>
              <a:rPr lang="it-IT" dirty="0" smtClean="0"/>
              <a:t>. Di qui si è instaurato un vero e proprio ulteriore dominio della tecnica e del meccanicismo, che sta portando la cultura umana verso lidi sempre più distanti dalla verità</a:t>
            </a:r>
          </a:p>
          <a:p>
            <a:r>
              <a:rPr lang="it-IT" dirty="0" smtClean="0"/>
              <a:t>Il pensiero di </a:t>
            </a:r>
            <a:r>
              <a:rPr lang="it-IT" dirty="0" err="1" smtClean="0"/>
              <a:t>Heidegger</a:t>
            </a:r>
            <a:r>
              <a:rPr lang="it-IT" dirty="0" smtClean="0"/>
              <a:t> è, in quest’ambito, in qualche modo perfino apocalittico, se si può utilizzare il termine quasi come metafora. Neppure </a:t>
            </a:r>
            <a:r>
              <a:rPr lang="it-IT" i="1" dirty="0" smtClean="0"/>
              <a:t>Nietzsche</a:t>
            </a:r>
            <a:r>
              <a:rPr lang="it-IT" dirty="0" smtClean="0"/>
              <a:t> è stato abbastanza radicale nella critica a questa deriva: e quindi, </a:t>
            </a:r>
            <a:r>
              <a:rPr lang="it-IT" b="1" i="1" dirty="0" smtClean="0"/>
              <a:t>per il filosofo di </a:t>
            </a:r>
            <a:r>
              <a:rPr lang="it-IT" b="1" i="1" dirty="0" err="1" smtClean="0"/>
              <a:t>Messkirch</a:t>
            </a:r>
            <a:r>
              <a:rPr lang="it-IT" b="1" i="1" dirty="0" smtClean="0"/>
              <a:t> si deve superare perfino l’approccio umanistico classico, per arrivare a un umanismo senza metafisica, là dove l’</a:t>
            </a:r>
            <a:r>
              <a:rPr lang="it-IT" b="1" dirty="0" err="1" smtClean="0"/>
              <a:t>ex-sistere</a:t>
            </a:r>
            <a:r>
              <a:rPr lang="it-IT" b="1" i="1" dirty="0" smtClean="0"/>
              <a:t>, non è altro dall’</a:t>
            </a:r>
            <a:r>
              <a:rPr lang="it-IT" b="1" dirty="0" smtClean="0"/>
              <a:t>essere</a:t>
            </a:r>
            <a:r>
              <a:rPr lang="it-IT" b="1" i="1" dirty="0" smtClean="0"/>
              <a:t>, ma vi coincide</a:t>
            </a:r>
            <a:r>
              <a:rPr lang="it-IT" dirty="0" smtClean="0"/>
              <a:t>.</a:t>
            </a:r>
            <a:endParaRPr lang="it-IT" dirty="0"/>
          </a:p>
        </p:txBody>
      </p:sp>
    </p:spTree>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storicità dell’arte, l’ermeneutica </a:t>
            </a:r>
            <a:br>
              <a:rPr lang="it-IT" b="1" dirty="0" smtClean="0"/>
            </a:br>
            <a:r>
              <a:rPr lang="it-IT" b="1" dirty="0" smtClean="0"/>
              <a:t>e la funzione della poesia</a:t>
            </a:r>
            <a:endParaRPr lang="it-IT" b="1" dirty="0"/>
          </a:p>
        </p:txBody>
      </p:sp>
      <p:sp>
        <p:nvSpPr>
          <p:cNvPr id="3" name="Segnaposto contenuto 2"/>
          <p:cNvSpPr>
            <a:spLocks noGrp="1"/>
          </p:cNvSpPr>
          <p:nvPr>
            <p:ph idx="1"/>
          </p:nvPr>
        </p:nvSpPr>
        <p:spPr/>
        <p:txBody>
          <a:bodyPr>
            <a:normAutofit fontScale="77500" lnSpcReduction="20000"/>
          </a:bodyPr>
          <a:lstStyle/>
          <a:p>
            <a:r>
              <a:rPr lang="it-IT" b="1" dirty="0" smtClean="0"/>
              <a:t>Se è vero che l’essere on può essere costretto dentro le briglie strette della logica e delle matematiche, allora il suo ambienta naturale altro non è che la </a:t>
            </a:r>
            <a:r>
              <a:rPr lang="it-IT" b="1" i="1" dirty="0" smtClean="0"/>
              <a:t>poesia</a:t>
            </a:r>
            <a:r>
              <a:rPr lang="it-IT" b="1" dirty="0" smtClean="0"/>
              <a:t>, la </a:t>
            </a:r>
            <a:r>
              <a:rPr lang="it-IT" b="1" i="1" dirty="0" err="1" smtClean="0"/>
              <a:t>pòiesis</a:t>
            </a:r>
            <a:r>
              <a:rPr lang="it-IT" b="1" dirty="0" smtClean="0"/>
              <a:t> come creazione quasi ex nihilo di un qualcosa di vero, sia pure esso uno quadro di </a:t>
            </a:r>
            <a:r>
              <a:rPr lang="it-IT" b="1" i="1" dirty="0" smtClean="0"/>
              <a:t>Van Gogh </a:t>
            </a:r>
            <a:r>
              <a:rPr lang="it-IT" b="1" dirty="0" smtClean="0"/>
              <a:t>o un tempio greco, è un qualcosa che si staglia nella realtà come vero, ineffabile, eterno</a:t>
            </a:r>
            <a:r>
              <a:rPr lang="it-IT" dirty="0" smtClean="0"/>
              <a:t>.</a:t>
            </a:r>
          </a:p>
          <a:p>
            <a:r>
              <a:rPr lang="it-IT" dirty="0" smtClean="0"/>
              <a:t>E allora occorre darsi </a:t>
            </a:r>
            <a:r>
              <a:rPr lang="it-IT" b="1" dirty="0" smtClean="0"/>
              <a:t>un approccio </a:t>
            </a:r>
            <a:r>
              <a:rPr lang="it-IT" b="1" i="1" dirty="0" smtClean="0"/>
              <a:t>ermeneutico</a:t>
            </a:r>
            <a:r>
              <a:rPr lang="it-IT" b="1" dirty="0" smtClean="0"/>
              <a:t> per cogliere quella verità che si nasconde negli interstizi dell’</a:t>
            </a:r>
            <a:r>
              <a:rPr lang="it-IT" b="1" i="1" dirty="0" smtClean="0"/>
              <a:t>essere</a:t>
            </a:r>
            <a:r>
              <a:rPr lang="it-IT" b="1" dirty="0" smtClean="0"/>
              <a:t>, che si svela lentamente, come dal </a:t>
            </a:r>
            <a:r>
              <a:rPr lang="it-IT" b="1" i="1" dirty="0" smtClean="0"/>
              <a:t>mistero</a:t>
            </a:r>
            <a:r>
              <a:rPr lang="it-IT" dirty="0" smtClean="0"/>
              <a:t>.</a:t>
            </a:r>
          </a:p>
          <a:p>
            <a:r>
              <a:rPr lang="it-IT" b="1" dirty="0" smtClean="0"/>
              <a:t>Non vi sono scorciatoie logico-sistematiche per cogliere l’</a:t>
            </a:r>
            <a:r>
              <a:rPr lang="it-IT" b="1" i="1" dirty="0" smtClean="0"/>
              <a:t>essere </a:t>
            </a:r>
            <a:r>
              <a:rPr lang="it-IT" b="1" dirty="0" smtClean="0"/>
              <a:t>nell’</a:t>
            </a:r>
            <a:r>
              <a:rPr lang="it-IT" b="1" i="1" dirty="0" err="1" smtClean="0"/>
              <a:t>ex-sistere</a:t>
            </a:r>
            <a:r>
              <a:rPr lang="it-IT" b="1" dirty="0" smtClean="0"/>
              <a:t> dato nel tempo dell’uomo</a:t>
            </a:r>
            <a:r>
              <a:rPr lang="it-IT" dirty="0" smtClean="0"/>
              <a:t>, ma solo la strada impervia e imperfetta del linguaggio dell’uomo, il quale non rappresenta altro che la </a:t>
            </a:r>
            <a:r>
              <a:rPr lang="it-IT" b="1" dirty="0" smtClean="0"/>
              <a:t>datità possibile degli enti dentro l’</a:t>
            </a:r>
            <a:r>
              <a:rPr lang="it-IT" b="1" i="1" dirty="0" smtClean="0"/>
              <a:t>essere</a:t>
            </a:r>
            <a:r>
              <a:rPr lang="it-IT" dirty="0" smtClean="0"/>
              <a:t>, </a:t>
            </a:r>
            <a:r>
              <a:rPr lang="it-IT" b="1" dirty="0" smtClean="0"/>
              <a:t>accolto nell’</a:t>
            </a:r>
            <a:r>
              <a:rPr lang="it-IT" b="1" i="1" dirty="0" smtClean="0"/>
              <a:t>esistenza </a:t>
            </a:r>
            <a:r>
              <a:rPr lang="it-IT" b="1" dirty="0" smtClean="0"/>
              <a:t>di ciascun uomo</a:t>
            </a:r>
            <a:r>
              <a:rPr lang="it-IT" dirty="0" smtClean="0"/>
              <a:t>.</a:t>
            </a:r>
          </a:p>
          <a:p>
            <a:r>
              <a:rPr lang="it-IT" dirty="0" smtClean="0"/>
              <a:t>Vi è una vicinanza di questo “</a:t>
            </a:r>
            <a:r>
              <a:rPr lang="it-IT" b="1" i="1" dirty="0" smtClean="0"/>
              <a:t>ultimo </a:t>
            </a:r>
            <a:r>
              <a:rPr lang="it-IT" b="1" i="1" dirty="0" err="1" smtClean="0"/>
              <a:t>Heidegger</a:t>
            </a:r>
            <a:r>
              <a:rPr lang="it-IT" dirty="0" smtClean="0"/>
              <a:t>” con alcune  tendenze psicanalitiche, linguistiche, estetiche e teologiche contemporanee.</a:t>
            </a:r>
            <a:endParaRPr lang="it-IT" dirty="0"/>
          </a:p>
        </p:txBody>
      </p:sp>
    </p:spTree>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6">
                    <a:lumMod val="75000"/>
                  </a:schemeClr>
                </a:solidFill>
              </a:rPr>
              <a:t>Carlo </a:t>
            </a:r>
            <a:r>
              <a:rPr lang="it-IT" sz="5400" b="1" i="1" dirty="0" err="1" smtClean="0">
                <a:solidFill>
                  <a:schemeClr val="accent6">
                    <a:lumMod val="75000"/>
                  </a:schemeClr>
                </a:solidFill>
              </a:rPr>
              <a:t>Michelstaedter</a:t>
            </a:r>
            <a:endParaRPr lang="it-IT" sz="5400" b="1" i="1" dirty="0">
              <a:solidFill>
                <a:schemeClr val="accent6">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(1887-1910)</a:t>
            </a:r>
          </a:p>
          <a:p>
            <a:r>
              <a:rPr lang="it-IT" dirty="0" smtClean="0"/>
              <a:t>Questo meraviglioso giovane goriziano, pur nella sua breve vita, è riuscito ad esprimere concetti e riflessioni di grande profondità. </a:t>
            </a:r>
            <a:r>
              <a:rPr lang="it-IT" b="1" dirty="0" smtClean="0"/>
              <a:t>Carlo </a:t>
            </a:r>
            <a:r>
              <a:rPr lang="it-IT" b="1" dirty="0" err="1" smtClean="0"/>
              <a:t>Michelstaedter</a:t>
            </a:r>
            <a:r>
              <a:rPr lang="it-IT" dirty="0" smtClean="0"/>
              <a:t>, nasce in un’agiata famiglia di origine ebraica. Studia al </a:t>
            </a:r>
            <a:r>
              <a:rPr lang="it-IT" i="1" dirty="0" err="1" smtClean="0"/>
              <a:t>Staatgymnasium</a:t>
            </a:r>
            <a:r>
              <a:rPr lang="it-IT" dirty="0" smtClean="0"/>
              <a:t> goriziano formandosi in maniera serissima nelle discipline classiche, e costruendosi una cultura personale di impostazione mitteleuropea. Dopo avere studiato per un anno matematica a Vienna, va a Firenze per studiare lettere e filosofia. Lo colpisce molto la morte di una donna da lui amata, Nadia </a:t>
            </a:r>
            <a:r>
              <a:rPr lang="it-IT" dirty="0" err="1" smtClean="0"/>
              <a:t>Baraden</a:t>
            </a:r>
            <a:r>
              <a:rPr lang="it-IT" dirty="0" smtClean="0"/>
              <a:t>.</a:t>
            </a:r>
          </a:p>
          <a:p>
            <a:r>
              <a:rPr lang="it-IT" dirty="0" smtClean="0"/>
              <a:t>Si laurea infine, dopo  con una tesi molto interessante </a:t>
            </a:r>
            <a:r>
              <a:rPr lang="it-IT" i="1" dirty="0" smtClean="0"/>
              <a:t>La persuasione e la </a:t>
            </a:r>
            <a:r>
              <a:rPr lang="it-IT" i="1" dirty="0" err="1" smtClean="0"/>
              <a:t>rettorica</a:t>
            </a:r>
            <a:r>
              <a:rPr lang="it-IT" dirty="0" smtClean="0"/>
              <a:t>, che costituisce la summa del suo giovane pensiero.  Nel periodo ultimo scrive anche delle poesie e il </a:t>
            </a:r>
            <a:r>
              <a:rPr lang="it-IT" i="1" dirty="0" smtClean="0"/>
              <a:t>Dialogo della salute</a:t>
            </a:r>
            <a:r>
              <a:rPr lang="it-IT" dirty="0" smtClean="0"/>
              <a:t>. Mangia e dorme pochissimo, vivendo come un asceta. </a:t>
            </a:r>
          </a:p>
          <a:p>
            <a:r>
              <a:rPr lang="it-IT" dirty="0" smtClean="0"/>
              <a:t>Si suicida, dopo un pesante litigio con la madre, con un colpo della pistola lasciatagli dall’amico </a:t>
            </a:r>
            <a:r>
              <a:rPr lang="it-IT" i="1" dirty="0" smtClean="0"/>
              <a:t>Enrico </a:t>
            </a:r>
            <a:r>
              <a:rPr lang="it-IT" i="1" dirty="0" err="1" smtClean="0"/>
              <a:t>Mreule</a:t>
            </a:r>
            <a:r>
              <a:rPr lang="it-IT" dirty="0" smtClean="0"/>
              <a:t>, il 17 ottobre 1910. Carlo è sepolto nel cimitero ebraico di </a:t>
            </a:r>
            <a:r>
              <a:rPr lang="it-IT" dirty="0" err="1" smtClean="0"/>
              <a:t>Valdirose</a:t>
            </a:r>
            <a:r>
              <a:rPr lang="it-IT" dirty="0" smtClean="0"/>
              <a:t> a Nova </a:t>
            </a:r>
            <a:r>
              <a:rPr lang="it-IT" dirty="0" err="1" smtClean="0"/>
              <a:t>Gorica</a:t>
            </a:r>
            <a:r>
              <a:rPr lang="it-IT" dirty="0" smtClean="0"/>
              <a:t>.</a:t>
            </a:r>
            <a:endParaRPr lang="it-IT" dirty="0"/>
          </a:p>
        </p:txBody>
      </p:sp>
    </p:spTree>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pensiero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Da tutti i suoi scritti, dall’</a:t>
            </a:r>
            <a:r>
              <a:rPr lang="it-IT" i="1" dirty="0" smtClean="0"/>
              <a:t>Epistolario</a:t>
            </a:r>
            <a:r>
              <a:rPr lang="it-IT" dirty="0" smtClean="0"/>
              <a:t> e perfino dai dipinti, traspare in lui una costante e profonda inquietudine, un desiderio di altrove quasi metafisico. </a:t>
            </a:r>
            <a:r>
              <a:rPr lang="it-IT" dirty="0" err="1" smtClean="0"/>
              <a:t>Michelstaedter</a:t>
            </a:r>
            <a:r>
              <a:rPr lang="it-IT" dirty="0" smtClean="0"/>
              <a:t> lavora molto sul un supposto “</a:t>
            </a:r>
            <a:r>
              <a:rPr lang="it-IT" i="1" dirty="0" smtClean="0"/>
              <a:t>tradimento</a:t>
            </a:r>
            <a:r>
              <a:rPr lang="it-IT" dirty="0" smtClean="0"/>
              <a:t>” del pensiero platonico da parte di Aristotele. La nostalgia delle altezze incommensurabili dello spirito e del pensiero, lo traggono costantemente in una dimensione fatta di puri intelligibili.</a:t>
            </a:r>
          </a:p>
          <a:p>
            <a:r>
              <a:rPr lang="it-IT" dirty="0" smtClean="0"/>
              <a:t>In questo contesto esistenziale, allora, la vita umana si dipana tra una dimensione propria, della </a:t>
            </a:r>
            <a:r>
              <a:rPr lang="it-IT" b="1" i="1" dirty="0" smtClean="0"/>
              <a:t>persuasione</a:t>
            </a:r>
            <a:r>
              <a:rPr lang="it-IT" dirty="0" smtClean="0"/>
              <a:t>, che è consapevolezza della finitezza “tragica” del vivere umano, e una dimensione falsa, quella della </a:t>
            </a:r>
            <a:r>
              <a:rPr lang="it-IT" b="1" i="1" dirty="0" err="1" smtClean="0"/>
              <a:t>rettorica</a:t>
            </a:r>
            <a:r>
              <a:rPr lang="it-IT" dirty="0" smtClean="0"/>
              <a:t>, che rende l’uomo sempre schiavo delle pulsioni derivanti dal potere e dal successo, come eterni miti negativi.</a:t>
            </a:r>
          </a:p>
          <a:p>
            <a:r>
              <a:rPr lang="it-IT" dirty="0" smtClean="0"/>
              <a:t>E canta: “</a:t>
            </a:r>
            <a:r>
              <a:rPr lang="it-IT" b="1" i="1" dirty="0" smtClean="0"/>
              <a:t>Noi col filo</a:t>
            </a:r>
            <a:r>
              <a:rPr lang="it-IT" b="1" dirty="0" smtClean="0"/>
              <a:t>/ </a:t>
            </a:r>
            <a:r>
              <a:rPr lang="it-IT" b="1" i="1" dirty="0" smtClean="0"/>
              <a:t>col filo della vita</a:t>
            </a:r>
            <a:r>
              <a:rPr lang="it-IT" b="1" dirty="0" smtClean="0"/>
              <a:t>/ </a:t>
            </a:r>
            <a:r>
              <a:rPr lang="it-IT" b="1" i="1" dirty="0" smtClean="0"/>
              <a:t>nostra vita</a:t>
            </a:r>
            <a:r>
              <a:rPr lang="it-IT" b="1" dirty="0" smtClean="0"/>
              <a:t>/ </a:t>
            </a:r>
            <a:r>
              <a:rPr lang="it-IT" b="1" i="1" dirty="0" smtClean="0"/>
              <a:t>filammo</a:t>
            </a:r>
            <a:r>
              <a:rPr lang="it-IT" b="1" dirty="0" smtClean="0"/>
              <a:t> </a:t>
            </a:r>
            <a:r>
              <a:rPr lang="it-IT" b="1" i="1" dirty="0" smtClean="0"/>
              <a:t>a questa morte</a:t>
            </a:r>
            <a:r>
              <a:rPr lang="it-IT" dirty="0" smtClean="0"/>
              <a:t>”.   </a:t>
            </a:r>
          </a:p>
        </p:txBody>
      </p:sp>
    </p:spTree>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5400" b="1" i="1" dirty="0" smtClean="0">
                <a:solidFill>
                  <a:schemeClr val="accent6">
                    <a:lumMod val="75000"/>
                  </a:schemeClr>
                </a:solidFill>
              </a:rPr>
              <a:t>E. </a:t>
            </a:r>
            <a:r>
              <a:rPr lang="it-IT" sz="5400" b="1" i="1" dirty="0" err="1" smtClean="0">
                <a:solidFill>
                  <a:schemeClr val="accent6">
                    <a:lumMod val="75000"/>
                  </a:schemeClr>
                </a:solidFill>
              </a:rPr>
              <a:t>Anscombe</a:t>
            </a:r>
            <a:r>
              <a:rPr lang="it-IT" sz="5400" b="1" i="1" dirty="0" smtClean="0">
                <a:solidFill>
                  <a:schemeClr val="accent6">
                    <a:lumMod val="75000"/>
                  </a:schemeClr>
                </a:solidFill>
              </a:rPr>
              <a:t> </a:t>
            </a:r>
            <a:r>
              <a:rPr lang="it-IT" sz="5400" b="1" dirty="0" smtClean="0"/>
              <a:t/>
            </a:r>
            <a:br>
              <a:rPr lang="it-IT" sz="5400" b="1" dirty="0" smtClean="0"/>
            </a:br>
            <a:r>
              <a:rPr lang="it-IT" sz="5400" b="1" dirty="0" smtClean="0"/>
              <a:t>e il neotomismo analitico</a:t>
            </a:r>
            <a:endParaRPr lang="it-IT" sz="5400" b="1" dirty="0"/>
          </a:p>
        </p:txBody>
      </p:sp>
      <p:sp>
        <p:nvSpPr>
          <p:cNvPr id="3" name="Segnaposto contenuto 2"/>
          <p:cNvSpPr>
            <a:spLocks noGrp="1"/>
          </p:cNvSpPr>
          <p:nvPr>
            <p:ph idx="1"/>
          </p:nvPr>
        </p:nvSpPr>
        <p:spPr/>
        <p:txBody>
          <a:bodyPr>
            <a:normAutofit fontScale="85000" lnSpcReduction="20000"/>
          </a:bodyPr>
          <a:lstStyle/>
          <a:p>
            <a:pPr>
              <a:buNone/>
            </a:pPr>
            <a:r>
              <a:rPr lang="it-IT" dirty="0" smtClean="0"/>
              <a:t>(1919-2001)</a:t>
            </a:r>
          </a:p>
          <a:p>
            <a:r>
              <a:rPr lang="it-IT" dirty="0" smtClean="0"/>
              <a:t>Irlandese, allieva di </a:t>
            </a:r>
            <a:r>
              <a:rPr lang="it-IT" i="1" dirty="0" smtClean="0"/>
              <a:t>Wittgenstein</a:t>
            </a:r>
            <a:r>
              <a:rPr lang="it-IT" dirty="0" smtClean="0"/>
              <a:t>, </a:t>
            </a:r>
            <a:r>
              <a:rPr lang="it-IT" b="1" dirty="0" smtClean="0"/>
              <a:t>Gertrude</a:t>
            </a:r>
            <a:r>
              <a:rPr lang="it-IT" dirty="0" smtClean="0"/>
              <a:t> </a:t>
            </a:r>
            <a:r>
              <a:rPr lang="it-IT" b="1" dirty="0" smtClean="0"/>
              <a:t>Elizabeth</a:t>
            </a:r>
            <a:r>
              <a:rPr lang="it-IT" dirty="0" smtClean="0"/>
              <a:t> </a:t>
            </a:r>
            <a:r>
              <a:rPr lang="it-IT" b="1" dirty="0" err="1" smtClean="0"/>
              <a:t>Anscombe</a:t>
            </a:r>
            <a:r>
              <a:rPr lang="it-IT" dirty="0" smtClean="0"/>
              <a:t> è una filosofa analitica, che è stata capace di riscoprire una certa forma di tomismo, cioè di pensiero realista classico. Si interessa di logica, di etica e di filosofia del linguaggio, nel 1958 scrive un importante articolo di etica </a:t>
            </a:r>
            <a:r>
              <a:rPr lang="it-IT" i="1" dirty="0" err="1" smtClean="0"/>
              <a:t>Moral</a:t>
            </a:r>
            <a:r>
              <a:rPr lang="it-IT" i="1" dirty="0" smtClean="0"/>
              <a:t> </a:t>
            </a:r>
            <a:r>
              <a:rPr lang="it-IT" i="1" dirty="0" err="1" smtClean="0"/>
              <a:t>Modern</a:t>
            </a:r>
            <a:r>
              <a:rPr lang="it-IT" i="1" dirty="0" smtClean="0"/>
              <a:t> </a:t>
            </a:r>
            <a:r>
              <a:rPr lang="it-IT" i="1" dirty="0" err="1" smtClean="0"/>
              <a:t>Philosophy</a:t>
            </a:r>
            <a:r>
              <a:rPr lang="it-IT" dirty="0" smtClean="0"/>
              <a:t>, che la segnala.</a:t>
            </a:r>
          </a:p>
          <a:p>
            <a:r>
              <a:rPr lang="it-IT" dirty="0" smtClean="0"/>
              <a:t>Insegna a Oxford e anche Cambridge, sviluppando progressivamente la sua </a:t>
            </a:r>
            <a:r>
              <a:rPr lang="it-IT" b="1" i="1" dirty="0" smtClean="0"/>
              <a:t>antropologia dell’intenzione</a:t>
            </a:r>
            <a:r>
              <a:rPr lang="it-IT" dirty="0" smtClean="0"/>
              <a:t>, vale a dire una concezione dell’uomo che riconosce la possibilità di un suo agire (relativamente) libero e quindi di rendersi responsabile delle proprie azioni.</a:t>
            </a:r>
          </a:p>
          <a:p>
            <a:r>
              <a:rPr lang="it-IT" dirty="0" smtClean="0"/>
              <a:t>La sua visione etica è connotata da un rigore </a:t>
            </a:r>
            <a:r>
              <a:rPr lang="it-IT" dirty="0" err="1" smtClean="0"/>
              <a:t>antropologico-morale</a:t>
            </a:r>
            <a:r>
              <a:rPr lang="it-IT" dirty="0" smtClean="0"/>
              <a:t> detto </a:t>
            </a:r>
            <a:r>
              <a:rPr lang="it-IT" b="1" dirty="0" err="1" smtClean="0"/>
              <a:t>consequenzialismo</a:t>
            </a:r>
            <a:r>
              <a:rPr lang="it-IT" dirty="0" smtClean="0"/>
              <a:t>, dove </a:t>
            </a:r>
            <a:r>
              <a:rPr lang="it-IT" b="1" i="1" dirty="0" smtClean="0"/>
              <a:t>la libertà si coniuga con il principio di responsabilità</a:t>
            </a:r>
            <a:r>
              <a:rPr lang="it-IT" dirty="0" smtClean="0"/>
              <a:t>.</a:t>
            </a:r>
            <a:endParaRPr lang="it-IT" dirty="0"/>
          </a:p>
        </p:txBody>
      </p:sp>
    </p:spTree>
  </p:cSld>
  <p:clrMapOvr>
    <a:masterClrMapping/>
  </p:clrMapOvr>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Gestalt </a:t>
            </a:r>
            <a:r>
              <a:rPr lang="it-IT" b="1" dirty="0" smtClean="0"/>
              <a:t>I</a:t>
            </a:r>
            <a:endParaRPr lang="it-IT" b="1" dirty="0"/>
          </a:p>
        </p:txBody>
      </p:sp>
      <p:sp>
        <p:nvSpPr>
          <p:cNvPr id="3" name="Segnaposto contenuto 2"/>
          <p:cNvSpPr>
            <a:spLocks noGrp="1"/>
          </p:cNvSpPr>
          <p:nvPr>
            <p:ph idx="1"/>
          </p:nvPr>
        </p:nvSpPr>
        <p:spPr/>
        <p:txBody>
          <a:bodyPr>
            <a:normAutofit fontScale="85000" lnSpcReduction="10000"/>
          </a:bodyPr>
          <a:lstStyle/>
          <a:p>
            <a:r>
              <a:rPr lang="it-IT" dirty="0" smtClean="0"/>
              <a:t>La psicologia [e filosofia] della </a:t>
            </a:r>
            <a:r>
              <a:rPr lang="it-IT" i="1" dirty="0" smtClean="0"/>
              <a:t>Gestalt</a:t>
            </a:r>
            <a:r>
              <a:rPr lang="it-IT" dirty="0" smtClean="0"/>
              <a:t>, nacque come corrente psicologica in Germania agli inizi del XX secolo. Come termine tecnico, </a:t>
            </a:r>
            <a:r>
              <a:rPr lang="it-IT" i="1" dirty="0" smtClean="0"/>
              <a:t>Gestalt</a:t>
            </a:r>
            <a:r>
              <a:rPr lang="it-IT" dirty="0" smtClean="0"/>
              <a:t> [forma] fu usato inizialmente da </a:t>
            </a:r>
            <a:r>
              <a:rPr lang="it-IT" i="1" dirty="0" smtClean="0"/>
              <a:t>Ernst Mach</a:t>
            </a:r>
            <a:r>
              <a:rPr lang="it-IT" dirty="0" smtClean="0"/>
              <a:t>, e successivamente da </a:t>
            </a:r>
            <a:r>
              <a:rPr lang="it-IT" i="1" dirty="0" err="1" smtClean="0"/>
              <a:t>Husserl</a:t>
            </a:r>
            <a:r>
              <a:rPr lang="it-IT" dirty="0" smtClean="0"/>
              <a:t> e da </a:t>
            </a:r>
            <a:r>
              <a:rPr lang="it-IT" i="1" dirty="0" smtClean="0"/>
              <a:t>Christian von </a:t>
            </a:r>
            <a:r>
              <a:rPr lang="it-IT" i="1" dirty="0" err="1" smtClean="0"/>
              <a:t>Ehrenfels</a:t>
            </a:r>
            <a:r>
              <a:rPr lang="it-IT" dirty="0" smtClean="0"/>
              <a:t>. Fondatori della psicologia gestaltista possono essere considerati </a:t>
            </a:r>
            <a:r>
              <a:rPr lang="it-IT" b="1" dirty="0" smtClean="0"/>
              <a:t>Kurt </a:t>
            </a:r>
            <a:r>
              <a:rPr lang="it-IT" b="1" dirty="0" err="1" smtClean="0"/>
              <a:t>Koffka</a:t>
            </a:r>
            <a:r>
              <a:rPr lang="it-IT" dirty="0" smtClean="0"/>
              <a:t>, </a:t>
            </a:r>
            <a:r>
              <a:rPr lang="it-IT" b="1" dirty="0" smtClean="0"/>
              <a:t>Wolfgang </a:t>
            </a:r>
            <a:r>
              <a:rPr lang="it-IT" b="1" dirty="0" err="1" smtClean="0"/>
              <a:t>Kőhler</a:t>
            </a:r>
            <a:r>
              <a:rPr lang="it-IT" b="1" dirty="0" smtClean="0"/>
              <a:t> </a:t>
            </a:r>
            <a:r>
              <a:rPr lang="it-IT" dirty="0" smtClean="0"/>
              <a:t>e </a:t>
            </a:r>
            <a:r>
              <a:rPr lang="it-IT" b="1" dirty="0" smtClean="0"/>
              <a:t>Max </a:t>
            </a:r>
            <a:r>
              <a:rPr lang="it-IT" b="1" dirty="0" err="1" smtClean="0"/>
              <a:t>Wertheimer</a:t>
            </a:r>
            <a:r>
              <a:rPr lang="it-IT" dirty="0" smtClean="0"/>
              <a:t>. Se ne occupò successivamente </a:t>
            </a:r>
            <a:r>
              <a:rPr lang="it-IT" b="1" dirty="0" smtClean="0"/>
              <a:t>Kurt </a:t>
            </a:r>
            <a:r>
              <a:rPr lang="it-IT" b="1" dirty="0" err="1" smtClean="0"/>
              <a:t>Lewin</a:t>
            </a:r>
            <a:r>
              <a:rPr lang="it-IT" b="1" dirty="0" smtClean="0"/>
              <a:t> </a:t>
            </a:r>
            <a:r>
              <a:rPr lang="it-IT" dirty="0" smtClean="0"/>
              <a:t>con la teoria sociologica del “</a:t>
            </a:r>
            <a:r>
              <a:rPr lang="it-IT" i="1" dirty="0" smtClean="0"/>
              <a:t>campo</a:t>
            </a:r>
            <a:r>
              <a:rPr lang="it-IT" dirty="0" smtClean="0"/>
              <a:t>”, tesa a sottolineare l’importanza di una visione d’insieme dei fenomeni sociali, delle reti, dei sistemi. La teoria della </a:t>
            </a:r>
            <a:r>
              <a:rPr lang="it-IT" i="1" dirty="0" smtClean="0"/>
              <a:t>Gestalt</a:t>
            </a:r>
            <a:r>
              <a:rPr lang="it-IT" dirty="0" smtClean="0"/>
              <a:t> si configura e caratterizza per il suo “</a:t>
            </a:r>
            <a:r>
              <a:rPr lang="it-IT" i="1" dirty="0" smtClean="0"/>
              <a:t>olismo</a:t>
            </a:r>
            <a:r>
              <a:rPr lang="it-IT" dirty="0" smtClean="0"/>
              <a:t>”, in base al quale si ritiene che la percezione del mondo e l’umana esperienza non possano essere suddivise negli elementi che le costituiscono, e si possano conoscere solo nella relazione biunivoca di tutte e tra tutte le parti [</a:t>
            </a:r>
            <a:r>
              <a:rPr lang="it-IT" i="1" dirty="0" err="1" smtClean="0"/>
              <a:t>autosimilarità</a:t>
            </a:r>
            <a:r>
              <a:rPr lang="it-IT" dirty="0" smtClean="0"/>
              <a:t>]. </a:t>
            </a:r>
          </a:p>
          <a:p>
            <a:pPr>
              <a:buNone/>
            </a:pPr>
            <a:endParaRPr lang="it-IT" dirty="0"/>
          </a:p>
        </p:txBody>
      </p:sp>
    </p:spTree>
  </p:cSld>
  <p:clrMapOvr>
    <a:masterClrMapping/>
  </p:clrMapOvr>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Gestalt </a:t>
            </a:r>
            <a:r>
              <a:rPr lang="it-IT" b="1" dirty="0" smtClean="0"/>
              <a:t>II</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Dalla teoresi si è poi sviluppata anche una psicoterapia gestaltica, soprattutto per opera di </a:t>
            </a:r>
            <a:r>
              <a:rPr lang="it-IT" b="1" dirty="0" smtClean="0"/>
              <a:t>Fritz </a:t>
            </a:r>
            <a:r>
              <a:rPr lang="it-IT" b="1" dirty="0" err="1" smtClean="0"/>
              <a:t>Perls</a:t>
            </a:r>
            <a:r>
              <a:rPr lang="it-IT" dirty="0" smtClean="0"/>
              <a:t>, il quale, sulle tracce di </a:t>
            </a:r>
            <a:r>
              <a:rPr lang="it-IT" i="1" dirty="0" smtClean="0"/>
              <a:t>Freud</a:t>
            </a:r>
            <a:r>
              <a:rPr lang="it-IT" dirty="0" smtClean="0"/>
              <a:t>, ritenne di dover esplorare la personalità umana nei vari “</a:t>
            </a:r>
            <a:r>
              <a:rPr lang="it-IT" i="1" dirty="0" smtClean="0"/>
              <a:t>strati</a:t>
            </a:r>
            <a:r>
              <a:rPr lang="it-IT" dirty="0" smtClean="0"/>
              <a:t>” di cui è costituita, e dunque di lavorare per fare emergere la “</a:t>
            </a:r>
            <a:r>
              <a:rPr lang="it-IT" i="1" dirty="0" smtClean="0"/>
              <a:t>personalità genuina</a:t>
            </a:r>
            <a:r>
              <a:rPr lang="it-IT" dirty="0" smtClean="0"/>
              <a:t>”, per vari passaggi sempre più profondi, dallo “</a:t>
            </a:r>
            <a:r>
              <a:rPr lang="it-IT" i="1" dirty="0" smtClean="0"/>
              <a:t>stato dei cliché</a:t>
            </a:r>
            <a:r>
              <a:rPr lang="it-IT" dirty="0" smtClean="0"/>
              <a:t>”, cioè dell’ipocrisia e della pura convenienza. In questo senso, il richiamo alla </a:t>
            </a:r>
            <a:r>
              <a:rPr lang="it-IT" i="1" dirty="0" smtClean="0"/>
              <a:t>Gestalt</a:t>
            </a:r>
            <a:r>
              <a:rPr lang="it-IT" dirty="0" smtClean="0"/>
              <a:t> può essere interessante anche per chi si addentra nel mondo ermeneutico dell’interpretazione di testi antichi e della comparazione con le metodiche esegetiche ed ermeneutiche contemporanee. Per capire il testo bisogna esplorare il contesto e il mondo [</a:t>
            </a:r>
            <a:r>
              <a:rPr lang="it-IT" i="1" dirty="0" err="1" smtClean="0"/>
              <a:t>Sitz</a:t>
            </a:r>
            <a:r>
              <a:rPr lang="it-IT" i="1" dirty="0" smtClean="0"/>
              <a:t> </a:t>
            </a:r>
            <a:r>
              <a:rPr lang="it-IT" i="1" dirty="0" err="1" smtClean="0"/>
              <a:t>im</a:t>
            </a:r>
            <a:r>
              <a:rPr lang="it-IT" i="1" dirty="0" smtClean="0"/>
              <a:t> </a:t>
            </a:r>
            <a:r>
              <a:rPr lang="it-IT" i="1" dirty="0" err="1" smtClean="0"/>
              <a:t>Leben</a:t>
            </a:r>
            <a:r>
              <a:rPr lang="it-IT" dirty="0" smtClean="0"/>
              <a:t>] che l’ha prodotto e quello che ne attua la ricezione, e dunque anche l’uomo, che scrive, legge, soffre, spera, interpreta.</a:t>
            </a:r>
            <a:endParaRPr lang="it-IT" dirty="0"/>
          </a:p>
        </p:txBody>
      </p:sp>
    </p:spTree>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Luigi </a:t>
            </a:r>
            <a:r>
              <a:rPr lang="it-IT" sz="5400" b="1" i="1" dirty="0" err="1" smtClean="0">
                <a:solidFill>
                  <a:schemeClr val="accent5">
                    <a:lumMod val="75000"/>
                  </a:schemeClr>
                </a:solidFill>
              </a:rPr>
              <a:t>Pareyson</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20000"/>
          </a:bodyPr>
          <a:lstStyle/>
          <a:p>
            <a:pPr>
              <a:buNone/>
            </a:pPr>
            <a:r>
              <a:rPr lang="it-IT" dirty="0" smtClean="0"/>
              <a:t>(1918-1991)</a:t>
            </a:r>
          </a:p>
          <a:p>
            <a:r>
              <a:rPr lang="it-IT" b="1" dirty="0" smtClean="0"/>
              <a:t>Luigi </a:t>
            </a:r>
            <a:r>
              <a:rPr lang="it-IT" b="1" dirty="0" err="1" smtClean="0"/>
              <a:t>Pareyson</a:t>
            </a:r>
            <a:r>
              <a:rPr lang="it-IT" b="1" dirty="0" smtClean="0"/>
              <a:t> </a:t>
            </a:r>
            <a:r>
              <a:rPr lang="it-IT" dirty="0" smtClean="0"/>
              <a:t>si laurea in filosofia a ventuno anni a Torino, precoce tanto da esser notato da </a:t>
            </a:r>
            <a:r>
              <a:rPr lang="it-IT" i="1" dirty="0" smtClean="0"/>
              <a:t>Giovanni Gentile</a:t>
            </a:r>
            <a:r>
              <a:rPr lang="it-IT" dirty="0" smtClean="0"/>
              <a:t>. Segue in Germania dei corsi tenuti da </a:t>
            </a:r>
            <a:r>
              <a:rPr lang="it-IT" i="1" dirty="0" err="1" smtClean="0"/>
              <a:t>Jaspers</a:t>
            </a:r>
            <a:r>
              <a:rPr lang="it-IT" dirty="0" smtClean="0"/>
              <a:t>, ottenendo subito dopo un incarico di insegnante al Liceo classico di Cuneo. Impegnato nella Resistenza in </a:t>
            </a:r>
            <a:r>
              <a:rPr lang="it-IT" i="1" dirty="0" smtClean="0"/>
              <a:t>Giustizia e Libertà</a:t>
            </a:r>
            <a:r>
              <a:rPr lang="it-IT" dirty="0" smtClean="0"/>
              <a:t>, dopo la guerra insegna al Liceo </a:t>
            </a:r>
            <a:r>
              <a:rPr lang="it-IT" dirty="0" err="1" smtClean="0"/>
              <a:t>Gioberti</a:t>
            </a:r>
            <a:r>
              <a:rPr lang="it-IT" dirty="0" smtClean="0"/>
              <a:t> di Torino e successivamente all’università di Torino, dove ha tra i suoi allievi </a:t>
            </a:r>
            <a:r>
              <a:rPr lang="it-IT" i="1" dirty="0" smtClean="0"/>
              <a:t>Gianni </a:t>
            </a:r>
            <a:r>
              <a:rPr lang="it-IT" i="1" dirty="0" err="1" smtClean="0"/>
              <a:t>Vattimo</a:t>
            </a:r>
            <a:r>
              <a:rPr lang="it-IT" dirty="0" smtClean="0"/>
              <a:t>, </a:t>
            </a:r>
            <a:r>
              <a:rPr lang="it-IT" i="1" dirty="0" smtClean="0"/>
              <a:t>Umberto Eco</a:t>
            </a:r>
            <a:r>
              <a:rPr lang="it-IT" dirty="0" smtClean="0"/>
              <a:t>, </a:t>
            </a:r>
            <a:r>
              <a:rPr lang="it-IT" i="1" dirty="0" smtClean="0"/>
              <a:t>Sergio </a:t>
            </a:r>
            <a:r>
              <a:rPr lang="it-IT" i="1" dirty="0" err="1" smtClean="0"/>
              <a:t>Givone</a:t>
            </a:r>
            <a:r>
              <a:rPr lang="it-IT" i="1" dirty="0" smtClean="0"/>
              <a:t>, Mario </a:t>
            </a:r>
            <a:r>
              <a:rPr lang="it-IT" i="1" dirty="0" err="1" smtClean="0"/>
              <a:t>Perniola</a:t>
            </a:r>
            <a:r>
              <a:rPr lang="it-IT" i="1" dirty="0" smtClean="0"/>
              <a:t>, Valerio </a:t>
            </a:r>
            <a:r>
              <a:rPr lang="it-IT" i="1" dirty="0" err="1" smtClean="0"/>
              <a:t>Zanone</a:t>
            </a:r>
            <a:r>
              <a:rPr lang="it-IT" i="1" dirty="0" smtClean="0"/>
              <a:t>, </a:t>
            </a:r>
            <a:r>
              <a:rPr lang="it-IT" dirty="0" smtClean="0"/>
              <a:t>e altri futuri studiosi.</a:t>
            </a:r>
          </a:p>
          <a:p>
            <a:r>
              <a:rPr lang="it-IT" dirty="0" smtClean="0"/>
              <a:t>È accademico dei Lincei e membro dell'</a:t>
            </a:r>
            <a:r>
              <a:rPr lang="it-IT" i="1" dirty="0" err="1" smtClean="0"/>
              <a:t>Institut</a:t>
            </a:r>
            <a:r>
              <a:rPr lang="it-IT" i="1" dirty="0" smtClean="0"/>
              <a:t> </a:t>
            </a:r>
            <a:r>
              <a:rPr lang="it-IT" i="1" dirty="0" err="1" smtClean="0"/>
              <a:t>international</a:t>
            </a:r>
            <a:r>
              <a:rPr lang="it-IT" i="1" dirty="0" smtClean="0"/>
              <a:t> de </a:t>
            </a:r>
            <a:r>
              <a:rPr lang="it-IT" i="1" dirty="0" err="1" smtClean="0"/>
              <a:t>philosophie</a:t>
            </a:r>
            <a:r>
              <a:rPr lang="it-IT" dirty="0" smtClean="0"/>
              <a:t>, oltre che fondatore e direttore della </a:t>
            </a:r>
            <a:r>
              <a:rPr lang="it-IT" i="1" dirty="0" smtClean="0"/>
              <a:t>Rivista di estetica.</a:t>
            </a:r>
            <a:endParaRPr lang="it-IT" dirty="0" smtClean="0"/>
          </a:p>
          <a:p>
            <a:endParaRPr lang="it-IT" dirty="0"/>
          </a:p>
        </p:txBody>
      </p:sp>
    </p:spTree>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L’interpretazione inesauribile</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err="1" smtClean="0"/>
              <a:t>Pareyson</a:t>
            </a:r>
            <a:r>
              <a:rPr lang="it-IT" dirty="0" smtClean="0"/>
              <a:t> si può considerare tra i maggiori filosofi italiani del XX secolo. </a:t>
            </a:r>
          </a:p>
          <a:p>
            <a:r>
              <a:rPr lang="it-IT" dirty="0" smtClean="0"/>
              <a:t>È tra i primi a far conoscere in Italia l'esistenzialismo tedesco e a riconoscersi in questa visione (</a:t>
            </a:r>
            <a:r>
              <a:rPr lang="it-IT" i="1" dirty="0" smtClean="0"/>
              <a:t>La filosofia dell'esistenza e Carlo </a:t>
            </a:r>
            <a:r>
              <a:rPr lang="it-IT" i="1" dirty="0" err="1" smtClean="0"/>
              <a:t>Jaspers</a:t>
            </a:r>
            <a:r>
              <a:rPr lang="it-IT" dirty="0" smtClean="0"/>
              <a:t>, 1940), in un quadro dominato dal neoidealismo, ma si dedicò anche a dare una nuova interpretazione dell'idealismo tedesco (</a:t>
            </a:r>
            <a:r>
              <a:rPr lang="it-IT" i="1" dirty="0" err="1" smtClean="0"/>
              <a:t>Fichte</a:t>
            </a:r>
            <a:r>
              <a:rPr lang="it-IT" dirty="0" smtClean="0"/>
              <a:t> 1950). Per </a:t>
            </a:r>
            <a:r>
              <a:rPr lang="it-IT" dirty="0" err="1" smtClean="0"/>
              <a:t>Pareyson</a:t>
            </a:r>
            <a:r>
              <a:rPr lang="it-IT" dirty="0" smtClean="0"/>
              <a:t> l'esistenzialismo tedesco va ripreso in chiave ermeneutica, al fine di considerare la verità non un dato oggettivo, come avviene nella scienza, ma come </a:t>
            </a:r>
            <a:r>
              <a:rPr lang="it-IT" b="1" dirty="0" smtClean="0"/>
              <a:t>interpretazione inesauribile </a:t>
            </a:r>
            <a:r>
              <a:rPr lang="it-IT" dirty="0" smtClean="0"/>
              <a:t> del singolo, che richiede una responsabilità soggettiva, </a:t>
            </a:r>
            <a:r>
              <a:rPr lang="it-IT" b="1" dirty="0" smtClean="0"/>
              <a:t>e una ricerca che non può mai terminare, poiché la verità infinitamente sfugge all’uomo</a:t>
            </a:r>
            <a:r>
              <a:rPr lang="it-IT" dirty="0" smtClean="0"/>
              <a:t>. </a:t>
            </a:r>
          </a:p>
          <a:p>
            <a:r>
              <a:rPr lang="it-IT" dirty="0" smtClean="0"/>
              <a:t>Chiama la propria posizione "</a:t>
            </a:r>
            <a:r>
              <a:rPr lang="it-IT" b="1" i="1" dirty="0" smtClean="0"/>
              <a:t>personalismo ontologico</a:t>
            </a:r>
            <a:r>
              <a:rPr lang="it-IT" dirty="0" smtClean="0"/>
              <a:t>".</a:t>
            </a:r>
          </a:p>
          <a:p>
            <a:r>
              <a:rPr lang="it-IT" dirty="0" smtClean="0"/>
              <a:t>Si dedica anche a ricerche storiografiche, individuando nella filosofia tedesca post-hegeliana due correnti, riconducibili rispettivamente a </a:t>
            </a:r>
            <a:r>
              <a:rPr lang="it-IT" i="1" dirty="0" smtClean="0"/>
              <a:t>Søren Kierkegaard </a:t>
            </a:r>
            <a:r>
              <a:rPr lang="it-IT" dirty="0" smtClean="0"/>
              <a:t>e a </a:t>
            </a:r>
            <a:r>
              <a:rPr lang="it-IT" i="1" dirty="0" smtClean="0"/>
              <a:t>Ludwig </a:t>
            </a:r>
            <a:r>
              <a:rPr lang="it-IT" i="1" dirty="0" err="1" smtClean="0"/>
              <a:t>Feuerbach</a:t>
            </a:r>
            <a:r>
              <a:rPr lang="it-IT" dirty="0" smtClean="0"/>
              <a:t>, e che sarebbero sfociate rispettivamente nell'</a:t>
            </a:r>
            <a:r>
              <a:rPr lang="it-IT" i="1" dirty="0" smtClean="0"/>
              <a:t>esistenzialismo</a:t>
            </a:r>
            <a:r>
              <a:rPr lang="it-IT" dirty="0" smtClean="0"/>
              <a:t> e nel </a:t>
            </a:r>
            <a:r>
              <a:rPr lang="it-IT" i="1" dirty="0" smtClean="0"/>
              <a:t>marxismo</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err="1" smtClean="0">
                <a:solidFill>
                  <a:schemeClr val="accent5">
                    <a:lumMod val="75000"/>
                  </a:schemeClr>
                </a:solidFill>
              </a:rPr>
              <a:t>Emmanuel</a:t>
            </a:r>
            <a:r>
              <a:rPr lang="it-IT" sz="5400" b="1" i="1" dirty="0" smtClean="0">
                <a:solidFill>
                  <a:schemeClr val="accent5">
                    <a:lumMod val="75000"/>
                  </a:schemeClr>
                </a:solidFill>
              </a:rPr>
              <a:t> </a:t>
            </a:r>
            <a:r>
              <a:rPr lang="it-IT" sz="5400" b="1" i="1" dirty="0" err="1" smtClean="0">
                <a:solidFill>
                  <a:schemeClr val="accent5">
                    <a:lumMod val="75000"/>
                  </a:schemeClr>
                </a:solidFill>
              </a:rPr>
              <a:t>Lévinas</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0000" lnSpcReduction="20000"/>
          </a:bodyPr>
          <a:lstStyle/>
          <a:p>
            <a:pPr>
              <a:buNone/>
            </a:pPr>
            <a:r>
              <a:rPr lang="it-IT" dirty="0" smtClean="0"/>
              <a:t>(1906-1995)</a:t>
            </a:r>
          </a:p>
          <a:p>
            <a:r>
              <a:rPr lang="it-IT" b="1" dirty="0" err="1" smtClean="0"/>
              <a:t>Lévinas</a:t>
            </a:r>
            <a:r>
              <a:rPr lang="it-IT" dirty="0" smtClean="0"/>
              <a:t> nasce a </a:t>
            </a:r>
            <a:r>
              <a:rPr lang="it-IT" dirty="0" err="1" smtClean="0"/>
              <a:t>Kaunas</a:t>
            </a:r>
            <a:r>
              <a:rPr lang="it-IT" dirty="0" smtClean="0"/>
              <a:t> in Lituania da una famiglia ebrea, ma la sua formazione e cultura è senz’altro francese. Infatti, pur essendosi formato nella prima giovinezza sulla grande letteratura russa ed ebraica, frequenta l’università di Strasburgo, dove insegna tra gli altri </a:t>
            </a:r>
            <a:r>
              <a:rPr lang="it-IT" i="1" dirty="0" smtClean="0"/>
              <a:t>Charles </a:t>
            </a:r>
            <a:r>
              <a:rPr lang="it-IT" i="1" dirty="0" err="1" smtClean="0"/>
              <a:t>Blondel</a:t>
            </a:r>
            <a:r>
              <a:rPr lang="it-IT" dirty="0" smtClean="0"/>
              <a:t>. Colà fa amicizia con </a:t>
            </a:r>
            <a:r>
              <a:rPr lang="it-IT" i="1" dirty="0" smtClean="0"/>
              <a:t>Maurice </a:t>
            </a:r>
            <a:r>
              <a:rPr lang="it-IT" i="1" dirty="0" err="1" smtClean="0"/>
              <a:t>Blanchot</a:t>
            </a:r>
            <a:r>
              <a:rPr lang="it-IT" dirty="0" smtClean="0"/>
              <a:t>. Studia  anche a Friburgo e alla </a:t>
            </a:r>
            <a:r>
              <a:rPr lang="it-IT" dirty="0" err="1" smtClean="0"/>
              <a:t>Sorbonne</a:t>
            </a:r>
            <a:r>
              <a:rPr lang="it-IT" dirty="0" smtClean="0"/>
              <a:t> dove frequenta </a:t>
            </a:r>
            <a:r>
              <a:rPr lang="it-IT" i="1" dirty="0" smtClean="0"/>
              <a:t>Gabriel Marcel </a:t>
            </a:r>
            <a:r>
              <a:rPr lang="it-IT" dirty="0" smtClean="0"/>
              <a:t>e si laurea.</a:t>
            </a:r>
          </a:p>
          <a:p>
            <a:r>
              <a:rPr lang="it-IT" dirty="0" smtClean="0"/>
              <a:t>Durante l’occupazione tedesca </a:t>
            </a:r>
            <a:r>
              <a:rPr lang="it-IT" dirty="0" err="1" smtClean="0"/>
              <a:t>Lévinas</a:t>
            </a:r>
            <a:r>
              <a:rPr lang="it-IT" dirty="0" smtClean="0"/>
              <a:t> è fatto prigioniero di guerra e trasferito presso Hannover.</a:t>
            </a:r>
          </a:p>
          <a:p>
            <a:r>
              <a:rPr lang="it-IT" dirty="0" smtClean="0"/>
              <a:t>Ivi inizia a scrivere alcuni dei suoi trattati maggiori: </a:t>
            </a:r>
            <a:r>
              <a:rPr lang="it-IT" i="1" dirty="0" smtClean="0"/>
              <a:t>De l’</a:t>
            </a:r>
            <a:r>
              <a:rPr lang="it-IT" i="1" dirty="0" err="1" smtClean="0"/>
              <a:t>Existence</a:t>
            </a:r>
            <a:r>
              <a:rPr lang="it-IT" i="1" dirty="0" smtClean="0"/>
              <a:t> à l’</a:t>
            </a:r>
            <a:r>
              <a:rPr lang="it-IT" i="1" dirty="0" err="1" smtClean="0"/>
              <a:t>Existant</a:t>
            </a:r>
            <a:r>
              <a:rPr lang="it-IT" i="1" dirty="0" smtClean="0"/>
              <a:t> </a:t>
            </a:r>
            <a:r>
              <a:rPr lang="it-IT" dirty="0" smtClean="0"/>
              <a:t>e </a:t>
            </a:r>
            <a:r>
              <a:rPr lang="it-IT" i="1" dirty="0" smtClean="0"/>
              <a:t>Le </a:t>
            </a:r>
            <a:r>
              <a:rPr lang="it-IT" i="1" dirty="0" err="1" smtClean="0"/>
              <a:t>temps</a:t>
            </a:r>
            <a:r>
              <a:rPr lang="it-IT" i="1" dirty="0" smtClean="0"/>
              <a:t> e l’</a:t>
            </a:r>
            <a:r>
              <a:rPr lang="it-IT" i="1" dirty="0" err="1" smtClean="0"/>
              <a:t>autre</a:t>
            </a:r>
            <a:r>
              <a:rPr lang="it-IT" dirty="0" smtClean="0"/>
              <a:t>., poi pubblicati nel 1948.</a:t>
            </a:r>
          </a:p>
          <a:p>
            <a:r>
              <a:rPr lang="it-IT" dirty="0" smtClean="0"/>
              <a:t>Nel frattempo il filosofo suo amico </a:t>
            </a:r>
            <a:r>
              <a:rPr lang="it-IT" i="1" dirty="0" err="1" smtClean="0"/>
              <a:t>Blanchot</a:t>
            </a:r>
            <a:r>
              <a:rPr lang="it-IT" dirty="0" smtClean="0"/>
              <a:t> protegge la moglie di </a:t>
            </a:r>
            <a:r>
              <a:rPr lang="it-IT" dirty="0" err="1" smtClean="0"/>
              <a:t>Lévinas</a:t>
            </a:r>
            <a:r>
              <a:rPr lang="it-IT" dirty="0" smtClean="0"/>
              <a:t> dall’insidia nazista., mentre gran parte della sua famiglia è deportata e assassinata.</a:t>
            </a:r>
          </a:p>
          <a:p>
            <a:r>
              <a:rPr lang="it-IT" dirty="0" smtClean="0"/>
              <a:t>Dopo la guerra raggiunge una chiara fama in Francia come pensatore e docente. Dagli anni ‘50 intraprende studi sistematici sulla </a:t>
            </a:r>
            <a:r>
              <a:rPr lang="it-IT" i="1" dirty="0" smtClean="0"/>
              <a:t>Bibbia</a:t>
            </a:r>
            <a:r>
              <a:rPr lang="it-IT" dirty="0" smtClean="0"/>
              <a:t> e sul </a:t>
            </a:r>
            <a:r>
              <a:rPr lang="it-IT" i="1" dirty="0" smtClean="0"/>
              <a:t>Talmud</a:t>
            </a:r>
            <a:r>
              <a:rPr lang="it-IT" dirty="0" smtClean="0"/>
              <a:t>.</a:t>
            </a:r>
          </a:p>
          <a:p>
            <a:r>
              <a:rPr lang="it-IT" dirty="0" smtClean="0"/>
              <a:t>Insegna a </a:t>
            </a:r>
            <a:r>
              <a:rPr lang="it-IT" dirty="0" err="1" smtClean="0"/>
              <a:t>Nanterre</a:t>
            </a:r>
            <a:r>
              <a:rPr lang="it-IT" dirty="0" smtClean="0"/>
              <a:t>, a Poitiers, a Friburgo in Svizzera e alla </a:t>
            </a:r>
            <a:r>
              <a:rPr lang="it-IT" dirty="0" err="1" smtClean="0"/>
              <a:t>Sorbonne</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Dio, le verità eterne e la fisica I</a:t>
            </a:r>
            <a:endParaRPr lang="it-IT" b="1" dirty="0"/>
          </a:p>
        </p:txBody>
      </p:sp>
      <p:sp>
        <p:nvSpPr>
          <p:cNvPr id="3" name="Segnaposto contenuto 2"/>
          <p:cNvSpPr>
            <a:spLocks noGrp="1"/>
          </p:cNvSpPr>
          <p:nvPr>
            <p:ph idx="1"/>
          </p:nvPr>
        </p:nvSpPr>
        <p:spPr/>
        <p:txBody>
          <a:bodyPr>
            <a:normAutofit fontScale="85000" lnSpcReduction="10000"/>
          </a:bodyPr>
          <a:lstStyle/>
          <a:p>
            <a:r>
              <a:rPr lang="it-IT" b="1" dirty="0" smtClean="0"/>
              <a:t>Se esiste il “cogito”, esistono l’io e Dio</a:t>
            </a:r>
            <a:r>
              <a:rPr lang="it-IT" dirty="0" smtClean="0"/>
              <a:t>, come </a:t>
            </a:r>
            <a:r>
              <a:rPr lang="it-IT" b="1" dirty="0" err="1" smtClean="0"/>
              <a:t>res</a:t>
            </a:r>
            <a:r>
              <a:rPr lang="it-IT" b="1" dirty="0" smtClean="0"/>
              <a:t> </a:t>
            </a:r>
            <a:r>
              <a:rPr lang="it-IT" b="1" dirty="0" err="1" smtClean="0"/>
              <a:t>cogitans</a:t>
            </a:r>
            <a:r>
              <a:rPr lang="it-IT" dirty="0" smtClean="0"/>
              <a:t>: il mondo esterno è invece </a:t>
            </a:r>
            <a:r>
              <a:rPr lang="it-IT" b="1" dirty="0" err="1" smtClean="0"/>
              <a:t>res</a:t>
            </a:r>
            <a:r>
              <a:rPr lang="it-IT" b="1" dirty="0" smtClean="0"/>
              <a:t> </a:t>
            </a:r>
            <a:r>
              <a:rPr lang="it-IT" b="1" dirty="0" err="1" smtClean="0"/>
              <a:t>extensa</a:t>
            </a:r>
            <a:r>
              <a:rPr lang="it-IT" dirty="0" smtClean="0"/>
              <a:t>.</a:t>
            </a:r>
          </a:p>
          <a:p>
            <a:r>
              <a:rPr lang="it-IT" dirty="0" smtClean="0"/>
              <a:t>Queste sono verità create da Dio nella mente umana e perciò sono eterne e immutabili.</a:t>
            </a:r>
          </a:p>
          <a:p>
            <a:r>
              <a:rPr lang="it-IT" dirty="0" smtClean="0"/>
              <a:t>Abbandonando completamente la fisica </a:t>
            </a:r>
            <a:r>
              <a:rPr lang="it-IT" dirty="0" err="1" smtClean="0"/>
              <a:t>aristotelico-scolastica</a:t>
            </a:r>
            <a:r>
              <a:rPr lang="it-IT" dirty="0" smtClean="0"/>
              <a:t>, Cartesio ipotizza tre leggi generali:</a:t>
            </a:r>
          </a:p>
          <a:p>
            <a:pPr>
              <a:buFontTx/>
              <a:buChar char="-"/>
            </a:pPr>
            <a:r>
              <a:rPr lang="it-IT" dirty="0" smtClean="0"/>
              <a:t>“</a:t>
            </a:r>
            <a:r>
              <a:rPr lang="it-IT" i="1" dirty="0" smtClean="0"/>
              <a:t>Ogni parte della materia conserva sempre lo stesso stato fino a quando le altre urtandola non la costringano a cambiarlo</a:t>
            </a:r>
            <a:r>
              <a:rPr lang="it-IT" dirty="0" smtClean="0"/>
              <a:t>”;</a:t>
            </a:r>
          </a:p>
          <a:p>
            <a:pPr>
              <a:buFontTx/>
              <a:buChar char="-"/>
            </a:pPr>
            <a:r>
              <a:rPr lang="it-IT" dirty="0" smtClean="0"/>
              <a:t>“</a:t>
            </a:r>
            <a:r>
              <a:rPr lang="it-IT" i="1" dirty="0" smtClean="0"/>
              <a:t>Quando un corpo ne spinge un altro non può trasmettere o sottrarre a esso alcun movimento senza perderne o acquistarne nello stesso tempo una certa quantità; </a:t>
            </a:r>
          </a:p>
          <a:p>
            <a:pPr>
              <a:buFontTx/>
              <a:buChar char="-"/>
            </a:pPr>
            <a:r>
              <a:rPr lang="it-IT" dirty="0" smtClean="0"/>
              <a:t>“</a:t>
            </a:r>
            <a:r>
              <a:rPr lang="it-IT" i="1" dirty="0" smtClean="0"/>
              <a:t>Quando un corpo si muove tende sempre a continuare il proprio movimento in linea retta</a:t>
            </a:r>
            <a:r>
              <a:rPr lang="it-IT" dirty="0" smtClean="0"/>
              <a:t>”.</a:t>
            </a:r>
            <a:endParaRPr lang="it-IT" dirty="0"/>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Insegnamento e filosofia</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La sua ricerca si dipana con altri importanti lavori teoretici che lo possono definir quasi come un filosofo esistenzialista </a:t>
            </a:r>
            <a:r>
              <a:rPr lang="it-IT" i="1" dirty="0" smtClean="0"/>
              <a:t>talmudico</a:t>
            </a:r>
            <a:r>
              <a:rPr lang="it-IT" dirty="0" smtClean="0"/>
              <a:t>: nel 1961 esce </a:t>
            </a:r>
            <a:r>
              <a:rPr lang="it-IT" i="1" dirty="0" err="1" smtClean="0"/>
              <a:t>Totalité</a:t>
            </a:r>
            <a:r>
              <a:rPr lang="it-IT" i="1" dirty="0" smtClean="0"/>
              <a:t> </a:t>
            </a:r>
            <a:r>
              <a:rPr lang="it-IT" i="1" dirty="0" err="1" smtClean="0"/>
              <a:t>et</a:t>
            </a:r>
            <a:r>
              <a:rPr lang="it-IT" i="1" dirty="0" smtClean="0"/>
              <a:t> </a:t>
            </a:r>
            <a:r>
              <a:rPr lang="it-IT" i="1" dirty="0" err="1" smtClean="0"/>
              <a:t>infini</a:t>
            </a:r>
            <a:r>
              <a:rPr lang="it-IT" i="1" dirty="0" smtClean="0"/>
              <a:t>: </a:t>
            </a:r>
            <a:r>
              <a:rPr lang="it-IT" i="1" dirty="0" err="1" smtClean="0"/>
              <a:t>essay</a:t>
            </a:r>
            <a:r>
              <a:rPr lang="it-IT" i="1" dirty="0" smtClean="0"/>
              <a:t> </a:t>
            </a:r>
            <a:r>
              <a:rPr lang="it-IT" i="1" dirty="0" err="1" smtClean="0"/>
              <a:t>sur</a:t>
            </a:r>
            <a:r>
              <a:rPr lang="it-IT" i="1" dirty="0" smtClean="0"/>
              <a:t> l’</a:t>
            </a:r>
            <a:r>
              <a:rPr lang="it-IT" i="1" dirty="0" err="1" smtClean="0"/>
              <a:t>extériorité</a:t>
            </a:r>
            <a:r>
              <a:rPr lang="it-IT" dirty="0" smtClean="0"/>
              <a:t> (ed. </a:t>
            </a:r>
            <a:r>
              <a:rPr lang="it-IT" dirty="0" err="1" smtClean="0"/>
              <a:t>Jaca</a:t>
            </a:r>
            <a:r>
              <a:rPr lang="it-IT" dirty="0" smtClean="0"/>
              <a:t> Book in trad. italiana), nel 1974 </a:t>
            </a:r>
            <a:r>
              <a:rPr lang="it-IT" i="1" dirty="0" err="1" smtClean="0"/>
              <a:t>Autrement</a:t>
            </a:r>
            <a:r>
              <a:rPr lang="it-IT" i="1" dirty="0" smtClean="0"/>
              <a:t> </a:t>
            </a:r>
            <a:r>
              <a:rPr lang="it-IT" i="1" dirty="0" err="1" smtClean="0"/>
              <a:t>qu</a:t>
            </a:r>
            <a:r>
              <a:rPr lang="it-IT" i="1" dirty="0" smtClean="0"/>
              <a:t>’</a:t>
            </a:r>
            <a:r>
              <a:rPr lang="it-IT" i="1" dirty="0" err="1" smtClean="0"/>
              <a:t>être</a:t>
            </a:r>
            <a:r>
              <a:rPr lang="it-IT" i="1" dirty="0" smtClean="0"/>
              <a:t> o </a:t>
            </a:r>
            <a:r>
              <a:rPr lang="it-IT" i="1" dirty="0" err="1" smtClean="0"/>
              <a:t>audelà</a:t>
            </a:r>
            <a:r>
              <a:rPr lang="it-IT" i="1" dirty="0" smtClean="0"/>
              <a:t> de l’</a:t>
            </a:r>
            <a:r>
              <a:rPr lang="it-IT" i="1" dirty="0" err="1" smtClean="0"/>
              <a:t>essence</a:t>
            </a:r>
            <a:r>
              <a:rPr lang="it-IT" dirty="0" smtClean="0"/>
              <a:t> (ed. </a:t>
            </a:r>
            <a:r>
              <a:rPr lang="it-IT" dirty="0" err="1" smtClean="0"/>
              <a:t>Jaca</a:t>
            </a:r>
            <a:r>
              <a:rPr lang="it-IT" dirty="0" smtClean="0"/>
              <a:t> Book).</a:t>
            </a:r>
          </a:p>
          <a:p>
            <a:r>
              <a:rPr lang="it-IT" dirty="0" smtClean="0"/>
              <a:t>La sua dottrina è basata sull’unica possibilità che l’uomo possiede, quella di riconoscersi come soggetto solo e solamente </a:t>
            </a:r>
            <a:r>
              <a:rPr lang="it-IT" b="1" dirty="0" smtClean="0"/>
              <a:t>riconoscendo un “io” nel Volto dell’altro</a:t>
            </a:r>
            <a:r>
              <a:rPr lang="it-IT" dirty="0" smtClean="0"/>
              <a:t>: solo nella relazione l’io-soggettivo può trovare la sua vera identità, che altrimenti si chiuderebbe nello sterile solipsismo egoistico/ </a:t>
            </a:r>
            <a:r>
              <a:rPr lang="it-IT" dirty="0" err="1" smtClean="0"/>
              <a:t>egolatrico</a:t>
            </a:r>
            <a:r>
              <a:rPr lang="it-IT" dirty="0" smtClean="0"/>
              <a:t>/ autoreferenziale, fomite di disperazione.</a:t>
            </a:r>
          </a:p>
          <a:p>
            <a:r>
              <a:rPr lang="it-IT" dirty="0" smtClean="0"/>
              <a:t>Per </a:t>
            </a:r>
            <a:r>
              <a:rPr lang="it-IT" dirty="0" err="1" smtClean="0"/>
              <a:t>Lévinas</a:t>
            </a:r>
            <a:r>
              <a:rPr lang="it-IT" dirty="0" smtClean="0"/>
              <a:t> la filosofia stessa non è solo o tanto “</a:t>
            </a:r>
            <a:r>
              <a:rPr lang="it-IT" b="1" i="1" dirty="0" smtClean="0"/>
              <a:t>amore della sapienza</a:t>
            </a:r>
            <a:r>
              <a:rPr lang="it-IT" dirty="0" smtClean="0"/>
              <a:t>”, ma il suo reciproco “</a:t>
            </a:r>
            <a:r>
              <a:rPr lang="it-IT" b="1" i="1" dirty="0" smtClean="0"/>
              <a:t>sapienza dell’amore</a:t>
            </a:r>
            <a:r>
              <a:rPr lang="it-IT" dirty="0" smtClean="0"/>
              <a:t>”, base conoscitiva ed etica per la vita umana.  L’etica deriva dall’incontro del Soggetto con l’altro </a:t>
            </a:r>
            <a:r>
              <a:rPr lang="it-IT" b="1" i="1" dirty="0" smtClean="0"/>
              <a:t>Soggetto</a:t>
            </a:r>
            <a:r>
              <a:rPr lang="it-IT" dirty="0" smtClean="0"/>
              <a:t> declinato al </a:t>
            </a:r>
            <a:r>
              <a:rPr lang="it-IT" b="1" i="1" dirty="0" smtClean="0"/>
              <a:t>Nominativo</a:t>
            </a:r>
            <a:r>
              <a:rPr lang="it-IT" dirty="0" smtClean="0"/>
              <a:t>: è il </a:t>
            </a:r>
            <a:r>
              <a:rPr lang="it-IT" b="1" i="1" dirty="0" smtClean="0"/>
              <a:t>Nome dell’Altro </a:t>
            </a:r>
            <a:r>
              <a:rPr lang="it-IT" dirty="0" smtClean="0"/>
              <a:t>che permette al </a:t>
            </a:r>
            <a:r>
              <a:rPr lang="it-IT" b="1" i="1" dirty="0" smtClean="0"/>
              <a:t>Nome dell’Uno </a:t>
            </a:r>
            <a:r>
              <a:rPr lang="it-IT" dirty="0" smtClean="0"/>
              <a:t>di vivere; la sua stessa teoresi esistenziale è fondata su un’etica del riconoscimento dell’</a:t>
            </a:r>
            <a:r>
              <a:rPr lang="it-IT" b="1" i="1" dirty="0" err="1" smtClean="0"/>
              <a:t>Altro-da-Sé</a:t>
            </a:r>
            <a:r>
              <a:rPr lang="it-IT" dirty="0" smtClean="0"/>
              <a:t>.</a:t>
            </a:r>
            <a:endParaRPr lang="it-IT" dirty="0"/>
          </a:p>
        </p:txBody>
      </p:sp>
    </p:spTree>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realtà e l’Altro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Per </a:t>
            </a:r>
            <a:r>
              <a:rPr lang="it-IT" dirty="0" err="1" smtClean="0"/>
              <a:t>Lévinas</a:t>
            </a:r>
            <a:r>
              <a:rPr lang="it-IT" dirty="0" smtClean="0"/>
              <a:t> la realtà non è mai del tutto </a:t>
            </a:r>
            <a:r>
              <a:rPr lang="it-IT" i="1" dirty="0" smtClean="0"/>
              <a:t>determinabile</a:t>
            </a:r>
            <a:r>
              <a:rPr lang="it-IT" dirty="0" smtClean="0"/>
              <a:t> come </a:t>
            </a:r>
            <a:r>
              <a:rPr lang="it-IT" i="1" dirty="0" smtClean="0"/>
              <a:t>oggetto conosciuto</a:t>
            </a:r>
            <a:r>
              <a:rPr lang="it-IT" dirty="0" smtClean="0"/>
              <a:t>, poiché essa continuamente sfugge alla </a:t>
            </a:r>
            <a:r>
              <a:rPr lang="it-IT" i="1" dirty="0" smtClean="0"/>
              <a:t>definizione</a:t>
            </a:r>
            <a:r>
              <a:rPr lang="it-IT" dirty="0" smtClean="0"/>
              <a:t>, restando solo -se mai- </a:t>
            </a:r>
            <a:r>
              <a:rPr lang="it-IT" i="1" dirty="0" smtClean="0"/>
              <a:t>dentro</a:t>
            </a:r>
            <a:r>
              <a:rPr lang="it-IT" dirty="0" smtClean="0"/>
              <a:t> una qualche possibilità di </a:t>
            </a:r>
            <a:r>
              <a:rPr lang="it-IT" i="1" dirty="0" smtClean="0"/>
              <a:t>comprensione dell'io che entra in un relazione costitutiva con la realtà stessa.</a:t>
            </a:r>
            <a:endParaRPr lang="it-IT" dirty="0" smtClean="0"/>
          </a:p>
          <a:p>
            <a:r>
              <a:rPr lang="it-IT" b="1" dirty="0" smtClean="0"/>
              <a:t>L'Altro è sempre irriducibilmente "</a:t>
            </a:r>
            <a:r>
              <a:rPr lang="it-IT" b="1" i="1" dirty="0" smtClean="0"/>
              <a:t>altro</a:t>
            </a:r>
            <a:r>
              <a:rPr lang="it-IT" b="1" dirty="0" smtClean="0"/>
              <a:t>" e rinvia alla ricerca di un </a:t>
            </a:r>
            <a:r>
              <a:rPr lang="it-IT" b="1" i="1" dirty="0" smtClean="0"/>
              <a:t>fondamento</a:t>
            </a:r>
            <a:r>
              <a:rPr lang="it-IT" b="1" dirty="0" smtClean="0"/>
              <a:t>, atto a una ri-partenza conoscitiva del pensiero</a:t>
            </a:r>
            <a:r>
              <a:rPr lang="it-IT" dirty="0" smtClean="0"/>
              <a:t>.</a:t>
            </a:r>
          </a:p>
          <a:p>
            <a:r>
              <a:rPr lang="it-IT" dirty="0" smtClean="0"/>
              <a:t>La riflessione radicale comporta questo: ciò che posso conoscere, di me stesso e del mondo, dipende da un confronto costante, </a:t>
            </a:r>
            <a:r>
              <a:rPr lang="it-IT" i="1" dirty="0" smtClean="0"/>
              <a:t>in-tenzionale</a:t>
            </a:r>
            <a:r>
              <a:rPr lang="it-IT" dirty="0" smtClean="0"/>
              <a:t>, cioè in-tensione verso l'</a:t>
            </a:r>
            <a:r>
              <a:rPr lang="it-IT" dirty="0" err="1" smtClean="0"/>
              <a:t>altro-da-me</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Io</a:t>
            </a:r>
            <a:r>
              <a:rPr lang="it-IT" b="1" dirty="0" smtClean="0"/>
              <a:t> non è assoluto!</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La </a:t>
            </a:r>
            <a:r>
              <a:rPr lang="it-IT" i="1" dirty="0" smtClean="0"/>
              <a:t>conoscenza</a:t>
            </a:r>
            <a:r>
              <a:rPr lang="it-IT" dirty="0" smtClean="0"/>
              <a:t> </a:t>
            </a:r>
            <a:r>
              <a:rPr lang="it-IT" i="1" dirty="0" smtClean="0"/>
              <a:t>certa</a:t>
            </a:r>
            <a:r>
              <a:rPr lang="it-IT" dirty="0" smtClean="0"/>
              <a:t> ed </a:t>
            </a:r>
            <a:r>
              <a:rPr lang="it-IT" i="1" dirty="0" smtClean="0"/>
              <a:t>evidente</a:t>
            </a:r>
            <a:r>
              <a:rPr lang="it-IT" dirty="0" smtClean="0"/>
              <a:t> della </a:t>
            </a:r>
            <a:r>
              <a:rPr lang="it-IT" i="1" dirty="0" smtClean="0"/>
              <a:t>realtà</a:t>
            </a:r>
            <a:r>
              <a:rPr lang="it-IT" dirty="0" smtClean="0"/>
              <a:t>, così come insegna la tradizione </a:t>
            </a:r>
            <a:r>
              <a:rPr lang="it-IT" dirty="0" err="1" smtClean="0"/>
              <a:t>aristotelico-tommasiana</a:t>
            </a:r>
            <a:r>
              <a:rPr lang="it-IT" dirty="0" smtClean="0"/>
              <a:t>, non viene meno come dopo il "</a:t>
            </a:r>
            <a:r>
              <a:rPr lang="it-IT" i="1" dirty="0" smtClean="0"/>
              <a:t>cogito cartesiano</a:t>
            </a:r>
            <a:r>
              <a:rPr lang="it-IT" dirty="0" smtClean="0"/>
              <a:t>", che ha posto il </a:t>
            </a:r>
            <a:r>
              <a:rPr lang="it-IT" i="1" dirty="0" smtClean="0"/>
              <a:t>Soggetto</a:t>
            </a:r>
            <a:r>
              <a:rPr lang="it-IT" dirty="0" smtClean="0"/>
              <a:t> al di sopra di tutto, ma si rafforza nel confronto radicale con l'Altro (cfr. anche in </a:t>
            </a:r>
            <a:r>
              <a:rPr lang="it-IT" i="1" dirty="0" smtClean="0"/>
              <a:t>M. </a:t>
            </a:r>
            <a:r>
              <a:rPr lang="it-IT" i="1" dirty="0" err="1" smtClean="0"/>
              <a:t>Buber</a:t>
            </a:r>
            <a:r>
              <a:rPr lang="it-IT" dirty="0" smtClean="0"/>
              <a:t> e </a:t>
            </a:r>
            <a:r>
              <a:rPr lang="it-IT" i="1" dirty="0" err="1" smtClean="0"/>
              <a:t>J.-L.</a:t>
            </a:r>
            <a:r>
              <a:rPr lang="it-IT" i="1" dirty="0" smtClean="0"/>
              <a:t> Nancy</a:t>
            </a:r>
            <a:r>
              <a:rPr lang="it-IT" dirty="0" smtClean="0"/>
              <a:t>)...</a:t>
            </a:r>
          </a:p>
          <a:p>
            <a:r>
              <a:rPr lang="it-IT" dirty="0" smtClean="0"/>
              <a:t>...perché la conoscenza certa ed evidente è sempre solamente umana, quindi progressiva e in-terminabile, </a:t>
            </a:r>
            <a:r>
              <a:rPr lang="it-IT" i="1" dirty="0" smtClean="0"/>
              <a:t>infinita</a:t>
            </a:r>
            <a:r>
              <a:rPr lang="it-IT" dirty="0" smtClean="0"/>
              <a:t> quindi come </a:t>
            </a:r>
            <a:r>
              <a:rPr lang="it-IT" i="1" dirty="0" smtClean="0"/>
              <a:t>totalità</a:t>
            </a:r>
            <a:r>
              <a:rPr lang="it-IT" dirty="0" smtClean="0"/>
              <a:t> che si conquista lentamente senza mai possederla del tutto (cfr. la definizione "scolastica" di "eternità": </a:t>
            </a:r>
            <a:r>
              <a:rPr lang="it-IT" i="1" dirty="0" err="1" smtClean="0"/>
              <a:t>interminabilis</a:t>
            </a:r>
            <a:r>
              <a:rPr lang="it-IT" i="1" dirty="0" smtClean="0"/>
              <a:t> vitae </a:t>
            </a:r>
            <a:r>
              <a:rPr lang="it-IT" i="1" dirty="0" err="1" smtClean="0"/>
              <a:t>tota</a:t>
            </a:r>
            <a:r>
              <a:rPr lang="it-IT" i="1" dirty="0" smtClean="0"/>
              <a:t> </a:t>
            </a:r>
            <a:r>
              <a:rPr lang="it-IT" i="1" dirty="0" err="1" smtClean="0"/>
              <a:t>simul</a:t>
            </a:r>
            <a:r>
              <a:rPr lang="it-IT" i="1" dirty="0" smtClean="0"/>
              <a:t> </a:t>
            </a:r>
            <a:r>
              <a:rPr lang="it-IT" i="1" dirty="0" err="1" smtClean="0"/>
              <a:t>et</a:t>
            </a:r>
            <a:r>
              <a:rPr lang="it-IT" i="1" dirty="0" smtClean="0"/>
              <a:t> </a:t>
            </a:r>
            <a:r>
              <a:rPr lang="it-IT" i="1" dirty="0" err="1" smtClean="0"/>
              <a:t>perfecta</a:t>
            </a:r>
            <a:r>
              <a:rPr lang="it-IT" i="1" dirty="0" smtClean="0"/>
              <a:t> </a:t>
            </a:r>
            <a:r>
              <a:rPr lang="it-IT" i="1" dirty="0" err="1" smtClean="0"/>
              <a:t>possessio</a:t>
            </a:r>
            <a:r>
              <a:rPr lang="it-IT" dirty="0" smtClean="0"/>
              <a:t>).</a:t>
            </a:r>
          </a:p>
          <a:p>
            <a:pPr>
              <a:buNone/>
            </a:pPr>
            <a:endParaRPr lang="it-IT" dirty="0" smtClean="0"/>
          </a:p>
          <a:p>
            <a:r>
              <a:rPr lang="it-IT" b="1" dirty="0" smtClean="0"/>
              <a:t>Il valore del pensiero </a:t>
            </a:r>
            <a:r>
              <a:rPr lang="it-IT" b="1" dirty="0" err="1" smtClean="0"/>
              <a:t>levinassiano</a:t>
            </a:r>
            <a:r>
              <a:rPr lang="it-IT" b="1" dirty="0" smtClean="0"/>
              <a:t>, </a:t>
            </a:r>
            <a:r>
              <a:rPr lang="it-IT" b="1" i="1" dirty="0" smtClean="0"/>
              <a:t>di questi tempi-egoisti ed egolatri</a:t>
            </a:r>
            <a:r>
              <a:rPr lang="it-IT" b="1" dirty="0" smtClean="0"/>
              <a:t>, quando </a:t>
            </a:r>
            <a:r>
              <a:rPr lang="it-IT" b="1" i="1" dirty="0" smtClean="0"/>
              <a:t>sembrano</a:t>
            </a:r>
            <a:r>
              <a:rPr lang="it-IT" b="1" dirty="0" smtClean="0"/>
              <a:t> (appunto, </a:t>
            </a:r>
            <a:r>
              <a:rPr lang="it-IT" b="1" i="1" dirty="0" smtClean="0"/>
              <a:t>sembrano</a:t>
            </a:r>
            <a:r>
              <a:rPr lang="it-IT" b="1" dirty="0" smtClean="0"/>
              <a:t>) vincere la partita giocatori di poker di tutte le risme, sta proprio nell'aver messo in questione l'assolutezza idealistica dell'Io, come </a:t>
            </a:r>
            <a:r>
              <a:rPr lang="it-IT" b="1" dirty="0" err="1" smtClean="0"/>
              <a:t>soggetto-in-grado-di-conoscere-senza-l</a:t>
            </a:r>
            <a:r>
              <a:rPr lang="it-IT" b="1" dirty="0" smtClean="0"/>
              <a:t>'Altro</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Hans Georg </a:t>
            </a:r>
            <a:r>
              <a:rPr lang="it-IT" sz="5400" b="1" i="1" dirty="0" err="1" smtClean="0">
                <a:solidFill>
                  <a:schemeClr val="accent5">
                    <a:lumMod val="75000"/>
                  </a:schemeClr>
                </a:solidFill>
              </a:rPr>
              <a:t>Gadamer</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(1900-2002)</a:t>
            </a:r>
          </a:p>
          <a:p>
            <a:r>
              <a:rPr lang="it-IT" b="1" dirty="0" err="1" smtClean="0"/>
              <a:t>Gadamer</a:t>
            </a:r>
            <a:r>
              <a:rPr lang="it-IT" dirty="0" smtClean="0"/>
              <a:t> vive  tutto il secolo scorso entrando in questo millennio: vien da dire che “</a:t>
            </a:r>
            <a:r>
              <a:rPr lang="it-IT" i="1" dirty="0" smtClean="0"/>
              <a:t>pensare fa bene</a:t>
            </a:r>
            <a:r>
              <a:rPr lang="it-IT" dirty="0" smtClean="0"/>
              <a:t>”. Studia a Breslavia e poi a </a:t>
            </a:r>
            <a:r>
              <a:rPr lang="it-IT" dirty="0" err="1" smtClean="0"/>
              <a:t>Marburgo</a:t>
            </a:r>
            <a:r>
              <a:rPr lang="it-IT" dirty="0" smtClean="0"/>
              <a:t> dove nel 1922 ottiene il Dottorato di ricerca con </a:t>
            </a:r>
            <a:r>
              <a:rPr lang="it-IT" i="1" dirty="0" smtClean="0"/>
              <a:t>Paul </a:t>
            </a:r>
            <a:r>
              <a:rPr lang="it-IT" i="1" dirty="0" err="1" smtClean="0"/>
              <a:t>Natorp</a:t>
            </a:r>
            <a:r>
              <a:rPr lang="it-IT" dirty="0" smtClean="0"/>
              <a:t>, con una tesi su </a:t>
            </a:r>
            <a:r>
              <a:rPr lang="it-IT" i="1" dirty="0" smtClean="0"/>
              <a:t>L’essenza del piacere nei dialoghi di Platone</a:t>
            </a:r>
            <a:r>
              <a:rPr lang="it-IT" dirty="0" smtClean="0"/>
              <a:t>.</a:t>
            </a:r>
          </a:p>
          <a:p>
            <a:r>
              <a:rPr lang="it-IT" dirty="0" smtClean="0"/>
              <a:t>Nel 1929 è libero docente, dieci anni più tardi ordinario e nel biennio 46/47 rettore dell’università di Lipsia.</a:t>
            </a:r>
          </a:p>
          <a:p>
            <a:r>
              <a:rPr lang="it-IT" dirty="0" smtClean="0"/>
              <a:t>Insegna poi a Francoforte e a </a:t>
            </a:r>
            <a:r>
              <a:rPr lang="it-IT" dirty="0" err="1" smtClean="0"/>
              <a:t>Heidelberg</a:t>
            </a:r>
            <a:r>
              <a:rPr lang="it-IT" dirty="0" smtClean="0"/>
              <a:t>, sostituendo </a:t>
            </a:r>
            <a:r>
              <a:rPr lang="it-IT" i="1" dirty="0" err="1" smtClean="0"/>
              <a:t>Jaspers</a:t>
            </a:r>
            <a:r>
              <a:rPr lang="it-IT" dirty="0" smtClean="0"/>
              <a:t>. Durante questo periodo completa la sua opera fondamentale </a:t>
            </a:r>
            <a:r>
              <a:rPr lang="it-IT" i="1" dirty="0" smtClean="0"/>
              <a:t>Verità e Metodo</a:t>
            </a:r>
            <a:r>
              <a:rPr lang="it-IT" dirty="0" smtClean="0"/>
              <a:t>. Nel 1973 viene nominato cittadino onorario di Napoli, città che ama moltissimo.</a:t>
            </a:r>
          </a:p>
          <a:p>
            <a:r>
              <a:rPr lang="it-IT" b="1" dirty="0" smtClean="0"/>
              <a:t>Il nucleo fondamentale della sua filosofia è l’approccio ermeneutico, cui dedica gran parte del suo tempo e ingegno,il tutto a partire dalla prospettiva dialogica e dialettica platonica, di cui è appassionato studioso e cultore</a:t>
            </a:r>
            <a:r>
              <a:rPr lang="it-IT" dirty="0" smtClean="0"/>
              <a:t>.</a:t>
            </a:r>
          </a:p>
          <a:p>
            <a:r>
              <a:rPr lang="it-IT" dirty="0" smtClean="0"/>
              <a:t>L’ermeneutica come dottrina dell’</a:t>
            </a:r>
            <a:r>
              <a:rPr lang="it-IT" i="1" dirty="0" smtClean="0"/>
              <a:t>interpretazione </a:t>
            </a:r>
            <a:r>
              <a:rPr lang="it-IT" dirty="0" smtClean="0"/>
              <a:t>dei testi e oltre i testi.</a:t>
            </a:r>
            <a:endParaRPr lang="it-IT" dirty="0"/>
          </a:p>
        </p:txBody>
      </p:sp>
    </p:spTree>
  </p:cSld>
  <p:clrMapOvr>
    <a:masterClrMapping/>
  </p:clrMapOvr>
  <p:timing>
    <p:tnLst>
      <p:par>
        <p:cTn id="1" dur="indefinite" restart="never" nodeType="tmRoot"/>
      </p:par>
    </p:tnLst>
  </p:timing>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t>
            </a:r>
            <a:r>
              <a:rPr lang="it-IT" b="1" i="1" dirty="0" smtClean="0"/>
              <a:t>ermeneutica</a:t>
            </a:r>
            <a:r>
              <a:rPr lang="it-IT" b="1" dirty="0" smtClean="0"/>
              <a:t> </a:t>
            </a:r>
            <a:br>
              <a:rPr lang="it-IT" b="1" dirty="0" smtClean="0"/>
            </a:br>
            <a:r>
              <a:rPr lang="it-IT" b="1" dirty="0" smtClean="0"/>
              <a:t>come disciplina universale</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Da Platone in poi l’</a:t>
            </a:r>
            <a:r>
              <a:rPr lang="it-IT" b="1" dirty="0" smtClean="0"/>
              <a:t>ermeneutica</a:t>
            </a:r>
            <a:r>
              <a:rPr lang="it-IT" dirty="0" smtClean="0"/>
              <a:t> conosce varie vicende, fino alla sua decisiva ripresa </a:t>
            </a:r>
            <a:r>
              <a:rPr lang="it-IT" dirty="0" err="1" smtClean="0"/>
              <a:t>primo-ottocentesca</a:t>
            </a:r>
            <a:r>
              <a:rPr lang="it-IT" dirty="0" smtClean="0"/>
              <a:t> da parte di </a:t>
            </a:r>
            <a:r>
              <a:rPr lang="it-IT" i="1" dirty="0" err="1" smtClean="0"/>
              <a:t>Schleiermacher</a:t>
            </a:r>
            <a:r>
              <a:rPr lang="it-IT" dirty="0" smtClean="0"/>
              <a:t>. </a:t>
            </a:r>
            <a:r>
              <a:rPr lang="it-IT" dirty="0" err="1" smtClean="0"/>
              <a:t>Gadamer</a:t>
            </a:r>
            <a:r>
              <a:rPr lang="it-IT" dirty="0" smtClean="0"/>
              <a:t> si inserisce in questo percorso, sviluppando arditamente la teoria, con alcune linee fondamentali: a) se per lo </a:t>
            </a:r>
            <a:r>
              <a:rPr lang="it-IT" dirty="0" err="1" smtClean="0"/>
              <a:t>Schleiermacher</a:t>
            </a:r>
            <a:r>
              <a:rPr lang="it-IT" dirty="0" smtClean="0"/>
              <a:t> e </a:t>
            </a:r>
            <a:r>
              <a:rPr lang="it-IT" dirty="0" err="1" smtClean="0"/>
              <a:t>Dilthey</a:t>
            </a:r>
            <a:r>
              <a:rPr lang="it-IT" dirty="0" smtClean="0"/>
              <a:t> la </a:t>
            </a:r>
            <a:r>
              <a:rPr lang="it-IT" b="1" dirty="0" smtClean="0"/>
              <a:t>comprensione</a:t>
            </a:r>
            <a:r>
              <a:rPr lang="it-IT" dirty="0" smtClean="0"/>
              <a:t> si poteva concludere o meno -rispettivamente- con l’</a:t>
            </a:r>
            <a:r>
              <a:rPr lang="it-IT" b="1" dirty="0" smtClean="0"/>
              <a:t>intuizione</a:t>
            </a:r>
            <a:r>
              <a:rPr lang="it-IT" dirty="0" smtClean="0"/>
              <a:t> (</a:t>
            </a:r>
            <a:r>
              <a:rPr lang="it-IT" i="1" dirty="0" err="1" smtClean="0"/>
              <a:t>einfühlung</a:t>
            </a:r>
            <a:r>
              <a:rPr lang="it-IT" dirty="0" smtClean="0"/>
              <a:t>) o il </a:t>
            </a:r>
            <a:r>
              <a:rPr lang="it-IT" b="1" dirty="0" smtClean="0"/>
              <a:t>prosieguo</a:t>
            </a:r>
            <a:r>
              <a:rPr lang="it-IT" dirty="0" smtClean="0"/>
              <a:t>, per </a:t>
            </a:r>
            <a:r>
              <a:rPr lang="it-IT" dirty="0" err="1" smtClean="0"/>
              <a:t>Gadamer</a:t>
            </a:r>
            <a:r>
              <a:rPr lang="it-IT" dirty="0" smtClean="0"/>
              <a:t>, così come per </a:t>
            </a:r>
            <a:r>
              <a:rPr lang="it-IT" dirty="0" err="1" smtClean="0"/>
              <a:t>Heidegger</a:t>
            </a:r>
            <a:r>
              <a:rPr lang="it-IT" dirty="0" smtClean="0"/>
              <a:t>, il comprendere è un modo dell’</a:t>
            </a:r>
            <a:r>
              <a:rPr lang="it-IT" b="1" i="1" dirty="0" smtClean="0"/>
              <a:t>Esser</a:t>
            </a:r>
            <a:r>
              <a:rPr lang="it-IT" dirty="0" smtClean="0"/>
              <a:t>-</a:t>
            </a:r>
            <a:r>
              <a:rPr lang="it-IT" b="1" i="1" dirty="0" smtClean="0"/>
              <a:t>ci</a:t>
            </a:r>
            <a:r>
              <a:rPr lang="it-IT" dirty="0" smtClean="0"/>
              <a:t>, un percorso che transita dall’autore al recettore, </a:t>
            </a:r>
            <a:r>
              <a:rPr lang="it-IT" b="1" dirty="0" smtClean="0"/>
              <a:t>i cui orizzonti si fondono </a:t>
            </a:r>
            <a:r>
              <a:rPr lang="it-IT" dirty="0" smtClean="0"/>
              <a:t>(</a:t>
            </a:r>
            <a:r>
              <a:rPr lang="it-IT" i="1" dirty="0" err="1" smtClean="0"/>
              <a:t>Orizontverschmelzung</a:t>
            </a:r>
            <a:r>
              <a:rPr lang="it-IT" dirty="0" smtClean="0"/>
              <a:t>). </a:t>
            </a:r>
          </a:p>
          <a:p>
            <a:r>
              <a:rPr lang="it-IT" dirty="0" smtClean="0"/>
              <a:t>Non è possibile mai “tornare indietro ai tempi e ai sentimenti dell’autore”, ma bisogna accettare di far rivivere il testo in tempi, luoghi e sensibilità diverse.</a:t>
            </a:r>
          </a:p>
          <a:p>
            <a:r>
              <a:rPr lang="it-IT" dirty="0" smtClean="0"/>
              <a:t>Il </a:t>
            </a:r>
            <a:r>
              <a:rPr lang="it-IT" b="1" i="1" dirty="0" smtClean="0"/>
              <a:t>circolo ermeneutico </a:t>
            </a:r>
            <a:r>
              <a:rPr lang="it-IT" dirty="0" smtClean="0"/>
              <a:t>che si crea tra i due soggetti e i due tempi deve tenere conto delle </a:t>
            </a:r>
            <a:r>
              <a:rPr lang="it-IT" b="1" i="1" dirty="0" err="1" smtClean="0"/>
              <a:t>pre-comprensioni</a:t>
            </a:r>
            <a:r>
              <a:rPr lang="it-IT" b="1" i="1" dirty="0" smtClean="0"/>
              <a:t> </a:t>
            </a:r>
            <a:r>
              <a:rPr lang="it-IT" dirty="0" smtClean="0"/>
              <a:t>(</a:t>
            </a:r>
            <a:r>
              <a:rPr lang="it-IT" i="1" dirty="0" err="1" smtClean="0"/>
              <a:t>Vorverständnisse</a:t>
            </a:r>
            <a:r>
              <a:rPr lang="it-IT" i="1" dirty="0" smtClean="0"/>
              <a:t>)del</a:t>
            </a:r>
            <a:r>
              <a:rPr lang="it-IT" dirty="0" smtClean="0"/>
              <a:t> fruitore, che vanno considerate con prudenza e accettate come ineludibili, ma feconde di sempre nuove “</a:t>
            </a:r>
            <a:r>
              <a:rPr lang="it-IT" b="1" i="1" dirty="0" smtClean="0"/>
              <a:t>letture del testo</a:t>
            </a:r>
            <a:r>
              <a:rPr lang="it-IT" dirty="0" smtClean="0"/>
              <a:t>”, nel dialogo infinito che produce </a:t>
            </a:r>
            <a:r>
              <a:rPr lang="it-IT" b="1" i="1" dirty="0" smtClean="0"/>
              <a:t>senso</a:t>
            </a:r>
            <a:r>
              <a:rPr lang="it-IT" dirty="0" smtClean="0"/>
              <a:t>, e dialogo anche fra gli uomini.</a:t>
            </a:r>
            <a:endParaRPr lang="it-IT" dirty="0"/>
          </a:p>
        </p:txBody>
      </p:sp>
    </p:spTree>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Paul </a:t>
            </a:r>
            <a:r>
              <a:rPr lang="it-IT" sz="5400" b="1" i="1" dirty="0" err="1" smtClean="0">
                <a:solidFill>
                  <a:schemeClr val="accent5">
                    <a:lumMod val="75000"/>
                  </a:schemeClr>
                </a:solidFill>
              </a:rPr>
              <a:t>Ricoeur</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(1913-2005)</a:t>
            </a:r>
          </a:p>
          <a:p>
            <a:r>
              <a:rPr lang="it-IT" dirty="0" smtClean="0"/>
              <a:t>Non si può dire che anche </a:t>
            </a:r>
            <a:r>
              <a:rPr lang="it-IT" b="1" dirty="0" smtClean="0"/>
              <a:t>Paul </a:t>
            </a:r>
            <a:r>
              <a:rPr lang="it-IT" b="1" dirty="0" err="1" smtClean="0"/>
              <a:t>Ricoeur</a:t>
            </a:r>
            <a:r>
              <a:rPr lang="it-IT" b="1" dirty="0" smtClean="0"/>
              <a:t> </a:t>
            </a:r>
            <a:r>
              <a:rPr lang="it-IT" dirty="0" smtClean="0"/>
              <a:t>non sia vissuto a lungo! Orfano di entrambi i genitori, </a:t>
            </a:r>
            <a:r>
              <a:rPr lang="it-IT" dirty="0" err="1" smtClean="0"/>
              <a:t>Ricoeur</a:t>
            </a:r>
            <a:r>
              <a:rPr lang="it-IT" dirty="0" smtClean="0"/>
              <a:t> viene cresciuto a </a:t>
            </a:r>
            <a:r>
              <a:rPr lang="it-IT" dirty="0" err="1" smtClean="0"/>
              <a:t>Rennes</a:t>
            </a:r>
            <a:r>
              <a:rPr lang="it-IT" dirty="0" smtClean="0"/>
              <a:t> dai nonni paterni. Precoce negli studi, bene presto conosce la filosofia.</a:t>
            </a:r>
          </a:p>
          <a:p>
            <a:r>
              <a:rPr lang="it-IT" dirty="0" smtClean="0"/>
              <a:t>Dopo la laurea, si immerge in una straordinaria attività di  ricerca, fondendo con sapienza le emergenze teoretiche del suo tempo: dalla fenomenologia all’esistenzialismo cristiano all’ermeneutica, che con </a:t>
            </a:r>
            <a:r>
              <a:rPr lang="it-IT" i="1" dirty="0" err="1" smtClean="0"/>
              <a:t>Gadamer</a:t>
            </a:r>
            <a:r>
              <a:rPr lang="it-IT" dirty="0" smtClean="0"/>
              <a:t> stava assurgendo a nuova fama. </a:t>
            </a:r>
          </a:p>
          <a:p>
            <a:r>
              <a:rPr lang="it-IT" dirty="0" err="1" smtClean="0"/>
              <a:t>Ricoeur</a:t>
            </a:r>
            <a:r>
              <a:rPr lang="it-IT" dirty="0" smtClean="0"/>
              <a:t> prende le mosse da </a:t>
            </a:r>
            <a:r>
              <a:rPr lang="it-IT" i="1" dirty="0" err="1" smtClean="0"/>
              <a:t>Jaspers</a:t>
            </a:r>
            <a:r>
              <a:rPr lang="it-IT" dirty="0" smtClean="0"/>
              <a:t> e </a:t>
            </a:r>
            <a:r>
              <a:rPr lang="it-IT" i="1" dirty="0" err="1" smtClean="0"/>
              <a:t>Husserl</a:t>
            </a:r>
            <a:r>
              <a:rPr lang="it-IT" dirty="0" smtClean="0"/>
              <a:t> per analizzare soprattutto la tematica del </a:t>
            </a:r>
            <a:r>
              <a:rPr lang="it-IT" b="1" dirty="0" smtClean="0"/>
              <a:t>linguaggio</a:t>
            </a:r>
            <a:r>
              <a:rPr lang="it-IT" dirty="0" smtClean="0"/>
              <a:t> , </a:t>
            </a:r>
            <a:r>
              <a:rPr lang="it-IT" b="1" i="1" dirty="0" smtClean="0"/>
              <a:t>come luogo nel quale si dà il tema del </a:t>
            </a:r>
            <a:r>
              <a:rPr lang="it-IT" b="1" dirty="0" smtClean="0"/>
              <a:t>senso</a:t>
            </a:r>
            <a:r>
              <a:rPr lang="it-IT" dirty="0" smtClean="0"/>
              <a:t>, del senso delle cose di tutto ciò che è a questo mondo.</a:t>
            </a:r>
          </a:p>
          <a:p>
            <a:r>
              <a:rPr lang="it-IT" dirty="0" smtClean="0"/>
              <a:t>Apprezza la demitizzazione che del pensiero cartesiano hanno fatto </a:t>
            </a:r>
            <a:r>
              <a:rPr lang="it-IT" dirty="0" err="1" smtClean="0"/>
              <a:t>Marx</a:t>
            </a:r>
            <a:r>
              <a:rPr lang="it-IT" dirty="0" smtClean="0"/>
              <a:t>, Nietzsche e Freud, i quali hanno sospettato un grande inganno nel dualismo del maestro, mostrando come oltre le certezze delle idee ”</a:t>
            </a:r>
            <a:r>
              <a:rPr lang="it-IT" i="1" dirty="0" smtClean="0"/>
              <a:t>chiare e distinte</a:t>
            </a:r>
            <a:r>
              <a:rPr lang="it-IT" dirty="0" smtClean="0"/>
              <a:t>” vi siano rispettivamente: a) i valori dell’economia e della società, b) la volontà di potenza e, c) l’inconscio.</a:t>
            </a:r>
            <a:endParaRPr lang="it-IT" dirty="0"/>
          </a:p>
        </p:txBody>
      </p:sp>
    </p:spTree>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a:t>
            </a:r>
            <a:r>
              <a:rPr lang="it-IT" b="1" i="1" dirty="0" smtClean="0"/>
              <a:t>metafora infinita </a:t>
            </a:r>
            <a:r>
              <a:rPr lang="it-IT" b="1" dirty="0" smtClean="0"/>
              <a:t>e il </a:t>
            </a:r>
            <a:r>
              <a:rPr lang="it-IT" b="1" i="1" dirty="0" smtClean="0"/>
              <a:t>simbolo</a:t>
            </a:r>
            <a:endParaRPr lang="it-IT" b="1" i="1" dirty="0"/>
          </a:p>
        </p:txBody>
      </p:sp>
      <p:sp>
        <p:nvSpPr>
          <p:cNvPr id="3" name="Segnaposto contenuto 2"/>
          <p:cNvSpPr>
            <a:spLocks noGrp="1"/>
          </p:cNvSpPr>
          <p:nvPr>
            <p:ph idx="1"/>
          </p:nvPr>
        </p:nvSpPr>
        <p:spPr/>
        <p:txBody>
          <a:bodyPr>
            <a:normAutofit fontScale="70000" lnSpcReduction="20000"/>
          </a:bodyPr>
          <a:lstStyle/>
          <a:p>
            <a:r>
              <a:rPr lang="it-IT" dirty="0" smtClean="0"/>
              <a:t>Per </a:t>
            </a:r>
            <a:r>
              <a:rPr lang="it-IT" dirty="0" err="1" smtClean="0"/>
              <a:t>Ricoeur</a:t>
            </a:r>
            <a:r>
              <a:rPr lang="it-IT" b="1" dirty="0" smtClean="0"/>
              <a:t>, il linguaggio è in grado di esprimere tutto ciò che può essere espresso e anche ciò che non può esserlo, perché opera attraverso i segni e i simboli linguistici, tra i quali la metafora è il più potente</a:t>
            </a:r>
            <a:r>
              <a:rPr lang="it-IT" dirty="0" smtClean="0"/>
              <a:t>. </a:t>
            </a:r>
            <a:r>
              <a:rPr lang="it-IT" b="1" dirty="0" smtClean="0"/>
              <a:t>Attraverso la metafora</a:t>
            </a:r>
            <a:r>
              <a:rPr lang="it-IT" dirty="0" smtClean="0"/>
              <a:t>, per </a:t>
            </a:r>
            <a:r>
              <a:rPr lang="it-IT" dirty="0" err="1" smtClean="0"/>
              <a:t>Ricoeur</a:t>
            </a:r>
            <a:r>
              <a:rPr lang="it-IT" dirty="0" smtClean="0"/>
              <a:t>,</a:t>
            </a:r>
            <a:r>
              <a:rPr lang="it-IT" b="1" dirty="0" smtClean="0"/>
              <a:t> si coglie la verità profonda del </a:t>
            </a:r>
            <a:r>
              <a:rPr lang="it-IT" b="1" i="1" dirty="0" smtClean="0"/>
              <a:t>senso</a:t>
            </a:r>
            <a:r>
              <a:rPr lang="it-IT" b="1" dirty="0" smtClean="0"/>
              <a:t> stesso delle cose</a:t>
            </a:r>
            <a:r>
              <a:rPr lang="it-IT" dirty="0" smtClean="0"/>
              <a:t>.</a:t>
            </a:r>
          </a:p>
          <a:p>
            <a:r>
              <a:rPr lang="it-IT" b="1" i="1" dirty="0" smtClean="0"/>
              <a:t>La ricerca di questi sensi va cercata soprattutto nell’opera letteraria, là dove il lettore può trovare le corrispondenze significanti tra il testo e la sua propria vita</a:t>
            </a:r>
            <a:r>
              <a:rPr lang="it-IT" dirty="0" smtClean="0"/>
              <a:t>.</a:t>
            </a:r>
          </a:p>
          <a:p>
            <a:pPr>
              <a:buNone/>
            </a:pPr>
            <a:endParaRPr lang="it-IT" dirty="0" smtClean="0"/>
          </a:p>
          <a:p>
            <a:r>
              <a:rPr lang="it-IT" dirty="0" smtClean="0"/>
              <a:t>Le opere principali: </a:t>
            </a:r>
            <a:r>
              <a:rPr lang="it-IT" i="1" dirty="0" err="1" smtClean="0"/>
              <a:t>Finitude</a:t>
            </a:r>
            <a:r>
              <a:rPr lang="it-IT" i="1" dirty="0" smtClean="0"/>
              <a:t> e </a:t>
            </a:r>
            <a:r>
              <a:rPr lang="it-IT" i="1" dirty="0" err="1" smtClean="0"/>
              <a:t>culpabilité</a:t>
            </a:r>
            <a:r>
              <a:rPr lang="it-IT" i="1" dirty="0" smtClean="0"/>
              <a:t>. L’</a:t>
            </a:r>
            <a:r>
              <a:rPr lang="it-IT" i="1" dirty="0" err="1" smtClean="0"/>
              <a:t>homme</a:t>
            </a:r>
            <a:r>
              <a:rPr lang="it-IT" i="1" dirty="0" smtClean="0"/>
              <a:t> </a:t>
            </a:r>
            <a:r>
              <a:rPr lang="it-IT" i="1" dirty="0" err="1" smtClean="0"/>
              <a:t>faillible</a:t>
            </a:r>
            <a:r>
              <a:rPr lang="it-IT" dirty="0" smtClean="0"/>
              <a:t>, trad. </a:t>
            </a:r>
            <a:r>
              <a:rPr lang="it-IT" dirty="0" err="1" smtClean="0"/>
              <a:t>it</a:t>
            </a:r>
            <a:r>
              <a:rPr lang="it-IT" dirty="0" smtClean="0"/>
              <a:t>. di M. </a:t>
            </a:r>
            <a:r>
              <a:rPr lang="it-IT" dirty="0" err="1" smtClean="0"/>
              <a:t>Girardet</a:t>
            </a:r>
            <a:r>
              <a:rPr lang="it-IT" dirty="0" smtClean="0"/>
              <a:t>, </a:t>
            </a:r>
            <a:r>
              <a:rPr lang="it-IT" i="1" dirty="0" smtClean="0"/>
              <a:t>Finitudine e colpa. Parte II: “La simbolica del male”</a:t>
            </a:r>
            <a:r>
              <a:rPr lang="it-IT" dirty="0" smtClean="0"/>
              <a:t>, Il Mulino, Bologna 1970, </a:t>
            </a:r>
            <a:r>
              <a:rPr lang="fr-FR" i="1" dirty="0" smtClean="0"/>
              <a:t>La métaphore et le problème central </a:t>
            </a:r>
            <a:r>
              <a:rPr lang="fr-FR" i="1" dirty="0" err="1" smtClean="0"/>
              <a:t>del</a:t>
            </a:r>
            <a:r>
              <a:rPr lang="fr-FR" i="1" dirty="0" smtClean="0"/>
              <a:t> l’</a:t>
            </a:r>
            <a:r>
              <a:rPr lang="fr-FR" i="1" dirty="0" err="1" smtClean="0"/>
              <a:t>erméneutique</a:t>
            </a:r>
            <a:r>
              <a:rPr lang="fr-FR" dirty="0" smtClean="0"/>
              <a:t>, </a:t>
            </a:r>
            <a:r>
              <a:rPr lang="fr-FR" i="1" dirty="0" smtClean="0"/>
              <a:t>Revue philosophique de  Louvain</a:t>
            </a:r>
            <a:r>
              <a:rPr lang="fr-FR" dirty="0" smtClean="0"/>
              <a:t> 70, 1971, tr. </a:t>
            </a:r>
            <a:r>
              <a:rPr lang="fr-FR" dirty="0" err="1" smtClean="0"/>
              <a:t>italiana</a:t>
            </a:r>
            <a:r>
              <a:rPr lang="fr-FR" dirty="0" smtClean="0"/>
              <a:t> a cura di M. </a:t>
            </a:r>
            <a:r>
              <a:rPr lang="fr-FR" dirty="0" err="1" smtClean="0"/>
              <a:t>Cristaldi</a:t>
            </a:r>
            <a:r>
              <a:rPr lang="fr-FR" dirty="0" smtClean="0"/>
              <a:t>, </a:t>
            </a:r>
            <a:r>
              <a:rPr lang="fr-FR" i="1" dirty="0" smtClean="0"/>
              <a:t>La </a:t>
            </a:r>
            <a:r>
              <a:rPr lang="fr-FR" i="1" dirty="0" err="1" smtClean="0"/>
              <a:t>sfida</a:t>
            </a:r>
            <a:r>
              <a:rPr lang="fr-FR" i="1" dirty="0" smtClean="0"/>
              <a:t> </a:t>
            </a:r>
            <a:r>
              <a:rPr lang="fr-FR" i="1" dirty="0" err="1" smtClean="0"/>
              <a:t>semiologica</a:t>
            </a:r>
            <a:r>
              <a:rPr lang="fr-FR" i="1" dirty="0" smtClean="0"/>
              <a:t>. </a:t>
            </a:r>
            <a:r>
              <a:rPr lang="it-IT" i="1" dirty="0" smtClean="0"/>
              <a:t>Lezioni tenute all’Università di Catania nell’Anno Accademico 1973/1974</a:t>
            </a:r>
            <a:r>
              <a:rPr lang="it-IT" dirty="0" smtClean="0"/>
              <a:t>, Armando Editore, Roma 2006, </a:t>
            </a:r>
            <a:r>
              <a:rPr lang="fr-FR" i="1" dirty="0" smtClean="0"/>
              <a:t>De l'</a:t>
            </a:r>
            <a:r>
              <a:rPr lang="fr-FR" i="1" smtClean="0"/>
              <a:t>interpretation</a:t>
            </a:r>
            <a:r>
              <a:rPr lang="fr-FR" i="1" dirty="0" smtClean="0"/>
              <a:t>: essai sur Freud</a:t>
            </a:r>
            <a:r>
              <a:rPr lang="fr-FR" dirty="0" smtClean="0"/>
              <a:t>, Paris, 1965 ; tr. </a:t>
            </a:r>
            <a:r>
              <a:rPr lang="fr-FR" dirty="0" err="1" smtClean="0"/>
              <a:t>it</a:t>
            </a:r>
            <a:r>
              <a:rPr lang="fr-FR" dirty="0" smtClean="0"/>
              <a:t>. </a:t>
            </a:r>
            <a:r>
              <a:rPr lang="it-IT" i="1" dirty="0" smtClean="0"/>
              <a:t>Della interpretazione. Saggio su Freud</a:t>
            </a:r>
            <a:r>
              <a:rPr lang="it-IT" dirty="0" smtClean="0"/>
              <a:t>, Il Melangolo, Genova 1991, </a:t>
            </a:r>
            <a:r>
              <a:rPr lang="fr-FR" i="1" dirty="0" smtClean="0"/>
              <a:t>Le conflit des interprétations</a:t>
            </a:r>
            <a:r>
              <a:rPr lang="fr-FR" dirty="0" smtClean="0"/>
              <a:t>, Paris, 1962 ; tr. </a:t>
            </a:r>
            <a:r>
              <a:rPr lang="fr-FR" dirty="0" err="1" smtClean="0"/>
              <a:t>it</a:t>
            </a:r>
            <a:r>
              <a:rPr lang="fr-FR" dirty="0" smtClean="0"/>
              <a:t>. </a:t>
            </a:r>
            <a:r>
              <a:rPr lang="fr-FR" i="1" dirty="0" smtClean="0"/>
              <a:t>Il </a:t>
            </a:r>
            <a:r>
              <a:rPr lang="fr-FR" i="1" dirty="0" err="1" smtClean="0"/>
              <a:t>conflitto</a:t>
            </a:r>
            <a:r>
              <a:rPr lang="fr-FR" i="1" dirty="0" smtClean="0"/>
              <a:t> delle </a:t>
            </a:r>
            <a:r>
              <a:rPr lang="fr-FR" i="1" dirty="0" err="1" smtClean="0"/>
              <a:t>interpretazioni</a:t>
            </a:r>
            <a:r>
              <a:rPr lang="fr-FR" dirty="0" smtClean="0"/>
              <a:t>, Jaca Book, Milano 1977.</a:t>
            </a:r>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6">
                    <a:lumMod val="75000"/>
                  </a:schemeClr>
                </a:solidFill>
              </a:rPr>
              <a:t>Edith Stein</a:t>
            </a:r>
            <a:endParaRPr lang="it-IT" sz="5400" b="1" i="1" dirty="0">
              <a:solidFill>
                <a:schemeClr val="accent6">
                  <a:lumMod val="75000"/>
                </a:schemeClr>
              </a:solidFill>
            </a:endParaRPr>
          </a:p>
        </p:txBody>
      </p:sp>
      <p:sp>
        <p:nvSpPr>
          <p:cNvPr id="3" name="Segnaposto contenuto 2"/>
          <p:cNvSpPr>
            <a:spLocks noGrp="1"/>
          </p:cNvSpPr>
          <p:nvPr>
            <p:ph idx="1"/>
          </p:nvPr>
        </p:nvSpPr>
        <p:spPr/>
        <p:txBody>
          <a:bodyPr>
            <a:normAutofit fontScale="85000" lnSpcReduction="10000"/>
          </a:bodyPr>
          <a:lstStyle/>
          <a:p>
            <a:pPr>
              <a:buNone/>
            </a:pPr>
            <a:r>
              <a:rPr lang="it-IT" dirty="0" smtClean="0"/>
              <a:t>(1891-1942)</a:t>
            </a:r>
          </a:p>
          <a:p>
            <a:r>
              <a:rPr lang="it-IT" b="1" dirty="0" smtClean="0"/>
              <a:t>Edith Stein</a:t>
            </a:r>
            <a:r>
              <a:rPr lang="it-IT" dirty="0" smtClean="0"/>
              <a:t>, religiosa e filosofa tedesca dell'Ordine delle Carmelitane Scalze. Di origine ebraica, si converte al cattolicesimo dopo un periodo di ateismo che durava dall'adolescenza; viene arrestata in Olanda dai nazisti e rinchiusa nel campo di concentramento di </a:t>
            </a:r>
            <a:r>
              <a:rPr lang="it-IT" dirty="0" err="1" smtClean="0"/>
              <a:t>Auschwitz-Birkenau</a:t>
            </a:r>
            <a:r>
              <a:rPr lang="it-IT" dirty="0" smtClean="0"/>
              <a:t> dove, insieme alla sorella Rosa (anch'ella monaca carmelitana scalza) muore. Nel 1998 papa Giovanni Paolo II l'ha proclamata santa e l'anno successivo l'ha dichiarata </a:t>
            </a:r>
            <a:r>
              <a:rPr lang="it-IT" dirty="0" err="1" smtClean="0"/>
              <a:t>compatrona</a:t>
            </a:r>
            <a:r>
              <a:rPr lang="it-IT" dirty="0" smtClean="0"/>
              <a:t> d'Europa.</a:t>
            </a:r>
          </a:p>
          <a:p>
            <a:r>
              <a:rPr lang="it-IT" dirty="0" smtClean="0"/>
              <a:t>Studia con </a:t>
            </a:r>
            <a:r>
              <a:rPr lang="it-IT" i="1" dirty="0" err="1" smtClean="0"/>
              <a:t>Husserl</a:t>
            </a:r>
            <a:r>
              <a:rPr lang="it-IT" dirty="0" smtClean="0"/>
              <a:t> a </a:t>
            </a:r>
            <a:r>
              <a:rPr lang="it-IT" dirty="0" err="1" smtClean="0"/>
              <a:t>Gottingen</a:t>
            </a:r>
            <a:r>
              <a:rPr lang="it-IT" dirty="0" smtClean="0"/>
              <a:t> dove conosce anche </a:t>
            </a:r>
            <a:r>
              <a:rPr lang="it-IT" i="1" dirty="0" smtClean="0"/>
              <a:t>Max </a:t>
            </a:r>
            <a:r>
              <a:rPr lang="it-IT" i="1" dirty="0" err="1" smtClean="0"/>
              <a:t>Scheler</a:t>
            </a:r>
            <a:r>
              <a:rPr lang="it-IT" dirty="0" smtClean="0"/>
              <a:t>. Dopo la guerra, quando fa l’infermiera volontaria, si laurea a Friburgo iniziando una carriera universitaria promettente come </a:t>
            </a:r>
            <a:r>
              <a:rPr lang="it-IT" dirty="0" err="1" smtClean="0"/>
              <a:t>assitente</a:t>
            </a:r>
            <a:r>
              <a:rPr lang="it-IT" dirty="0" smtClean="0"/>
              <a:t> del suo stesso maestro sulla cattedra di filosofia.</a:t>
            </a:r>
          </a:p>
          <a:p>
            <a:endParaRPr lang="it-IT" dirty="0"/>
          </a:p>
        </p:txBody>
      </p:sp>
    </p:spTree>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suo pensiero</a:t>
            </a:r>
            <a:endParaRPr lang="it-IT" b="1" dirty="0"/>
          </a:p>
        </p:txBody>
      </p:sp>
      <p:sp>
        <p:nvSpPr>
          <p:cNvPr id="3" name="Segnaposto contenuto 2"/>
          <p:cNvSpPr>
            <a:spLocks noGrp="1"/>
          </p:cNvSpPr>
          <p:nvPr>
            <p:ph idx="1"/>
          </p:nvPr>
        </p:nvSpPr>
        <p:spPr/>
        <p:txBody>
          <a:bodyPr>
            <a:normAutofit lnSpcReduction="10000"/>
          </a:bodyPr>
          <a:lstStyle/>
          <a:p>
            <a:r>
              <a:rPr lang="it-IT" dirty="0" smtClean="0"/>
              <a:t>Ben presto a partire dalla sua tesi accademica su </a:t>
            </a:r>
            <a:r>
              <a:rPr lang="it-IT" i="1" dirty="0" smtClean="0"/>
              <a:t>Il problema dell'empatia</a:t>
            </a:r>
            <a:r>
              <a:rPr lang="it-IT" dirty="0" smtClean="0"/>
              <a:t>, Edith Stein sceglie un tema arduo, importantissimo per la scuola filosofica cui afferiva, la fenomenologia, il tema dell'</a:t>
            </a:r>
            <a:r>
              <a:rPr lang="it-IT" i="1" dirty="0" smtClean="0"/>
              <a:t>alterità</a:t>
            </a:r>
            <a:r>
              <a:rPr lang="it-IT" dirty="0" smtClean="0"/>
              <a:t>, inteso come relazione fra il sé medesimo e il sé dell’altro, come dimensione affettiva eticamente rilevante. In questo contesto Stein dice il </a:t>
            </a:r>
            <a:r>
              <a:rPr lang="it-IT" i="1" dirty="0" smtClean="0"/>
              <a:t>corpo</a:t>
            </a:r>
            <a:r>
              <a:rPr lang="it-IT" dirty="0" smtClean="0"/>
              <a:t> come strumento di comunicazione, insieme con la </a:t>
            </a:r>
            <a:r>
              <a:rPr lang="it-IT" i="1" dirty="0" smtClean="0"/>
              <a:t>psiche</a:t>
            </a:r>
            <a:r>
              <a:rPr lang="it-IT" dirty="0" smtClean="0"/>
              <a:t> e lo </a:t>
            </a:r>
            <a:r>
              <a:rPr lang="it-IT" i="1" dirty="0" smtClean="0"/>
              <a:t>spirito</a:t>
            </a:r>
            <a:r>
              <a:rPr lang="it-IT" dirty="0" smtClean="0"/>
              <a:t>, in una visione antropologica integrata e complessa, aiutata anche dallo studio diretto del Tommaso d’Aquino di </a:t>
            </a:r>
            <a:r>
              <a:rPr lang="it-IT" i="1" dirty="0" smtClean="0"/>
              <a:t>De ente </a:t>
            </a:r>
            <a:r>
              <a:rPr lang="it-IT" i="1" dirty="0" err="1" smtClean="0"/>
              <a:t>et</a:t>
            </a:r>
            <a:r>
              <a:rPr lang="it-IT" i="1" dirty="0" smtClean="0"/>
              <a:t> </a:t>
            </a:r>
            <a:r>
              <a:rPr lang="it-IT" i="1" dirty="0" err="1" smtClean="0"/>
              <a:t>essentia</a:t>
            </a:r>
            <a:r>
              <a:rPr lang="it-IT" i="1" dirty="0" smtClean="0"/>
              <a:t>.</a:t>
            </a:r>
            <a:endParaRPr lang="it-IT" dirty="0"/>
          </a:p>
        </p:txBody>
      </p:sp>
    </p:spTree>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maschile e il femminile</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Le differenze fra femminile e maschile sono quasi ordinati alla loro unità nell’essere entrambi “essere umano”. Ciò nonostante Stein constata che le differenze tra i due generi non si fermano alla struttura, ma consistono anche in una diversa disposizione alla vita stessa, comprendendovi la vita della psiche e dello spirito. L’uomo e la donna sono profondamente differenti, e perciò si cercano, quasi per ricostituire un ordine che appartiene alla sfera dell’amore corporeo, ma altrettanto alla </a:t>
            </a:r>
            <a:r>
              <a:rPr lang="it-IT" i="1" dirty="0" smtClean="0"/>
              <a:t>sfera mistica</a:t>
            </a:r>
            <a:r>
              <a:rPr lang="it-IT" dirty="0" smtClean="0"/>
              <a:t> dell’amore divino. </a:t>
            </a:r>
            <a:r>
              <a:rPr lang="it-IT" b="1" dirty="0" smtClean="0"/>
              <a:t>Approfondendo ulteriormente l’analisi della distinzione, la filosofa individua nel “femminile” una “</a:t>
            </a:r>
            <a:r>
              <a:rPr lang="it-IT" b="1" i="1" dirty="0" smtClean="0"/>
              <a:t>unità, chiusura dell'intera personalità </a:t>
            </a:r>
            <a:r>
              <a:rPr lang="it-IT" b="1" i="1" dirty="0" err="1" smtClean="0"/>
              <a:t>corporeo-spirituale</a:t>
            </a:r>
            <a:r>
              <a:rPr lang="it-IT" b="1" i="1" dirty="0" smtClean="0"/>
              <a:t>, sviluppo armonico delle potenze</a:t>
            </a:r>
            <a:r>
              <a:rPr lang="it-IT" b="1" dirty="0" smtClean="0"/>
              <a:t>” e in quella maschile “</a:t>
            </a:r>
            <a:r>
              <a:rPr lang="it-IT" b="1" i="1" dirty="0" smtClean="0"/>
              <a:t>elevazione di singole energie alle loro prestazioni più intense</a:t>
            </a:r>
            <a:r>
              <a:rPr lang="it-IT" b="1" dirty="0" smtClean="0"/>
              <a:t>". Le due dimensioni viste nella loro dinamica sono allora integrabili in una visione più elevata dell’esistenza umana e in una prospettiva di accoglimento del significato profondo e </a:t>
            </a:r>
            <a:r>
              <a:rPr lang="it-IT" b="1" i="1" dirty="0" smtClean="0"/>
              <a:t>mistico</a:t>
            </a:r>
            <a:r>
              <a:rPr lang="it-IT" b="1" dirty="0" smtClean="0"/>
              <a:t> del femminile in relazione al maschile, oltre la loro intrinseca possibilità di incomprensione e conflitto. </a:t>
            </a:r>
            <a:r>
              <a:rPr lang="it-IT" dirty="0" smtClean="0"/>
              <a:t> </a:t>
            </a:r>
          </a:p>
          <a:p>
            <a:pPr>
              <a:buNone/>
            </a:pPr>
            <a:endParaRPr lang="it-IT"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Dio, le verità eterne e la fisica II</a:t>
            </a:r>
            <a:endParaRPr lang="it-IT" dirty="0"/>
          </a:p>
        </p:txBody>
      </p:sp>
      <p:sp>
        <p:nvSpPr>
          <p:cNvPr id="3" name="Segnaposto contenuto 2"/>
          <p:cNvSpPr>
            <a:spLocks noGrp="1"/>
          </p:cNvSpPr>
          <p:nvPr>
            <p:ph idx="1"/>
          </p:nvPr>
        </p:nvSpPr>
        <p:spPr/>
        <p:txBody>
          <a:bodyPr>
            <a:normAutofit fontScale="92500"/>
          </a:bodyPr>
          <a:lstStyle/>
          <a:p>
            <a:r>
              <a:rPr lang="it-IT" dirty="0" smtClean="0"/>
              <a:t>Cartesio individua dunque la </a:t>
            </a:r>
            <a:r>
              <a:rPr lang="it-IT" b="1" dirty="0" smtClean="0"/>
              <a:t>fondamentale legge dell’inerzia</a:t>
            </a:r>
            <a:r>
              <a:rPr lang="it-IT" dirty="0" smtClean="0"/>
              <a:t>, </a:t>
            </a:r>
            <a:r>
              <a:rPr lang="it-IT" i="1" dirty="0" smtClean="0"/>
              <a:t>essendo il movimento uno stato delle cose</a:t>
            </a:r>
            <a:r>
              <a:rPr lang="it-IT" dirty="0" smtClean="0"/>
              <a:t>.</a:t>
            </a:r>
          </a:p>
          <a:p>
            <a:pPr>
              <a:buNone/>
            </a:pPr>
            <a:endParaRPr lang="it-IT" dirty="0" smtClean="0"/>
          </a:p>
          <a:p>
            <a:r>
              <a:rPr lang="it-IT" b="1" dirty="0" smtClean="0"/>
              <a:t>Il mondo è quindi retto da leggi matematiche ed è caratterizzato, sia nelle cose terrestri, sia in quelle celesti, dagli stessi principi ordinatori </a:t>
            </a:r>
            <a:r>
              <a:rPr lang="it-IT" dirty="0" smtClean="0"/>
              <a:t>(come in Galileo!).</a:t>
            </a:r>
          </a:p>
          <a:p>
            <a:r>
              <a:rPr lang="it-IT" dirty="0" smtClean="0"/>
              <a:t>La struttura quantitativa delle particelle che costituiscono i corpi determinano la loro diversità, mentre gli aspetti qualitativi, come i colori, gli odori, i sapori e la temperatura sono soggettivi e dipendono dalle percezioni di ciascuno.</a:t>
            </a:r>
            <a:endParaRPr lang="it-IT" dirty="0"/>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multidisciplinarietà</a:t>
            </a:r>
            <a:br>
              <a:rPr lang="it-IT" b="1" dirty="0" smtClean="0"/>
            </a:br>
            <a:r>
              <a:rPr lang="it-IT" b="1" dirty="0" smtClean="0"/>
              <a:t>delle scienze umane</a:t>
            </a:r>
            <a:endParaRPr lang="it-IT" b="1" dirty="0"/>
          </a:p>
        </p:txBody>
      </p:sp>
      <p:sp>
        <p:nvSpPr>
          <p:cNvPr id="3" name="Segnaposto contenuto 2"/>
          <p:cNvSpPr>
            <a:spLocks noGrp="1"/>
          </p:cNvSpPr>
          <p:nvPr>
            <p:ph idx="1"/>
          </p:nvPr>
        </p:nvSpPr>
        <p:spPr/>
        <p:txBody>
          <a:bodyPr>
            <a:normAutofit fontScale="77500" lnSpcReduction="20000"/>
          </a:bodyPr>
          <a:lstStyle/>
          <a:p>
            <a:r>
              <a:rPr lang="it-IT" b="1" dirty="0" smtClean="0"/>
              <a:t>Troviamo in Edith Stein una grande attenzione alla </a:t>
            </a:r>
            <a:r>
              <a:rPr lang="it-IT" b="1" dirty="0" err="1" smtClean="0"/>
              <a:t>multisciplinarietà</a:t>
            </a:r>
            <a:r>
              <a:rPr lang="it-IT" b="1" dirty="0" smtClean="0"/>
              <a:t> delle scienze umane</a:t>
            </a:r>
            <a:r>
              <a:rPr lang="it-IT" dirty="0" smtClean="0"/>
              <a:t>. Ella non si fa incantare dal grande sviluppo delle psicologie cliniche, cui annette comunque una grande importanza, ma conferma l’importanza di una visione antropologica più completa che nasca da un approccio filosofico e teologico.  La persona declinata nei due generi, il maschile e il femminile, non può ridursi ad essere pensata come una struttura meramente </a:t>
            </a:r>
            <a:r>
              <a:rPr lang="it-IT" dirty="0" err="1" smtClean="0"/>
              <a:t>bio-psichica</a:t>
            </a:r>
            <a:r>
              <a:rPr lang="it-IT" dirty="0" smtClean="0"/>
              <a:t>, perché questa è superata infinitamente da una dimensione spirituale, cioè al suo più proprio destino. La differenza non deve perciò creare discriminazione, come un certo femminismo successivo avrebbe creduto, bensì composizione armonica tra strutture antropologiche per ruoli diversi e complementari. </a:t>
            </a:r>
          </a:p>
          <a:p>
            <a:r>
              <a:rPr lang="en-US" dirty="0" err="1" smtClean="0"/>
              <a:t>Cfr</a:t>
            </a:r>
            <a:r>
              <a:rPr lang="en-US" dirty="0" smtClean="0"/>
              <a:t>. in STEIN E., </a:t>
            </a:r>
            <a:r>
              <a:rPr lang="en-US" i="1" dirty="0" err="1" smtClean="0"/>
              <a:t>Beiträge</a:t>
            </a:r>
            <a:r>
              <a:rPr lang="en-US" i="1" dirty="0" smtClean="0"/>
              <a:t> </a:t>
            </a:r>
            <a:r>
              <a:rPr lang="en-US" i="1" dirty="0" err="1" smtClean="0"/>
              <a:t>zur</a:t>
            </a:r>
            <a:r>
              <a:rPr lang="en-US" i="1" dirty="0" smtClean="0"/>
              <a:t> </a:t>
            </a:r>
            <a:r>
              <a:rPr lang="en-US" i="1" dirty="0" err="1" smtClean="0"/>
              <a:t>philosophischen</a:t>
            </a:r>
            <a:r>
              <a:rPr lang="en-US" i="1" dirty="0" smtClean="0"/>
              <a:t> </a:t>
            </a:r>
            <a:r>
              <a:rPr lang="en-US" i="1" dirty="0" err="1" smtClean="0"/>
              <a:t>Begründung</a:t>
            </a:r>
            <a:r>
              <a:rPr lang="en-US" i="1" dirty="0" smtClean="0"/>
              <a:t> </a:t>
            </a:r>
            <a:r>
              <a:rPr lang="en-US" i="1" dirty="0" err="1" smtClean="0"/>
              <a:t>der</a:t>
            </a:r>
            <a:r>
              <a:rPr lang="en-US" i="1" dirty="0" smtClean="0"/>
              <a:t> </a:t>
            </a:r>
            <a:r>
              <a:rPr lang="en-US" i="1" dirty="0" err="1" smtClean="0"/>
              <a:t>Psychologie</a:t>
            </a:r>
            <a:r>
              <a:rPr lang="en-US" i="1" dirty="0" smtClean="0"/>
              <a:t> und </a:t>
            </a:r>
            <a:r>
              <a:rPr lang="en-US" i="1" dirty="0" err="1" smtClean="0"/>
              <a:t>der</a:t>
            </a:r>
            <a:r>
              <a:rPr lang="en-US" i="1" dirty="0" smtClean="0"/>
              <a:t> </a:t>
            </a:r>
            <a:r>
              <a:rPr lang="en-US" i="1" dirty="0" err="1" smtClean="0"/>
              <a:t>Geisteswisse</a:t>
            </a:r>
            <a:r>
              <a:rPr lang="it-IT" i="1" dirty="0" err="1" smtClean="0"/>
              <a:t>nschaften</a:t>
            </a:r>
            <a:r>
              <a:rPr lang="it-IT" i="1" dirty="0" smtClean="0"/>
              <a:t>, </a:t>
            </a:r>
            <a:r>
              <a:rPr lang="it-IT" dirty="0" err="1" smtClean="0"/>
              <a:t>Niemeyer</a:t>
            </a:r>
            <a:r>
              <a:rPr lang="it-IT" dirty="0" smtClean="0"/>
              <a:t>, </a:t>
            </a:r>
            <a:r>
              <a:rPr lang="it-IT" dirty="0" err="1" smtClean="0"/>
              <a:t>Tübingen</a:t>
            </a:r>
            <a:r>
              <a:rPr lang="it-IT" dirty="0" smtClean="0"/>
              <a:t> 1970; </a:t>
            </a:r>
            <a:r>
              <a:rPr lang="it-IT" dirty="0" err="1" smtClean="0"/>
              <a:t>it.it.</a:t>
            </a:r>
            <a:r>
              <a:rPr lang="it-IT" dirty="0" smtClean="0"/>
              <a:t> </a:t>
            </a:r>
            <a:r>
              <a:rPr lang="it-IT" i="1" dirty="0" smtClean="0"/>
              <a:t>Psicologia e scienze dello spirito - Contributi per una fondazione filosofica </a:t>
            </a:r>
            <a:r>
              <a:rPr lang="it-IT" dirty="0" smtClean="0"/>
              <a:t>di A.M. </a:t>
            </a:r>
            <a:r>
              <a:rPr lang="it-IT" dirty="0" err="1" smtClean="0"/>
              <a:t>Pezzella</a:t>
            </a:r>
            <a:r>
              <a:rPr lang="it-IT" dirty="0" smtClean="0"/>
              <a:t>, Intr. di </a:t>
            </a:r>
            <a:r>
              <a:rPr lang="it-IT" dirty="0" err="1" smtClean="0"/>
              <a:t>A.Ales</a:t>
            </a:r>
            <a:r>
              <a:rPr lang="it-IT" dirty="0" smtClean="0"/>
              <a:t> Bello, Città Nuova, Roma 1996. </a:t>
            </a:r>
          </a:p>
          <a:p>
            <a:pPr>
              <a:buNone/>
            </a:pP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6">
                    <a:lumMod val="75000"/>
                  </a:schemeClr>
                </a:solidFill>
              </a:rPr>
              <a:t>Hans </a:t>
            </a:r>
            <a:r>
              <a:rPr lang="it-IT" sz="5400" b="1" i="1" dirty="0" err="1" smtClean="0">
                <a:solidFill>
                  <a:schemeClr val="accent6">
                    <a:lumMod val="75000"/>
                  </a:schemeClr>
                </a:solidFill>
              </a:rPr>
              <a:t>Jonas</a:t>
            </a:r>
            <a:endParaRPr lang="it-IT" sz="5400" b="1" i="1" dirty="0">
              <a:solidFill>
                <a:schemeClr val="accent6">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(1903-1993)</a:t>
            </a:r>
          </a:p>
          <a:p>
            <a:r>
              <a:rPr lang="it-IT" dirty="0" smtClean="0"/>
              <a:t>Allievo di </a:t>
            </a:r>
            <a:r>
              <a:rPr lang="it-IT" dirty="0" err="1" smtClean="0"/>
              <a:t>Heidegger</a:t>
            </a:r>
            <a:r>
              <a:rPr lang="it-IT" dirty="0" smtClean="0"/>
              <a:t> e </a:t>
            </a:r>
            <a:r>
              <a:rPr lang="it-IT" dirty="0" err="1" smtClean="0"/>
              <a:t>Bultmann</a:t>
            </a:r>
            <a:r>
              <a:rPr lang="it-IT" dirty="0" smtClean="0"/>
              <a:t>, e compagno di studi di </a:t>
            </a:r>
            <a:r>
              <a:rPr lang="it-IT" dirty="0" err="1" smtClean="0"/>
              <a:t>Hannah</a:t>
            </a:r>
            <a:r>
              <a:rPr lang="it-IT" dirty="0" smtClean="0"/>
              <a:t> </a:t>
            </a:r>
            <a:r>
              <a:rPr lang="it-IT" dirty="0" err="1" smtClean="0"/>
              <a:t>Arendt</a:t>
            </a:r>
            <a:r>
              <a:rPr lang="it-IT" dirty="0" smtClean="0"/>
              <a:t>, </a:t>
            </a:r>
            <a:r>
              <a:rPr lang="it-IT" b="1" dirty="0" smtClean="0"/>
              <a:t>Hans</a:t>
            </a:r>
            <a:r>
              <a:rPr lang="it-IT" dirty="0" smtClean="0"/>
              <a:t> </a:t>
            </a:r>
            <a:r>
              <a:rPr lang="it-IT" b="1" dirty="0" err="1" smtClean="0"/>
              <a:t>Jonas</a:t>
            </a:r>
            <a:r>
              <a:rPr lang="it-IT" dirty="0" smtClean="0"/>
              <a:t> si laurea in filosofia a </a:t>
            </a:r>
            <a:r>
              <a:rPr lang="it-IT" dirty="0" err="1" smtClean="0"/>
              <a:t>Freiburg</a:t>
            </a:r>
            <a:r>
              <a:rPr lang="it-IT" dirty="0" smtClean="0"/>
              <a:t>. Deve fuggire dalla Germania nazista, come molti altri, in quanto ebreo. Dopo avere militato con gli inglesi durante la Seconda guerra mondiale, si trasferisce in Palestina (anche lì partecipa alla guerra nazionale del 1948), insegna alla </a:t>
            </a:r>
            <a:r>
              <a:rPr lang="it-IT" i="1" dirty="0" err="1" smtClean="0"/>
              <a:t>Hebrew</a:t>
            </a:r>
            <a:r>
              <a:rPr lang="it-IT" i="1" dirty="0" smtClean="0"/>
              <a:t> </a:t>
            </a:r>
            <a:r>
              <a:rPr lang="it-IT" i="1" dirty="0" err="1" smtClean="0"/>
              <a:t>University</a:t>
            </a:r>
            <a:r>
              <a:rPr lang="it-IT" i="1" dirty="0" smtClean="0"/>
              <a:t> </a:t>
            </a:r>
            <a:r>
              <a:rPr lang="it-IT" dirty="0" smtClean="0"/>
              <a:t>di Gerusalemme. Continua in seguito a insegnare in università statunitensi. </a:t>
            </a:r>
          </a:p>
          <a:p>
            <a:r>
              <a:rPr lang="it-IT" dirty="0" smtClean="0"/>
              <a:t>Il suo pensiero si sviluppa in tre fasi</a:t>
            </a:r>
            <a:r>
              <a:rPr lang="it-IT" i="1" dirty="0" smtClean="0"/>
              <a:t>: a) lo studio del passato attraverso l’approfondimento delle </a:t>
            </a:r>
            <a:r>
              <a:rPr lang="it-IT" b="1" i="1" dirty="0" smtClean="0"/>
              <a:t>tradizioni gnostiche come origine del nichilismo contemporaneo</a:t>
            </a:r>
            <a:r>
              <a:rPr lang="it-IT" i="1" dirty="0" smtClean="0"/>
              <a:t>; b) lo studio del presente come </a:t>
            </a:r>
            <a:r>
              <a:rPr lang="it-IT" b="1" i="1" dirty="0" smtClean="0"/>
              <a:t>filosofia della natura </a:t>
            </a:r>
            <a:r>
              <a:rPr lang="it-IT" i="1" dirty="0" smtClean="0"/>
              <a:t>secondo la metodologia di studio delle scienze naturali; c) l’attenzione verso il futuro come studio di un’etica della </a:t>
            </a:r>
            <a:r>
              <a:rPr lang="it-IT" b="1" i="1" dirty="0" smtClean="0"/>
              <a:t>responsabilità individuale</a:t>
            </a:r>
            <a:r>
              <a:rPr lang="it-IT" dirty="0" smtClean="0"/>
              <a:t>. </a:t>
            </a:r>
            <a:endParaRPr lang="it-IT" dirty="0"/>
          </a:p>
        </p:txBody>
      </p:sp>
    </p:spTree>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Filosofia della natura </a:t>
            </a:r>
            <a:br>
              <a:rPr lang="it-IT" b="1" dirty="0" smtClean="0"/>
            </a:br>
            <a:r>
              <a:rPr lang="it-IT" b="1" dirty="0" smtClean="0"/>
              <a:t>e della tecnica</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err="1" smtClean="0"/>
              <a:t>Jonas</a:t>
            </a:r>
            <a:r>
              <a:rPr lang="it-IT" dirty="0" smtClean="0"/>
              <a:t> è impressionato dagli accadimenti del “</a:t>
            </a:r>
            <a:r>
              <a:rPr lang="it-IT" i="1" dirty="0" smtClean="0"/>
              <a:t>secolo breve</a:t>
            </a:r>
            <a:r>
              <a:rPr lang="it-IT" dirty="0" smtClean="0"/>
              <a:t>”, che egli vive al centro di tutto ciò che avviene. </a:t>
            </a:r>
            <a:r>
              <a:rPr lang="it-IT" b="1" dirty="0" smtClean="0"/>
              <a:t>Anche per questo egli cerca di strutturare un pensiero che tenga conto di tutti gli elementi: la natura, l’uomo, la storia, intrecciati inevitabilmente e reciprocamente condizionanti</a:t>
            </a:r>
            <a:r>
              <a:rPr lang="it-IT" dirty="0" smtClean="0"/>
              <a:t>.</a:t>
            </a:r>
          </a:p>
          <a:p>
            <a:r>
              <a:rPr lang="it-IT" dirty="0" smtClean="0"/>
              <a:t>Nella raccolta di saggi </a:t>
            </a:r>
            <a:r>
              <a:rPr lang="it-IT" i="1" dirty="0" smtClean="0"/>
              <a:t>Organismo e libertà: verso una filosofia biologica</a:t>
            </a:r>
            <a:r>
              <a:rPr lang="it-IT" dirty="0" smtClean="0"/>
              <a:t> del 1964, egli sostiene </a:t>
            </a:r>
            <a:r>
              <a:rPr lang="it-IT" b="1" i="1" dirty="0" smtClean="0"/>
              <a:t>l’esigenza di risistemare in termini unitari ciò che è mentale da ciò che è fisico in una unità psicofisica</a:t>
            </a:r>
            <a:r>
              <a:rPr lang="it-IT" dirty="0" smtClean="0"/>
              <a:t>, come un tutto (echeggia in questo </a:t>
            </a:r>
            <a:r>
              <a:rPr lang="it-IT" i="1" dirty="0" err="1" smtClean="0"/>
              <a:t>Schelling</a:t>
            </a:r>
            <a:r>
              <a:rPr lang="it-IT" dirty="0" smtClean="0"/>
              <a:t>).</a:t>
            </a:r>
          </a:p>
          <a:p>
            <a:r>
              <a:rPr lang="it-IT" dirty="0" smtClean="0"/>
              <a:t>Nei successivi saggi </a:t>
            </a:r>
            <a:r>
              <a:rPr lang="it-IT" i="1" dirty="0" smtClean="0"/>
              <a:t>Aspetti etici  della sperimentazione sui soggetti umani</a:t>
            </a:r>
            <a:r>
              <a:rPr lang="it-IT" dirty="0" smtClean="0"/>
              <a:t> del 1968 e </a:t>
            </a:r>
            <a:r>
              <a:rPr lang="it-IT" i="1" dirty="0" smtClean="0"/>
              <a:t>Dalla fede antica all’uomo tecnologico </a:t>
            </a:r>
            <a:r>
              <a:rPr lang="it-IT" dirty="0" smtClean="0"/>
              <a:t>del 1972, </a:t>
            </a:r>
            <a:r>
              <a:rPr lang="it-IT" dirty="0" err="1" smtClean="0"/>
              <a:t>Jonas</a:t>
            </a:r>
            <a:r>
              <a:rPr lang="it-IT" dirty="0" smtClean="0"/>
              <a:t>  </a:t>
            </a:r>
            <a:r>
              <a:rPr lang="it-IT" b="1" i="1" dirty="0" smtClean="0"/>
              <a:t>sottolinea l’esigenza di dare un senso umanistico alla ricerca </a:t>
            </a:r>
            <a:r>
              <a:rPr lang="it-IT" b="1" i="1" dirty="0" err="1" smtClean="0"/>
              <a:t>tecnoscientifica</a:t>
            </a:r>
            <a:r>
              <a:rPr lang="it-IT" b="1" i="1" dirty="0" smtClean="0"/>
              <a:t>, tenendo sempre al centro il superiore interesse della salvaguardia dell’uomo e della natura</a:t>
            </a:r>
            <a:r>
              <a:rPr lang="it-IT" dirty="0" smtClean="0"/>
              <a:t>: è di quegli anni il primo trapianto di cuore effettuato dal chirurgo sudafricano </a:t>
            </a:r>
            <a:r>
              <a:rPr lang="it-IT" i="1" dirty="0" smtClean="0"/>
              <a:t>Christian Barnard</a:t>
            </a:r>
            <a:r>
              <a:rPr lang="it-IT" dirty="0" smtClean="0"/>
              <a:t> a Johannesburg, e la definizione della “</a:t>
            </a:r>
            <a:r>
              <a:rPr lang="it-IT" i="1" dirty="0" smtClean="0"/>
              <a:t>morte</a:t>
            </a:r>
            <a:r>
              <a:rPr lang="it-IT" dirty="0" smtClean="0"/>
              <a:t>” da parte della </a:t>
            </a:r>
            <a:r>
              <a:rPr lang="it-IT" i="1" dirty="0" smtClean="0"/>
              <a:t>Harvard </a:t>
            </a:r>
            <a:r>
              <a:rPr lang="it-IT" i="1" dirty="0" err="1" smtClean="0"/>
              <a:t>Medical</a:t>
            </a:r>
            <a:r>
              <a:rPr lang="it-IT" i="1" dirty="0" smtClean="0"/>
              <a:t> </a:t>
            </a:r>
            <a:r>
              <a:rPr lang="it-IT" i="1" dirty="0" err="1" smtClean="0"/>
              <a:t>School</a:t>
            </a:r>
            <a:r>
              <a:rPr lang="it-IT" dirty="0" smtClean="0"/>
              <a:t>.</a:t>
            </a:r>
            <a:endParaRPr lang="it-IT" dirty="0"/>
          </a:p>
        </p:txBody>
      </p:sp>
    </p:spTree>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Per un’etica attuale</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Il testo più significativo di </a:t>
            </a:r>
            <a:r>
              <a:rPr lang="it-IT" dirty="0" err="1" smtClean="0"/>
              <a:t>Jonas</a:t>
            </a:r>
            <a:r>
              <a:rPr lang="it-IT" dirty="0" smtClean="0"/>
              <a:t> può essere per certi aspetti considerato </a:t>
            </a:r>
            <a:r>
              <a:rPr lang="it-IT" i="1" dirty="0" smtClean="0"/>
              <a:t>Il principio responsabilità </a:t>
            </a:r>
            <a:r>
              <a:rPr lang="it-IT" dirty="0" smtClean="0"/>
              <a:t>del 1979, nel quale il filosofo declina una visione integrale dell’etica come sapere pratico. Partendo da presupposti che possiamo definire kantiani di una morale come “</a:t>
            </a:r>
            <a:r>
              <a:rPr lang="it-IT" i="1" dirty="0" smtClean="0"/>
              <a:t>dover agire</a:t>
            </a:r>
            <a:r>
              <a:rPr lang="it-IT" dirty="0" smtClean="0"/>
              <a:t>” per il bene, </a:t>
            </a:r>
            <a:r>
              <a:rPr lang="it-IT" dirty="0" err="1" smtClean="0"/>
              <a:t>Jonas</a:t>
            </a:r>
            <a:r>
              <a:rPr lang="it-IT" dirty="0" smtClean="0"/>
              <a:t> arricchisce la prospettiva con una particolare sottolineatura di ciò che debba intendersi come bene e scrive: “ </a:t>
            </a:r>
            <a:r>
              <a:rPr lang="it-IT" i="1" dirty="0" smtClean="0"/>
              <a:t>Agisci in modo che le conseguenze della tua azione siano compatibili con la sopravvivenza della vita umana sulla terra</a:t>
            </a:r>
            <a:r>
              <a:rPr lang="it-IT" dirty="0" smtClean="0"/>
              <a:t>”.</a:t>
            </a:r>
          </a:p>
          <a:p>
            <a:r>
              <a:rPr lang="it-IT" b="1" dirty="0" smtClean="0"/>
              <a:t>È oltremodo evidente la preoccupazione del nostro per le conseguenze che una mancata vigilanza su un’applicazione meramente utilitaristica delle </a:t>
            </a:r>
            <a:r>
              <a:rPr lang="it-IT" b="1" dirty="0" err="1" smtClean="0"/>
              <a:t>tecnoscienze</a:t>
            </a:r>
            <a:r>
              <a:rPr lang="it-IT" b="1" dirty="0" smtClean="0"/>
              <a:t> potrebbe provocare sulla terra mettendo a repentaglio la vita stessa</a:t>
            </a:r>
            <a:r>
              <a:rPr lang="it-IT" dirty="0" smtClean="0"/>
              <a:t>. </a:t>
            </a:r>
            <a:r>
              <a:rPr lang="it-IT" b="1" i="1" dirty="0" smtClean="0"/>
              <a:t>L’agire deve sempre seguire il pensiero</a:t>
            </a:r>
            <a:r>
              <a:rPr lang="it-IT" dirty="0" smtClean="0"/>
              <a:t>, </a:t>
            </a:r>
            <a:r>
              <a:rPr lang="it-IT" b="1" i="1" dirty="0" smtClean="0"/>
              <a:t>non viceversa</a:t>
            </a:r>
            <a:r>
              <a:rPr lang="it-IT" dirty="0" smtClean="0"/>
              <a:t>, monito antichissimo e sempre valido.  </a:t>
            </a:r>
            <a:endParaRPr lang="it-IT" dirty="0"/>
          </a:p>
        </p:txBody>
      </p:sp>
    </p:spTree>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Etica e bioetica</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Su tematiche come </a:t>
            </a:r>
            <a:r>
              <a:rPr lang="it-IT" b="1" dirty="0" smtClean="0"/>
              <a:t>l’eugenetica, la clonazione, il prolungamento della vita, la limitazione delle nascite, le nuove tecniche di procreazione assistita e la libertà di ricerca scientifica</a:t>
            </a:r>
            <a:r>
              <a:rPr lang="it-IT" dirty="0" smtClean="0"/>
              <a:t>, </a:t>
            </a:r>
            <a:r>
              <a:rPr lang="it-IT" dirty="0" err="1" smtClean="0"/>
              <a:t>Jonas</a:t>
            </a:r>
            <a:r>
              <a:rPr lang="it-IT" dirty="0" smtClean="0"/>
              <a:t> assume posizioni razionalmente molto chiare. La sua ispirazione tiene conto innanzitutto del principio di realtà e della sua infinita </a:t>
            </a:r>
            <a:r>
              <a:rPr lang="it-IT" dirty="0" err="1" smtClean="0"/>
              <a:t>multiformità</a:t>
            </a:r>
            <a:r>
              <a:rPr lang="it-IT" dirty="0" smtClean="0"/>
              <a:t>.</a:t>
            </a:r>
          </a:p>
          <a:p>
            <a:r>
              <a:rPr lang="it-IT" dirty="0" smtClean="0"/>
              <a:t>Non vi possono per lui essere risposte valide per sempre, in termini assoluti, ma bisogna cercare soluzioni e interpretazioni adeguate a ogni singolo caso, avendo bene presente il fine più alto, il bene maggiore.</a:t>
            </a:r>
          </a:p>
          <a:p>
            <a:r>
              <a:rPr lang="it-IT" i="1" dirty="0" smtClean="0"/>
              <a:t>Peraltro l’uomo non conosce del tutto neppure se stesso, e per nulla le cose ultime che sono affidate alla fede religiosa: perciò, non conoscendo ciò che costituisce la profondità del nostro essere, dobbiamo accettare questa condizione creaturale, il limite e tutto quello che per ora ci sfugge</a:t>
            </a:r>
            <a:r>
              <a:rPr lang="it-IT" dirty="0" smtClean="0"/>
              <a:t>.</a:t>
            </a:r>
            <a:endParaRPr lang="it-IT" dirty="0"/>
          </a:p>
        </p:txBody>
      </p:sp>
    </p:spTree>
  </p:cSld>
  <p:clrMapOvr>
    <a:masterClrMapping/>
  </p:clrMapOvr>
  <p:timing>
    <p:tnLst>
      <p:par>
        <p:cTn id="1" dur="indefinite" restart="never" nodeType="tmRoot"/>
      </p:par>
    </p:tnLst>
  </p:timing>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Eugenetica ed </a:t>
            </a:r>
            <a:r>
              <a:rPr lang="it-IT" b="1" i="1" dirty="0" smtClean="0"/>
              <a:t>eutanasia</a:t>
            </a:r>
            <a:endParaRPr lang="it-IT" b="1" i="1" dirty="0"/>
          </a:p>
        </p:txBody>
      </p:sp>
      <p:sp>
        <p:nvSpPr>
          <p:cNvPr id="3" name="Segnaposto contenuto 2"/>
          <p:cNvSpPr>
            <a:spLocks noGrp="1"/>
          </p:cNvSpPr>
          <p:nvPr>
            <p:ph idx="1"/>
          </p:nvPr>
        </p:nvSpPr>
        <p:spPr/>
        <p:txBody>
          <a:bodyPr>
            <a:normAutofit fontScale="85000" lnSpcReduction="20000"/>
          </a:bodyPr>
          <a:lstStyle/>
          <a:p>
            <a:r>
              <a:rPr lang="it-IT" b="1" dirty="0" err="1" smtClean="0"/>
              <a:t>Jonas</a:t>
            </a:r>
            <a:r>
              <a:rPr lang="it-IT" b="1" dirty="0" smtClean="0"/>
              <a:t> distingue rigorosamente tra genetica preventiva e genetica migliorativa, accettando chiaramente la prima, per la possibilità che dà di migliorare la vita delle persone e dei nascituri, e respingendo la seconda, perché intrinsecamente foriera di selezione individuale e di modifiche legate anche a criteri di utilità ed economicità</a:t>
            </a:r>
            <a:r>
              <a:rPr lang="it-IT" dirty="0" smtClean="0"/>
              <a:t>. La prima migliora la vita umana, la seconda distingue negando o accettando i soggetti umani nell’infinita varietà delle espressioni psicofisiche in cui si può esprimere.</a:t>
            </a:r>
          </a:p>
          <a:p>
            <a:r>
              <a:rPr lang="it-IT" b="1" i="1" dirty="0" smtClean="0"/>
              <a:t>Circa l’eutanasia, </a:t>
            </a:r>
            <a:r>
              <a:rPr lang="it-IT" b="1" i="1" dirty="0" err="1" smtClean="0"/>
              <a:t>Jonas</a:t>
            </a:r>
            <a:r>
              <a:rPr lang="it-IT" b="1" i="1" dirty="0" smtClean="0"/>
              <a:t> respinge nettamente quella attiva, sottolineando invece l’attenzione che si deve avere contro ogni accanimento terapeutico</a:t>
            </a:r>
            <a:r>
              <a:rPr lang="it-IT" dirty="0" smtClean="0"/>
              <a:t>, là dove il medico, che non ha la missione di uccidere il paziente, ma il contrario: ogni caso deve essere esaminato volta per volta, senza eccessive norme giuridiche, con l’essenziale norma  dell’amore per la vita.  </a:t>
            </a:r>
            <a:endParaRPr lang="it-IT" dirty="0"/>
          </a:p>
        </p:txBody>
      </p:sp>
    </p:spTree>
  </p:cSld>
  <p:clrMapOvr>
    <a:masterClrMapping/>
  </p:clrMapOvr>
  <p:timing>
    <p:tnLst>
      <p:par>
        <p:cTn id="1" dur="indefinite" restart="never" nodeType="tmRoot"/>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err="1" smtClean="0">
                <a:solidFill>
                  <a:schemeClr val="accent6">
                    <a:lumMod val="75000"/>
                  </a:schemeClr>
                </a:solidFill>
              </a:rPr>
              <a:t>Hannah</a:t>
            </a:r>
            <a:r>
              <a:rPr lang="it-IT" sz="5400" b="1" i="1" dirty="0" smtClean="0">
                <a:solidFill>
                  <a:schemeClr val="accent6">
                    <a:lumMod val="75000"/>
                  </a:schemeClr>
                </a:solidFill>
              </a:rPr>
              <a:t> </a:t>
            </a:r>
            <a:r>
              <a:rPr lang="it-IT" sz="5400" b="1" i="1" dirty="0" err="1" smtClean="0">
                <a:solidFill>
                  <a:schemeClr val="accent6">
                    <a:lumMod val="75000"/>
                  </a:schemeClr>
                </a:solidFill>
              </a:rPr>
              <a:t>Arendt</a:t>
            </a:r>
            <a:endParaRPr lang="it-IT" sz="5400" b="1" i="1" dirty="0">
              <a:solidFill>
                <a:schemeClr val="accent6">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smtClean="0"/>
              <a:t>(1906-1975</a:t>
            </a:r>
            <a:r>
              <a:rPr lang="it-IT" dirty="0" smtClean="0"/>
              <a:t>)</a:t>
            </a:r>
          </a:p>
          <a:p>
            <a:r>
              <a:rPr lang="it-IT" b="1" dirty="0" err="1" smtClean="0"/>
              <a:t>Hannah</a:t>
            </a:r>
            <a:r>
              <a:rPr lang="it-IT" b="1" dirty="0" smtClean="0"/>
              <a:t> </a:t>
            </a:r>
            <a:r>
              <a:rPr lang="it-IT" b="1" dirty="0" err="1" smtClean="0"/>
              <a:t>Arendt</a:t>
            </a:r>
            <a:r>
              <a:rPr lang="it-IT" dirty="0" smtClean="0"/>
              <a:t>, di famiglia ebrea, studia a </a:t>
            </a:r>
            <a:r>
              <a:rPr lang="it-IT" dirty="0" err="1" smtClean="0"/>
              <a:t>Marburg</a:t>
            </a:r>
            <a:r>
              <a:rPr lang="it-IT" dirty="0" smtClean="0"/>
              <a:t> con </a:t>
            </a:r>
            <a:r>
              <a:rPr lang="it-IT" i="1" dirty="0" err="1" smtClean="0"/>
              <a:t>Heidegger</a:t>
            </a:r>
            <a:r>
              <a:rPr lang="it-IT" dirty="0" smtClean="0"/>
              <a:t>, con il quale si lega anche affettivamente per un periodo (problema </a:t>
            </a:r>
            <a:r>
              <a:rPr lang="it-IT" dirty="0" err="1" smtClean="0"/>
              <a:t>nonda</a:t>
            </a:r>
            <a:r>
              <a:rPr lang="it-IT" dirty="0" smtClean="0"/>
              <a:t> poco per lei l’adesione temporanea del maestro al nazismo!). Si laurea a </a:t>
            </a:r>
            <a:r>
              <a:rPr lang="it-IT" dirty="0" err="1" smtClean="0"/>
              <a:t>Heidelberg</a:t>
            </a:r>
            <a:r>
              <a:rPr lang="it-IT" dirty="0" smtClean="0"/>
              <a:t> con una tesi su </a:t>
            </a:r>
            <a:r>
              <a:rPr lang="it-IT" i="1" dirty="0" smtClean="0"/>
              <a:t>sant’Agostino</a:t>
            </a:r>
            <a:r>
              <a:rPr lang="it-IT" dirty="0" smtClean="0"/>
              <a:t> sotto la guida di </a:t>
            </a:r>
            <a:r>
              <a:rPr lang="it-IT" i="1" dirty="0" smtClean="0"/>
              <a:t>Karl </a:t>
            </a:r>
            <a:r>
              <a:rPr lang="it-IT" i="1" dirty="0" err="1" smtClean="0"/>
              <a:t>Jaspers</a:t>
            </a:r>
            <a:r>
              <a:rPr lang="it-IT" dirty="0" smtClean="0"/>
              <a:t>. Nel 1929 sposa il filosofo </a:t>
            </a:r>
            <a:r>
              <a:rPr lang="it-IT" i="1" dirty="0" err="1" smtClean="0"/>
              <a:t>Gunther</a:t>
            </a:r>
            <a:r>
              <a:rPr lang="it-IT" i="1" dirty="0" smtClean="0"/>
              <a:t> </a:t>
            </a:r>
            <a:r>
              <a:rPr lang="it-IT" i="1" dirty="0" err="1" smtClean="0"/>
              <a:t>Anders</a:t>
            </a:r>
            <a:r>
              <a:rPr lang="it-IT" dirty="0" smtClean="0"/>
              <a:t>, dal quale si separa nel 1937. Va a Parigi e sposa un altro filosofo, </a:t>
            </a:r>
            <a:r>
              <a:rPr lang="it-IT" i="1" dirty="0" err="1" smtClean="0"/>
              <a:t>Heinrich</a:t>
            </a:r>
            <a:r>
              <a:rPr lang="it-IT" i="1" dirty="0" smtClean="0"/>
              <a:t> </a:t>
            </a:r>
            <a:r>
              <a:rPr lang="it-IT" i="1" dirty="0" err="1" smtClean="0"/>
              <a:t>Blücher</a:t>
            </a:r>
            <a:r>
              <a:rPr lang="it-IT" dirty="0" smtClean="0"/>
              <a:t>, (proprio non gli porta bene accompagnarsi a dei pensatori!)  Da Parigi poi emigra con il nuovo marito e con la madre negli Stati Uniti per sfuggire alla persecuzione nazista. </a:t>
            </a:r>
          </a:p>
          <a:p>
            <a:r>
              <a:rPr lang="it-IT" dirty="0" smtClean="0"/>
              <a:t>Nonostante il disinteresse di </a:t>
            </a:r>
            <a:r>
              <a:rPr lang="it-IT" i="1" dirty="0" err="1" smtClean="0"/>
              <a:t>Heidegger</a:t>
            </a:r>
            <a:r>
              <a:rPr lang="it-IT" dirty="0" smtClean="0"/>
              <a:t> per lei, quando dovette emigrare, comunque, nel dopoguerra testimoni in favore del suo antico maestro, quando questi viene accusato di adesione al regime hitleriano. </a:t>
            </a:r>
            <a:endParaRPr lang="it-IT" dirty="0"/>
          </a:p>
        </p:txBody>
      </p:sp>
    </p:spTree>
  </p:cSld>
  <p:clrMapOvr>
    <a:masterClrMapping/>
  </p:clrMapOvr>
  <p:timing>
    <p:tnLst>
      <p:par>
        <p:cTn id="1" dur="indefinite" restart="never" nodeType="tmRoot"/>
      </p:par>
    </p:tnLst>
  </p:timing>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opere</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err="1" smtClean="0"/>
              <a:t>Arendt</a:t>
            </a:r>
            <a:r>
              <a:rPr lang="it-IT" dirty="0" smtClean="0"/>
              <a:t> è nota soprattutto per un’opera che non è propriamente filosofica, </a:t>
            </a:r>
            <a:r>
              <a:rPr lang="it-IT" i="1" dirty="0" smtClean="0"/>
              <a:t>La banalità del male</a:t>
            </a:r>
            <a:r>
              <a:rPr lang="it-IT" dirty="0" smtClean="0"/>
              <a:t>, reportage </a:t>
            </a:r>
            <a:r>
              <a:rPr lang="it-IT" dirty="0" err="1" smtClean="0"/>
              <a:t>etico-giuridico</a:t>
            </a:r>
            <a:r>
              <a:rPr lang="it-IT" dirty="0" smtClean="0"/>
              <a:t> che lei redige seguendo a Tel Aviv nel 1961 il processo a </a:t>
            </a:r>
            <a:r>
              <a:rPr lang="it-IT" i="1" dirty="0" smtClean="0"/>
              <a:t>Adolf Eichmann</a:t>
            </a:r>
            <a:r>
              <a:rPr lang="it-IT" dirty="0" smtClean="0"/>
              <a:t> per il giornale </a:t>
            </a:r>
            <a:r>
              <a:rPr lang="it-IT" i="1" dirty="0" smtClean="0"/>
              <a:t>New </a:t>
            </a:r>
            <a:r>
              <a:rPr lang="it-IT" i="1" dirty="0" err="1" smtClean="0"/>
              <a:t>Jorker</a:t>
            </a:r>
            <a:r>
              <a:rPr lang="it-IT" dirty="0" smtClean="0"/>
              <a:t>. </a:t>
            </a:r>
          </a:p>
          <a:p>
            <a:r>
              <a:rPr lang="it-IT" i="1" dirty="0" err="1" smtClean="0"/>
              <a:t>Arendt</a:t>
            </a:r>
            <a:r>
              <a:rPr lang="it-IT" i="1" dirty="0" smtClean="0"/>
              <a:t> rileva come il male possa non essere radicale: anzi è proprio l'assenza di memoria, del non ritornare sui propri pensieri e sulle proprie azioni mediante un dialogo con se stessi che persone spesso banali si trasformano in autentici agenti del male. È questa stessa banalità a rendere, com'è accaduto nella Germania nazista, un popolo acquiescente quando non complice con i più terribili misfatti della storia e a far sentire l'individuo non responsabile dei propri crimini, senza il minimo senso critico</a:t>
            </a:r>
            <a:r>
              <a:rPr lang="it-IT" dirty="0" smtClean="0"/>
              <a:t>.</a:t>
            </a:r>
          </a:p>
          <a:p>
            <a:r>
              <a:rPr lang="it-IT" dirty="0" smtClean="0"/>
              <a:t>Scrive anche anche </a:t>
            </a:r>
            <a:r>
              <a:rPr lang="it-IT" i="1" dirty="0" smtClean="0"/>
              <a:t>Le origini del totalitarismo</a:t>
            </a:r>
            <a:r>
              <a:rPr lang="it-IT" dirty="0" smtClean="0"/>
              <a:t> (1951), in cui traccia le radici dello stalinismo e del nazismo, e le loro connessioni con l'antisemitismo. </a:t>
            </a:r>
            <a:r>
              <a:rPr lang="it-IT" b="1" i="1" dirty="0" smtClean="0"/>
              <a:t>Questo libro è stato al centro di molte controversie, perché compara due sistemi che alla maggior parte degli studiosi sembrava diametralmente opposti</a:t>
            </a:r>
            <a:r>
              <a:rPr lang="it-IT" dirty="0" smtClean="0"/>
              <a:t>. </a:t>
            </a:r>
          </a:p>
          <a:p>
            <a:endParaRPr lang="it-IT" dirty="0"/>
          </a:p>
        </p:txBody>
      </p:sp>
    </p:spTree>
  </p:cSld>
  <p:clrMapOvr>
    <a:masterClrMapping/>
  </p:clrMapOvr>
  <p:timing>
    <p:tnLst>
      <p:par>
        <p:cTn id="1" dur="indefinite" restart="never" nodeType="tmRoot"/>
      </p:par>
    </p:tnLst>
  </p:timing>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Cornelio </a:t>
            </a:r>
            <a:r>
              <a:rPr lang="it-IT" sz="5400" b="1" i="1" dirty="0" err="1" smtClean="0">
                <a:solidFill>
                  <a:schemeClr val="accent5">
                    <a:lumMod val="75000"/>
                  </a:schemeClr>
                </a:solidFill>
              </a:rPr>
              <a:t>Fabro</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20000"/>
          </a:bodyPr>
          <a:lstStyle/>
          <a:p>
            <a:pPr>
              <a:buNone/>
            </a:pPr>
            <a:r>
              <a:rPr lang="it-IT" dirty="0" smtClean="0"/>
              <a:t>(1911-1995)</a:t>
            </a:r>
          </a:p>
          <a:p>
            <a:r>
              <a:rPr lang="it-IT" dirty="0" smtClean="0"/>
              <a:t>Friulano, sacerdote </a:t>
            </a:r>
            <a:r>
              <a:rPr lang="it-IT" dirty="0" err="1" smtClean="0"/>
              <a:t>stimmatino</a:t>
            </a:r>
            <a:r>
              <a:rPr lang="it-IT" dirty="0" smtClean="0"/>
              <a:t> è </a:t>
            </a:r>
            <a:r>
              <a:rPr lang="it-IT" b="1" dirty="0" smtClean="0"/>
              <a:t>Cornelio</a:t>
            </a:r>
            <a:r>
              <a:rPr lang="it-IT" dirty="0" smtClean="0"/>
              <a:t> </a:t>
            </a:r>
            <a:r>
              <a:rPr lang="it-IT" b="1" dirty="0" err="1" smtClean="0"/>
              <a:t>Fabro</a:t>
            </a:r>
            <a:r>
              <a:rPr lang="it-IT" b="1" dirty="0" smtClean="0"/>
              <a:t>,</a:t>
            </a:r>
            <a:r>
              <a:rPr lang="it-IT" dirty="0" smtClean="0"/>
              <a:t> teologo, filosofo e biologo, ha molto studiato il tema della libertà, e ha fondato questo studio su una critica serrata alla filosofia moderna e contemporanea derivante dal pensiero idealista, cioè dalla tesi secondo la quale </a:t>
            </a:r>
            <a:r>
              <a:rPr lang="it-IT" i="1" dirty="0" smtClean="0"/>
              <a:t>essere</a:t>
            </a:r>
            <a:r>
              <a:rPr lang="it-IT" dirty="0" smtClean="0"/>
              <a:t> e </a:t>
            </a:r>
            <a:r>
              <a:rPr lang="it-IT" i="1" dirty="0" smtClean="0"/>
              <a:t>pensiero</a:t>
            </a:r>
            <a:r>
              <a:rPr lang="it-IT" dirty="0" smtClean="0"/>
              <a:t> coincidano.</a:t>
            </a:r>
          </a:p>
          <a:p>
            <a:r>
              <a:rPr lang="it-IT" dirty="0" smtClean="0"/>
              <a:t>Secondo </a:t>
            </a:r>
            <a:r>
              <a:rPr lang="it-IT" i="1" dirty="0" err="1" smtClean="0"/>
              <a:t>Hegel</a:t>
            </a:r>
            <a:r>
              <a:rPr lang="it-IT" dirty="0" smtClean="0"/>
              <a:t>, in particolare, questo è il </a:t>
            </a:r>
            <a:r>
              <a:rPr lang="it-IT" i="1" dirty="0" smtClean="0"/>
              <a:t>cominciamento</a:t>
            </a:r>
            <a:r>
              <a:rPr lang="it-IT" dirty="0" smtClean="0"/>
              <a:t> e il </a:t>
            </a:r>
            <a:r>
              <a:rPr lang="it-IT" i="1" dirty="0" smtClean="0"/>
              <a:t>fondamento</a:t>
            </a:r>
            <a:r>
              <a:rPr lang="it-IT" dirty="0" smtClean="0"/>
              <a:t> di tutta la teoria della conoscenza, e allora anche la </a:t>
            </a:r>
            <a:r>
              <a:rPr lang="it-IT" b="1" i="1" dirty="0" smtClean="0"/>
              <a:t>verità</a:t>
            </a:r>
            <a:r>
              <a:rPr lang="it-IT" i="1" dirty="0" smtClean="0"/>
              <a:t> </a:t>
            </a:r>
            <a:r>
              <a:rPr lang="it-IT" dirty="0" smtClean="0"/>
              <a:t>coincide con la </a:t>
            </a:r>
            <a:r>
              <a:rPr lang="it-IT" i="1" dirty="0" smtClean="0"/>
              <a:t>certezza</a:t>
            </a:r>
            <a:r>
              <a:rPr lang="it-IT" dirty="0" smtClean="0"/>
              <a:t> e la </a:t>
            </a:r>
            <a:r>
              <a:rPr lang="it-IT" b="1" i="1" dirty="0" smtClean="0"/>
              <a:t>libertà</a:t>
            </a:r>
            <a:r>
              <a:rPr lang="it-IT" i="1" dirty="0" smtClean="0"/>
              <a:t> </a:t>
            </a:r>
            <a:r>
              <a:rPr lang="it-IT" dirty="0" smtClean="0"/>
              <a:t>con l’opinione soggettiva di ciascuno dentro il mondo. La </a:t>
            </a:r>
            <a:r>
              <a:rPr lang="it-IT" b="1" i="1" dirty="0" smtClean="0"/>
              <a:t>verità perde allora ogni condizione di possibilità di valenza oggettiva</a:t>
            </a:r>
            <a:r>
              <a:rPr lang="it-IT" dirty="0" smtClean="0"/>
              <a:t>.</a:t>
            </a:r>
          </a:p>
          <a:p>
            <a:r>
              <a:rPr lang="it-IT" dirty="0" smtClean="0"/>
              <a:t>Sappiamo invece che la certezza può essere solo una parvenza di verità: io posso essere certissimo di una cosa che alla verifica si rivelerà poi falsa! Quante volte accade.</a:t>
            </a:r>
          </a:p>
          <a:p>
            <a:endParaRPr lang="it-IT" dirty="0"/>
          </a:p>
        </p:txBody>
      </p:sp>
    </p:spTree>
  </p:cSld>
  <p:clrMapOvr>
    <a:masterClrMapping/>
  </p:clrMapOvr>
  <p:timing>
    <p:tnLst>
      <p:par>
        <p:cTn id="1" dur="indefinite" restart="never" nodeType="tmRoot"/>
      </p:par>
    </p:tnLst>
  </p:timing>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Libertà</a:t>
            </a:r>
            <a:r>
              <a:rPr lang="it-IT" b="1" dirty="0" smtClean="0"/>
              <a:t> ed </a:t>
            </a:r>
            <a:r>
              <a:rPr lang="it-IT" b="1" i="1" dirty="0" smtClean="0"/>
              <a:t>Essere</a:t>
            </a:r>
            <a:endParaRPr lang="it-IT" b="1" i="1" dirty="0"/>
          </a:p>
        </p:txBody>
      </p:sp>
      <p:sp>
        <p:nvSpPr>
          <p:cNvPr id="3" name="Segnaposto contenuto 2"/>
          <p:cNvSpPr>
            <a:spLocks noGrp="1"/>
          </p:cNvSpPr>
          <p:nvPr>
            <p:ph idx="1"/>
          </p:nvPr>
        </p:nvSpPr>
        <p:spPr/>
        <p:txBody>
          <a:bodyPr>
            <a:normAutofit fontScale="92500" lnSpcReduction="10000"/>
          </a:bodyPr>
          <a:lstStyle/>
          <a:p>
            <a:r>
              <a:rPr lang="it-IT" dirty="0" smtClean="0"/>
              <a:t>Sappiamo invece che la certezza può essere solo una parvenza di verità: io posso essere certissimo di una cosa che alla verifica si rivelerà poi falsa! Quante volte accade.</a:t>
            </a:r>
          </a:p>
          <a:p>
            <a:r>
              <a:rPr lang="it-IT" dirty="0" smtClean="0"/>
              <a:t>Non con ciò si vuol significare che la verità è facilmente accessibile, tutt'altro! Basti pensare alla diuturna millenaria ricerca umana sulla natura delle cose e su di sé, sempre in evoluzione e indefinitamente aperta...</a:t>
            </a:r>
          </a:p>
          <a:p>
            <a:r>
              <a:rPr lang="it-IT" dirty="0" smtClean="0"/>
              <a:t>Però, se nella condizione umana si può dare </a:t>
            </a:r>
            <a:r>
              <a:rPr lang="it-IT" b="1" i="1" dirty="0" smtClean="0"/>
              <a:t>la nozione di libertà</a:t>
            </a:r>
            <a:r>
              <a:rPr lang="it-IT" dirty="0" smtClean="0"/>
              <a:t>, questa nozione non può essere staccata dalla </a:t>
            </a:r>
            <a:r>
              <a:rPr lang="it-IT" b="1" i="1" dirty="0" smtClean="0"/>
              <a:t>realtà dell’essere</a:t>
            </a:r>
            <a:r>
              <a:rPr lang="it-IT" dirty="0" smtClean="0"/>
              <a:t>,  e quindi dalla </a:t>
            </a:r>
            <a:r>
              <a:rPr lang="it-IT" i="1" dirty="0" smtClean="0"/>
              <a:t>verità delle cose</a:t>
            </a:r>
            <a:r>
              <a:rPr lang="it-IT" dirty="0" smtClean="0"/>
              <a:t>, ma di converso si stacca costantemente dal “</a:t>
            </a:r>
            <a:r>
              <a:rPr lang="it-IT" i="1" dirty="0" err="1" smtClean="0"/>
              <a:t>sensus</a:t>
            </a:r>
            <a:r>
              <a:rPr lang="it-IT" i="1" dirty="0" smtClean="0"/>
              <a:t> </a:t>
            </a:r>
            <a:r>
              <a:rPr lang="it-IT" i="1" dirty="0" err="1" smtClean="0"/>
              <a:t>communis</a:t>
            </a:r>
            <a:r>
              <a:rPr lang="it-IT" dirty="0" smtClean="0"/>
              <a:t>”, come </a:t>
            </a:r>
            <a:r>
              <a:rPr lang="it-IT" dirty="0" err="1" smtClean="0"/>
              <a:t>solito-modo-di</a:t>
            </a:r>
            <a:r>
              <a:rPr lang="it-IT" dirty="0" smtClean="0"/>
              <a:t> pensare (</a:t>
            </a:r>
            <a:r>
              <a:rPr lang="it-IT" i="1" dirty="0" err="1" smtClean="0"/>
              <a:t>Schelling</a:t>
            </a:r>
            <a:r>
              <a:rPr lang="it-IT" dirty="0" smtClean="0"/>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macchina del corpo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Dopo avere trattato il tema del “</a:t>
            </a:r>
            <a:r>
              <a:rPr lang="it-IT" i="1" dirty="0" smtClean="0"/>
              <a:t>Mondo</a:t>
            </a:r>
            <a:r>
              <a:rPr lang="it-IT" dirty="0" smtClean="0"/>
              <a:t>”, senza pubblicare il testo, Descartes si occupa dell’</a:t>
            </a:r>
            <a:r>
              <a:rPr lang="it-IT" b="1" i="1" dirty="0" smtClean="0"/>
              <a:t>Uomo</a:t>
            </a:r>
            <a:r>
              <a:rPr lang="it-IT" dirty="0" smtClean="0"/>
              <a:t>. Applica però anch’esso il suo </a:t>
            </a:r>
            <a:r>
              <a:rPr lang="it-IT" b="1" dirty="0" smtClean="0"/>
              <a:t>meccanicismo sistematico</a:t>
            </a:r>
            <a:r>
              <a:rPr lang="it-IT" dirty="0" smtClean="0"/>
              <a:t>.</a:t>
            </a:r>
          </a:p>
          <a:p>
            <a:r>
              <a:rPr lang="it-IT" dirty="0" smtClean="0"/>
              <a:t>L’uomo è dunque per lui una sorta di </a:t>
            </a:r>
            <a:r>
              <a:rPr lang="it-IT" b="1" i="1" dirty="0" err="1" smtClean="0"/>
              <a:t>bio-macchina</a:t>
            </a:r>
            <a:r>
              <a:rPr lang="it-IT" dirty="0" smtClean="0"/>
              <a:t> che funziona meravigliosamente perché tutti gli organi concorrono in perfetta sincronia ai suoi bisogni: tutto però dipende dal cervello che tramite il sistema nervoso ordina il movimento, sia quello autonomo, neurovegetativo, sia quello volontario.</a:t>
            </a:r>
          </a:p>
          <a:p>
            <a:r>
              <a:rPr lang="it-IT" dirty="0" smtClean="0"/>
              <a:t>Al centro del cervello, per Descartes, è posta la “</a:t>
            </a:r>
            <a:r>
              <a:rPr lang="it-IT" b="1" i="1" dirty="0" smtClean="0"/>
              <a:t>ghiandola pineale</a:t>
            </a:r>
            <a:r>
              <a:rPr lang="it-IT" dirty="0" smtClean="0"/>
              <a:t>” (</a:t>
            </a:r>
            <a:r>
              <a:rPr lang="it-IT" i="1" dirty="0" err="1" smtClean="0"/>
              <a:t>conarium</a:t>
            </a:r>
            <a:r>
              <a:rPr lang="it-IT" dirty="0" smtClean="0"/>
              <a:t>), preposta alla percezione dai sensi esterni, punto di contatto tra la </a:t>
            </a:r>
            <a:r>
              <a:rPr lang="it-IT" b="1" i="1" dirty="0" err="1" smtClean="0"/>
              <a:t>res</a:t>
            </a:r>
            <a:r>
              <a:rPr lang="it-IT" b="1" i="1" dirty="0" smtClean="0"/>
              <a:t> </a:t>
            </a:r>
            <a:r>
              <a:rPr lang="it-IT" b="1" i="1" dirty="0" err="1" smtClean="0"/>
              <a:t>extensa</a:t>
            </a:r>
            <a:r>
              <a:rPr lang="it-IT" b="1" i="1" dirty="0" smtClean="0"/>
              <a:t> </a:t>
            </a:r>
            <a:r>
              <a:rPr lang="it-IT" dirty="0" smtClean="0"/>
              <a:t>e la </a:t>
            </a:r>
            <a:r>
              <a:rPr lang="it-IT" b="1" i="1" dirty="0" err="1" smtClean="0"/>
              <a:t>res</a:t>
            </a:r>
            <a:r>
              <a:rPr lang="it-IT" b="1" i="1" dirty="0" smtClean="0"/>
              <a:t> </a:t>
            </a:r>
            <a:r>
              <a:rPr lang="it-IT" b="1" i="1" dirty="0" err="1" smtClean="0"/>
              <a:t>cogitans</a:t>
            </a:r>
            <a:r>
              <a:rPr lang="it-IT" dirty="0" smtClean="0"/>
              <a:t>, cioè il </a:t>
            </a:r>
            <a:r>
              <a:rPr lang="it-IT" b="1" dirty="0" smtClean="0"/>
              <a:t>pensiero</a:t>
            </a:r>
            <a:r>
              <a:rPr lang="it-IT" dirty="0" smtClean="0"/>
              <a:t>. Si tratta in realtà dell’</a:t>
            </a:r>
            <a:r>
              <a:rPr lang="it-IT" b="1" dirty="0" smtClean="0"/>
              <a:t>epifisi</a:t>
            </a:r>
            <a:r>
              <a:rPr lang="it-IT" dirty="0" smtClean="0"/>
              <a:t>, posta nell’epitalamo, preposta alla produzione di </a:t>
            </a:r>
            <a:r>
              <a:rPr lang="it-IT" i="1" dirty="0" smtClean="0"/>
              <a:t>serotonina</a:t>
            </a:r>
            <a:r>
              <a:rPr lang="it-IT" dirty="0" smtClean="0"/>
              <a:t> e centro del </a:t>
            </a:r>
            <a:r>
              <a:rPr lang="it-IT" i="1" dirty="0" smtClean="0"/>
              <a:t>ritmo circadiano</a:t>
            </a:r>
            <a:r>
              <a:rPr lang="it-IT" dirty="0" smtClean="0"/>
              <a:t> sonno-veglia.</a:t>
            </a:r>
            <a:endParaRPr lang="it-IT" dirty="0"/>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Libertà</a:t>
            </a:r>
            <a:r>
              <a:rPr lang="it-IT" b="1" dirty="0" smtClean="0"/>
              <a:t> e </a:t>
            </a:r>
            <a:r>
              <a:rPr lang="it-IT" b="1" i="1" dirty="0" smtClean="0"/>
              <a:t>Verità</a:t>
            </a:r>
            <a:endParaRPr lang="it-IT" i="1" dirty="0"/>
          </a:p>
        </p:txBody>
      </p:sp>
      <p:sp>
        <p:nvSpPr>
          <p:cNvPr id="3" name="Segnaposto contenuto 2"/>
          <p:cNvSpPr>
            <a:spLocks noGrp="1"/>
          </p:cNvSpPr>
          <p:nvPr>
            <p:ph idx="1"/>
          </p:nvPr>
        </p:nvSpPr>
        <p:spPr/>
        <p:txBody>
          <a:bodyPr>
            <a:normAutofit fontScale="85000" lnSpcReduction="20000"/>
          </a:bodyPr>
          <a:lstStyle/>
          <a:p>
            <a:r>
              <a:rPr lang="it-IT" dirty="0" smtClean="0"/>
              <a:t>Sopra dicevamo che, forse,</a:t>
            </a:r>
            <a:r>
              <a:rPr lang="it-IT" b="1" dirty="0" smtClean="0"/>
              <a:t> libero è</a:t>
            </a:r>
            <a:r>
              <a:rPr lang="it-IT" dirty="0" smtClean="0"/>
              <a:t> “</a:t>
            </a:r>
            <a:r>
              <a:rPr lang="it-IT" b="1" i="1" dirty="0" smtClean="0"/>
              <a:t>chi vuole ciò che fa</a:t>
            </a:r>
            <a:r>
              <a:rPr lang="it-IT" dirty="0" smtClean="0"/>
              <a:t>”, non “</a:t>
            </a:r>
            <a:r>
              <a:rPr lang="it-IT" i="1" dirty="0" smtClean="0"/>
              <a:t>chi fa ciò che vuole</a:t>
            </a:r>
            <a:r>
              <a:rPr lang="it-IT" dirty="0" smtClean="0"/>
              <a:t>”, perché in questo caso potrebbe non conoscere </a:t>
            </a:r>
            <a:r>
              <a:rPr lang="it-IT" dirty="0" err="1" smtClean="0"/>
              <a:t>ciò-che-vuole</a:t>
            </a:r>
            <a:r>
              <a:rPr lang="it-IT" dirty="0" smtClean="0"/>
              <a:t>, ma venire semplicemente influenzato e attratto da un “qualcosa” di immediatamente gradevole.</a:t>
            </a:r>
          </a:p>
          <a:p>
            <a:pPr>
              <a:buNone/>
            </a:pPr>
            <a:endParaRPr lang="it-IT" dirty="0" smtClean="0"/>
          </a:p>
          <a:p>
            <a:r>
              <a:rPr lang="it-IT" dirty="0" smtClean="0"/>
              <a:t>Il padre </a:t>
            </a:r>
            <a:r>
              <a:rPr lang="it-IT" dirty="0" err="1" smtClean="0"/>
              <a:t>Fabro</a:t>
            </a:r>
            <a:r>
              <a:rPr lang="it-IT" dirty="0" smtClean="0"/>
              <a:t>  (</a:t>
            </a:r>
            <a:r>
              <a:rPr lang="it-IT" i="1" dirty="0" smtClean="0"/>
              <a:t>Riflessioni sulla libertà</a:t>
            </a:r>
            <a:r>
              <a:rPr lang="it-IT" dirty="0" smtClean="0"/>
              <a:t>, </a:t>
            </a:r>
            <a:r>
              <a:rPr lang="it-IT" dirty="0" err="1" smtClean="0"/>
              <a:t>Edivi</a:t>
            </a:r>
            <a:r>
              <a:rPr lang="it-IT" dirty="0" smtClean="0"/>
              <a:t>, Segni, 2004, 83.126) ci ha insegnato a riprendere per mano un concetto di libertà non banale, scontato, mediatizzato, ma faticoso, meritevole di attenzione e di allenamento.</a:t>
            </a:r>
          </a:p>
          <a:p>
            <a:r>
              <a:rPr lang="it-IT" dirty="0" smtClean="0"/>
              <a:t>È sembrato voler dire che non basta il talento della libertà, ma occorre</a:t>
            </a:r>
            <a:r>
              <a:rPr lang="it-IT" i="1" dirty="0" smtClean="0"/>
              <a:t> l’allenamento alla ricerca dell’essere</a:t>
            </a:r>
            <a:r>
              <a:rPr lang="it-IT" dirty="0" smtClean="0"/>
              <a:t>, cioè della </a:t>
            </a:r>
            <a:r>
              <a:rPr lang="it-IT" b="1" i="1" dirty="0" smtClean="0"/>
              <a:t>verità</a:t>
            </a:r>
            <a:r>
              <a:rPr lang="it-IT" dirty="0" smtClean="0"/>
              <a:t>, e quindi della </a:t>
            </a:r>
            <a:r>
              <a:rPr lang="it-IT" b="1" i="1" dirty="0" smtClean="0"/>
              <a:t>libertà</a:t>
            </a:r>
            <a:r>
              <a:rPr lang="it-IT" dirty="0" smtClean="0"/>
              <a:t>, come dice </a:t>
            </a:r>
            <a:r>
              <a:rPr lang="it-IT" i="1" dirty="0" smtClean="0"/>
              <a:t>Giovanni</a:t>
            </a:r>
            <a:r>
              <a:rPr lang="it-IT" dirty="0" smtClean="0"/>
              <a:t> (8, 32):</a:t>
            </a:r>
          </a:p>
          <a:p>
            <a:pPr>
              <a:buNone/>
            </a:pPr>
            <a:r>
              <a:rPr lang="it-IT" dirty="0" smtClean="0"/>
              <a:t> </a:t>
            </a:r>
          </a:p>
          <a:p>
            <a:pPr>
              <a:buNone/>
            </a:pPr>
            <a:r>
              <a:rPr lang="it-IT" dirty="0" smtClean="0"/>
              <a:t>“</a:t>
            </a:r>
            <a:r>
              <a:rPr lang="it-IT" b="1" i="1" dirty="0" smtClean="0"/>
              <a:t>Conoscerete la </a:t>
            </a:r>
            <a:r>
              <a:rPr lang="it-IT" b="1" dirty="0" smtClean="0"/>
              <a:t>verità</a:t>
            </a:r>
            <a:r>
              <a:rPr lang="it-IT" b="1" i="1" dirty="0" smtClean="0"/>
              <a:t> e la </a:t>
            </a:r>
            <a:r>
              <a:rPr lang="it-IT" b="1" dirty="0" smtClean="0"/>
              <a:t>verità</a:t>
            </a:r>
            <a:r>
              <a:rPr lang="it-IT" b="1" i="1" dirty="0" smtClean="0"/>
              <a:t> vi farà </a:t>
            </a:r>
            <a:r>
              <a:rPr lang="it-IT" b="1" dirty="0" smtClean="0"/>
              <a:t>liberi</a:t>
            </a:r>
            <a:r>
              <a:rPr lang="it-IT" dirty="0" smtClean="0"/>
              <a:t>”.</a:t>
            </a:r>
          </a:p>
          <a:p>
            <a:endParaRPr lang="it-IT" dirty="0" smtClean="0"/>
          </a:p>
        </p:txBody>
      </p:sp>
    </p:spTree>
  </p:cSld>
  <p:clrMapOvr>
    <a:masterClrMapping/>
  </p:clrMapOvr>
  <p:timing>
    <p:tnLst>
      <p:par>
        <p:cT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solidFill>
                  <a:schemeClr val="accent6">
                    <a:lumMod val="75000"/>
                  </a:schemeClr>
                </a:solidFill>
              </a:rPr>
              <a:t>Michel Foucault </a:t>
            </a:r>
            <a:r>
              <a:rPr lang="it-IT" b="1" dirty="0" smtClean="0"/>
              <a:t/>
            </a:r>
            <a:br>
              <a:rPr lang="it-IT" b="1" dirty="0" smtClean="0"/>
            </a:br>
            <a:r>
              <a:rPr lang="it-IT" b="1" dirty="0" smtClean="0"/>
              <a:t>e i “</a:t>
            </a:r>
            <a:r>
              <a:rPr lang="it-IT" b="1" i="1" dirty="0" err="1" smtClean="0"/>
              <a:t>nouveaux</a:t>
            </a:r>
            <a:r>
              <a:rPr lang="it-IT" b="1" i="1" dirty="0" smtClean="0"/>
              <a:t> </a:t>
            </a:r>
            <a:r>
              <a:rPr lang="it-IT" b="1" i="1" dirty="0" err="1" smtClean="0"/>
              <a:t>philosophes</a:t>
            </a:r>
            <a:r>
              <a:rPr lang="it-IT" b="1" dirty="0" smtClean="0"/>
              <a:t>”</a:t>
            </a:r>
            <a:endParaRPr lang="it-IT" b="1" dirty="0"/>
          </a:p>
        </p:txBody>
      </p:sp>
      <p:sp>
        <p:nvSpPr>
          <p:cNvPr id="3" name="Segnaposto contenuto 2"/>
          <p:cNvSpPr>
            <a:spLocks noGrp="1"/>
          </p:cNvSpPr>
          <p:nvPr>
            <p:ph idx="1"/>
          </p:nvPr>
        </p:nvSpPr>
        <p:spPr/>
        <p:txBody>
          <a:bodyPr>
            <a:normAutofit fontScale="70000" lnSpcReduction="20000"/>
          </a:bodyPr>
          <a:lstStyle/>
          <a:p>
            <a:pPr>
              <a:buNone/>
            </a:pPr>
            <a:r>
              <a:rPr lang="it-IT" dirty="0" smtClean="0"/>
              <a:t>(1926-1984)</a:t>
            </a:r>
          </a:p>
          <a:p>
            <a:r>
              <a:rPr lang="it-IT" b="1" dirty="0" smtClean="0"/>
              <a:t>Foucault </a:t>
            </a:r>
            <a:r>
              <a:rPr lang="it-IT" dirty="0" smtClean="0"/>
              <a:t>è </a:t>
            </a:r>
            <a:r>
              <a:rPr lang="it-IT" smtClean="0"/>
              <a:t>un filosofo, sociologo </a:t>
            </a:r>
            <a:r>
              <a:rPr lang="it-IT" dirty="0" smtClean="0"/>
              <a:t>e psicologo francese. Si laurea all’ </a:t>
            </a:r>
            <a:r>
              <a:rPr lang="it-IT" dirty="0" err="1" smtClean="0"/>
              <a:t>all’</a:t>
            </a:r>
            <a:r>
              <a:rPr lang="it-IT" i="1" dirty="0" err="1" smtClean="0"/>
              <a:t>École</a:t>
            </a:r>
            <a:r>
              <a:rPr lang="it-IT" i="1" dirty="0" smtClean="0"/>
              <a:t> Normale </a:t>
            </a:r>
            <a:r>
              <a:rPr lang="it-IT" i="1" dirty="0" err="1" smtClean="0"/>
              <a:t>Supérieure</a:t>
            </a:r>
            <a:r>
              <a:rPr lang="it-IT" i="1" dirty="0" smtClean="0"/>
              <a:t> </a:t>
            </a:r>
            <a:r>
              <a:rPr lang="it-IT" dirty="0" smtClean="0"/>
              <a:t>di Parigi in filosofia e psicologia avendo come docenti </a:t>
            </a:r>
            <a:r>
              <a:rPr lang="it-IT" i="1" smtClean="0"/>
              <a:t>Maurice Merleau-Ponty </a:t>
            </a:r>
            <a:r>
              <a:rPr lang="it-IT" smtClean="0"/>
              <a:t>e </a:t>
            </a:r>
            <a:r>
              <a:rPr lang="it-IT" i="1" smtClean="0"/>
              <a:t>Louis Althusser</a:t>
            </a:r>
            <a:r>
              <a:rPr lang="it-IT" smtClean="0"/>
              <a:t>. La sua ricerca si impernia su alcuni grandi temi filosofici e socio-politici come: la burocrazia, il sistema carcerario, la sessualità, la follia.</a:t>
            </a:r>
          </a:p>
          <a:p>
            <a:r>
              <a:rPr lang="it-IT" smtClean="0"/>
              <a:t>Insegna a Uppsala, in Tunisia e al College de France, pubblicando i suoi principali lavori, come </a:t>
            </a:r>
            <a:r>
              <a:rPr lang="it-IT" i="1" smtClean="0"/>
              <a:t>Le parole e le cose </a:t>
            </a:r>
            <a:r>
              <a:rPr lang="it-IT" smtClean="0"/>
              <a:t>(1966), </a:t>
            </a:r>
            <a:r>
              <a:rPr lang="it-IT" i="1" smtClean="0"/>
              <a:t>Sorvegliare e punire </a:t>
            </a:r>
            <a:r>
              <a:rPr lang="it-IT" smtClean="0"/>
              <a:t>(1975) e altre opere legate alla sua ricerca su una storia dell’Occidente declinato  secondo una forma di pensiero anti-sistematica, di denuncia, libertaria (in questo ricorda </a:t>
            </a:r>
            <a:r>
              <a:rPr lang="it-IT" i="1" smtClean="0"/>
              <a:t>P. Pasolini</a:t>
            </a:r>
            <a:r>
              <a:rPr lang="it-IT" smtClean="0"/>
              <a:t>).</a:t>
            </a:r>
            <a:endParaRPr lang="it-IT" dirty="0" smtClean="0"/>
          </a:p>
          <a:p>
            <a:endParaRPr lang="it-IT" b="1" dirty="0" smtClean="0"/>
          </a:p>
          <a:p>
            <a:r>
              <a:rPr lang="it-IT" b="1" dirty="0" smtClean="0"/>
              <a:t>Bernard Henry Levy</a:t>
            </a:r>
            <a:r>
              <a:rPr lang="it-IT" dirty="0" smtClean="0"/>
              <a:t>, </a:t>
            </a:r>
            <a:r>
              <a:rPr lang="it-IT" b="1" dirty="0" smtClean="0"/>
              <a:t>Gilles </a:t>
            </a:r>
            <a:r>
              <a:rPr lang="it-IT" b="1" dirty="0" err="1" smtClean="0"/>
              <a:t>Deleuze</a:t>
            </a:r>
            <a:r>
              <a:rPr lang="it-IT" smtClean="0"/>
              <a:t>, </a:t>
            </a:r>
            <a:r>
              <a:rPr lang="it-IT" b="1" smtClean="0"/>
              <a:t>André </a:t>
            </a:r>
            <a:r>
              <a:rPr lang="it-IT" b="1" dirty="0" smtClean="0"/>
              <a:t>Glucksmann</a:t>
            </a:r>
            <a:r>
              <a:rPr lang="it-IT" dirty="0" smtClean="0"/>
              <a:t>, </a:t>
            </a:r>
            <a:r>
              <a:rPr lang="it-IT" b="1" dirty="0" smtClean="0"/>
              <a:t>Jacques </a:t>
            </a:r>
            <a:r>
              <a:rPr lang="it-IT" b="1" dirty="0" err="1" smtClean="0"/>
              <a:t>Derrida</a:t>
            </a:r>
            <a:r>
              <a:rPr lang="it-IT" b="1" dirty="0" smtClean="0"/>
              <a:t> </a:t>
            </a:r>
            <a:r>
              <a:rPr lang="it-IT" dirty="0" smtClean="0"/>
              <a:t>e qualche altro, francesi, </a:t>
            </a:r>
            <a:r>
              <a:rPr lang="it-IT" smtClean="0"/>
              <a:t>sono considerati i </a:t>
            </a:r>
            <a:r>
              <a:rPr lang="it-IT" i="1" smtClean="0"/>
              <a:t>nuovi filosofi, </a:t>
            </a:r>
            <a:r>
              <a:rPr lang="it-IT" smtClean="0"/>
              <a:t>per le contaminazioni socio-psico.antropologiche che introducono nelle loro filosofie, che in generale si possono definire anti-autoritarie e libertarie.</a:t>
            </a:r>
            <a:endParaRPr lang="it-IT" dirty="0"/>
          </a:p>
        </p:txBody>
      </p:sp>
    </p:spTree>
  </p:cSld>
  <p:clrMapOvr>
    <a:masterClrMapping/>
  </p:clrMapOvr>
  <p:timing>
    <p:tnLst>
      <p:par>
        <p:cT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pensiero debole</a:t>
            </a:r>
            <a:endParaRPr lang="it-IT" b="1" i="1" dirty="0"/>
          </a:p>
        </p:txBody>
      </p:sp>
      <p:sp>
        <p:nvSpPr>
          <p:cNvPr id="3" name="Segnaposto contenuto 2"/>
          <p:cNvSpPr>
            <a:spLocks noGrp="1"/>
          </p:cNvSpPr>
          <p:nvPr>
            <p:ph idx="1"/>
          </p:nvPr>
        </p:nvSpPr>
        <p:spPr/>
        <p:txBody>
          <a:bodyPr>
            <a:normAutofit fontScale="77500" lnSpcReduction="20000"/>
          </a:bodyPr>
          <a:lstStyle/>
          <a:p>
            <a:r>
              <a:rPr lang="it-IT" b="1" dirty="0" smtClean="0"/>
              <a:t>Gianni </a:t>
            </a:r>
            <a:r>
              <a:rPr lang="it-IT" dirty="0" smtClean="0"/>
              <a:t>(</a:t>
            </a:r>
            <a:r>
              <a:rPr lang="it-IT" dirty="0" err="1" smtClean="0"/>
              <a:t>Gianteresio</a:t>
            </a:r>
            <a:r>
              <a:rPr lang="it-IT" dirty="0" smtClean="0"/>
              <a:t>) </a:t>
            </a:r>
            <a:r>
              <a:rPr lang="it-IT" b="1" dirty="0" err="1" smtClean="0"/>
              <a:t>Vattimo</a:t>
            </a:r>
            <a:r>
              <a:rPr lang="it-IT" b="1" dirty="0" smtClean="0"/>
              <a:t> </a:t>
            </a:r>
            <a:r>
              <a:rPr lang="it-IT" dirty="0" smtClean="0"/>
              <a:t>(1936) e </a:t>
            </a:r>
            <a:r>
              <a:rPr lang="it-IT" b="1" dirty="0" smtClean="0"/>
              <a:t>Pier Aldo </a:t>
            </a:r>
            <a:r>
              <a:rPr lang="it-IT" b="1" dirty="0" err="1" smtClean="0"/>
              <a:t>Rovatti</a:t>
            </a:r>
            <a:r>
              <a:rPr lang="it-IT" b="1" dirty="0" smtClean="0"/>
              <a:t> </a:t>
            </a:r>
            <a:r>
              <a:rPr lang="it-IT" dirty="0" smtClean="0"/>
              <a:t>(1942) rappresentano in Italia la dottrina denominata </a:t>
            </a:r>
            <a:r>
              <a:rPr lang="it-IT" b="1" i="1" dirty="0" smtClean="0"/>
              <a:t>pensiero debole</a:t>
            </a:r>
            <a:r>
              <a:rPr lang="it-IT" dirty="0" smtClean="0"/>
              <a:t>, un concetto introdotto in filosofia per descrivere un importante mutamento nel modo di concepire la filosofia, a partire dalla metà del XX secolo. Questo mutamento, introdotto secondo </a:t>
            </a:r>
            <a:r>
              <a:rPr lang="it-IT" dirty="0" err="1" smtClean="0"/>
              <a:t>Vattimo</a:t>
            </a:r>
            <a:r>
              <a:rPr lang="it-IT" dirty="0" smtClean="0"/>
              <a:t> e </a:t>
            </a:r>
            <a:r>
              <a:rPr lang="it-IT" dirty="0" err="1" smtClean="0"/>
              <a:t>Rovatti</a:t>
            </a:r>
            <a:r>
              <a:rPr lang="it-IT" dirty="0" smtClean="0"/>
              <a:t> dall'opera di pensatori come </a:t>
            </a:r>
            <a:r>
              <a:rPr lang="it-IT" i="1" dirty="0" smtClean="0"/>
              <a:t>Nietzsche</a:t>
            </a:r>
            <a:r>
              <a:rPr lang="it-IT" dirty="0" smtClean="0"/>
              <a:t> e </a:t>
            </a:r>
            <a:r>
              <a:rPr lang="it-IT" i="1" dirty="0" err="1" smtClean="0"/>
              <a:t>Heidegger</a:t>
            </a:r>
            <a:r>
              <a:rPr lang="it-IT" dirty="0" smtClean="0"/>
              <a:t>, è caratterizzato dal cadere di numerosi presupposti fondanti della filosofia classica e della tradizione filosofica occidentale. </a:t>
            </a:r>
          </a:p>
          <a:p>
            <a:r>
              <a:rPr lang="it-IT" dirty="0" smtClean="0"/>
              <a:t>Tra i due </a:t>
            </a:r>
            <a:r>
              <a:rPr lang="it-IT" dirty="0" err="1" smtClean="0"/>
              <a:t>Vattimo</a:t>
            </a:r>
            <a:r>
              <a:rPr lang="it-IT" dirty="0" smtClean="0"/>
              <a:t> si iscrive nella tradizione dell'ermeneutica moderna occupandosi dell'indebolimento dell'essere, mentre </a:t>
            </a:r>
            <a:r>
              <a:rPr lang="it-IT" dirty="0" err="1" smtClean="0"/>
              <a:t>Rovatti</a:t>
            </a:r>
            <a:r>
              <a:rPr lang="it-IT" dirty="0" smtClean="0"/>
              <a:t> è piuttosto fedele al pensiero fenomenologico tramandatogli dal suo maestro </a:t>
            </a:r>
            <a:r>
              <a:rPr lang="it-IT" i="1" dirty="0" smtClean="0"/>
              <a:t>Enzo Paci</a:t>
            </a:r>
            <a:r>
              <a:rPr lang="it-IT" dirty="0" smtClean="0"/>
              <a:t>.</a:t>
            </a:r>
          </a:p>
          <a:p>
            <a:r>
              <a:rPr lang="it-IT" dirty="0" smtClean="0"/>
              <a:t> Il </a:t>
            </a:r>
            <a:r>
              <a:rPr lang="it-IT" i="1" dirty="0" smtClean="0"/>
              <a:t>pensiero debole </a:t>
            </a:r>
            <a:r>
              <a:rPr lang="it-IT" dirty="0" smtClean="0"/>
              <a:t>si presenta dunque come una forma particolare di </a:t>
            </a:r>
            <a:r>
              <a:rPr lang="it-IT" b="1" i="1" dirty="0" smtClean="0"/>
              <a:t>nichilismo</a:t>
            </a:r>
            <a:r>
              <a:rPr lang="it-IT" dirty="0" smtClean="0"/>
              <a:t>, partendo dall'assunto che, nella contemporaneità si sia attuata una crisi irreversibile delle basi cartesiane e razionalistiche del modo di filosofare, stravolgendo quindi il pensiero, così come si era sviluppato durante l'età moderna. </a:t>
            </a:r>
            <a:endParaRPr lang="it-IT" dirty="0"/>
          </a:p>
        </p:txBody>
      </p:sp>
    </p:spTree>
  </p:cSld>
  <p:clrMapOvr>
    <a:masterClrMapping/>
  </p:clrMapOvr>
  <p:timing>
    <p:tnLst>
      <p:par>
        <p:cTn id="1" dur="indefinite" restart="never" nodeType="tmRoot"/>
      </p:par>
    </p:tnLst>
  </p:timing>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6">
                    <a:lumMod val="75000"/>
                  </a:schemeClr>
                </a:solidFill>
              </a:rPr>
              <a:t>Emanuele Severino</a:t>
            </a:r>
            <a:endParaRPr lang="it-IT" sz="5400" b="1" i="1" dirty="0">
              <a:solidFill>
                <a:schemeClr val="accent6">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(1929)</a:t>
            </a:r>
          </a:p>
          <a:p>
            <a:r>
              <a:rPr lang="it-IT" b="1" dirty="0" smtClean="0"/>
              <a:t>Severino</a:t>
            </a:r>
            <a:r>
              <a:rPr lang="it-IT" dirty="0" smtClean="0"/>
              <a:t> si laurea all’università di Pavia nel 1950 con </a:t>
            </a:r>
            <a:r>
              <a:rPr lang="it-IT" i="1" dirty="0" smtClean="0"/>
              <a:t>Gustavo </a:t>
            </a:r>
            <a:r>
              <a:rPr lang="it-IT" i="1" dirty="0" err="1" smtClean="0"/>
              <a:t>Bontadini</a:t>
            </a:r>
            <a:r>
              <a:rPr lang="it-IT" dirty="0" smtClean="0"/>
              <a:t>, sostenendo una tesi su </a:t>
            </a:r>
            <a:r>
              <a:rPr lang="it-IT" i="1" dirty="0" err="1" smtClean="0"/>
              <a:t>Heidegger</a:t>
            </a:r>
            <a:r>
              <a:rPr lang="it-IT" i="1" dirty="0" smtClean="0"/>
              <a:t> e la metafisica</a:t>
            </a:r>
            <a:r>
              <a:rPr lang="it-IT" dirty="0" smtClean="0"/>
              <a:t>, ottenendo ben presto la libera docenza e un incarico all’università Cattolica di Milano. Le sue posizioni lo portano bene preso a entrare in conflitto con quelle ufficiali della chiesa, che, dopo un’accurata indagine del padre </a:t>
            </a:r>
            <a:r>
              <a:rPr lang="it-IT" i="1" dirty="0" smtClean="0"/>
              <a:t>C. </a:t>
            </a:r>
            <a:r>
              <a:rPr lang="it-IT" i="1" dirty="0" err="1" smtClean="0"/>
              <a:t>Fabro</a:t>
            </a:r>
            <a:r>
              <a:rPr lang="it-IT" dirty="0" smtClean="0"/>
              <a:t>, lo allontana dall’università. Ottiene l’incarico a </a:t>
            </a:r>
            <a:r>
              <a:rPr lang="it-IT" dirty="0" err="1" smtClean="0"/>
              <a:t>Cà</a:t>
            </a:r>
            <a:r>
              <a:rPr lang="it-IT" dirty="0" smtClean="0"/>
              <a:t> </a:t>
            </a:r>
            <a:r>
              <a:rPr lang="it-IT" dirty="0" err="1" smtClean="0"/>
              <a:t>Foscari</a:t>
            </a:r>
            <a:r>
              <a:rPr lang="it-IT" dirty="0" smtClean="0"/>
              <a:t> a Venezia dove ha per allievi </a:t>
            </a:r>
            <a:r>
              <a:rPr lang="it-IT" i="1" dirty="0" smtClean="0"/>
              <a:t>Umberto </a:t>
            </a:r>
            <a:r>
              <a:rPr lang="it-IT" i="1" dirty="0" err="1" smtClean="0"/>
              <a:t>Galimberti</a:t>
            </a:r>
            <a:r>
              <a:rPr lang="it-IT" i="1" dirty="0" smtClean="0"/>
              <a:t> </a:t>
            </a:r>
            <a:r>
              <a:rPr lang="it-IT" dirty="0" smtClean="0"/>
              <a:t>e </a:t>
            </a:r>
            <a:r>
              <a:rPr lang="it-IT" i="1" dirty="0" smtClean="0"/>
              <a:t>Salvatore </a:t>
            </a:r>
            <a:r>
              <a:rPr lang="it-IT" i="1" dirty="0" err="1" smtClean="0"/>
              <a:t>Natoli</a:t>
            </a:r>
            <a:r>
              <a:rPr lang="it-IT" dirty="0" smtClean="0"/>
              <a:t>, tra gli altri. Oggi insegna, come emerito </a:t>
            </a:r>
            <a:r>
              <a:rPr lang="it-IT" i="1" dirty="0" smtClean="0"/>
              <a:t>Ontologia fondamentale</a:t>
            </a:r>
            <a:r>
              <a:rPr lang="it-IT" dirty="0" smtClean="0"/>
              <a:t>, all’università San </a:t>
            </a:r>
            <a:r>
              <a:rPr lang="it-IT" dirty="0" err="1" smtClean="0"/>
              <a:t>Raffaele-Vita</a:t>
            </a:r>
            <a:r>
              <a:rPr lang="it-IT" dirty="0" smtClean="0"/>
              <a:t> e Salute di Milano.</a:t>
            </a:r>
          </a:p>
          <a:p>
            <a:r>
              <a:rPr lang="it-IT" dirty="0" smtClean="0"/>
              <a:t>Severino affronta il tema proposto ancora da </a:t>
            </a:r>
            <a:r>
              <a:rPr lang="it-IT" i="1" dirty="0" smtClean="0"/>
              <a:t>Platone</a:t>
            </a:r>
            <a:r>
              <a:rPr lang="it-IT" dirty="0" smtClean="0"/>
              <a:t> e </a:t>
            </a:r>
            <a:r>
              <a:rPr lang="it-IT" i="1" dirty="0" smtClean="0"/>
              <a:t>Aristotele</a:t>
            </a:r>
            <a:r>
              <a:rPr lang="it-IT" dirty="0" smtClean="0"/>
              <a:t> e ripreso poi in epoca moderna da </a:t>
            </a:r>
            <a:r>
              <a:rPr lang="it-IT" i="1" dirty="0" err="1" smtClean="0"/>
              <a:t>Heidegger</a:t>
            </a:r>
            <a:r>
              <a:rPr lang="it-IT" dirty="0" err="1" smtClean="0"/>
              <a:t>i</a:t>
            </a:r>
            <a:r>
              <a:rPr lang="it-IT" dirty="0" smtClean="0"/>
              <a:t>: </a:t>
            </a:r>
            <a:r>
              <a:rPr lang="it-IT" b="1" dirty="0" smtClean="0"/>
              <a:t>il tema dell'</a:t>
            </a:r>
            <a:r>
              <a:rPr lang="it-IT" b="1" i="1" dirty="0" smtClean="0"/>
              <a:t>essere</a:t>
            </a:r>
            <a:r>
              <a:rPr lang="it-IT" dirty="0" smtClean="0"/>
              <a:t>. Per Severino, tutte le filosofie precedenti sono caratterizzate da </a:t>
            </a:r>
            <a:r>
              <a:rPr lang="it-IT" b="1" dirty="0" smtClean="0"/>
              <a:t>un errore di fondo: la fede nel senso greco del </a:t>
            </a:r>
            <a:r>
              <a:rPr lang="it-IT" b="1" i="1" dirty="0" smtClean="0"/>
              <a:t>divenire</a:t>
            </a:r>
            <a:r>
              <a:rPr lang="it-IT" dirty="0" smtClean="0"/>
              <a:t>. Sin dagli antichi greci, infatti, un </a:t>
            </a:r>
            <a:r>
              <a:rPr lang="it-IT" b="1" i="1" dirty="0" smtClean="0"/>
              <a:t>ente</a:t>
            </a:r>
            <a:r>
              <a:rPr lang="it-IT" dirty="0" smtClean="0"/>
              <a:t> (ovvero un qualcosa che è) viene considerato come proveniente dal </a:t>
            </a:r>
            <a:r>
              <a:rPr lang="it-IT" b="1" i="1" dirty="0" smtClean="0"/>
              <a:t>nulla</a:t>
            </a:r>
            <a:r>
              <a:rPr lang="it-IT" dirty="0" smtClean="0"/>
              <a:t>, </a:t>
            </a:r>
            <a:r>
              <a:rPr lang="it-IT" b="1" dirty="0" smtClean="0"/>
              <a:t>dotato temporaneamente di esistenza e successivamente ritornante nel nulla.</a:t>
            </a:r>
          </a:p>
          <a:p>
            <a:endParaRPr lang="it-IT" dirty="0"/>
          </a:p>
        </p:txBody>
      </p:sp>
    </p:spTree>
  </p:cSld>
  <p:clrMapOvr>
    <a:masterClrMapping/>
  </p:clrMapOvr>
  <p:timing>
    <p:tnLst>
      <p:par>
        <p:cTn id="1" dur="indefinite" restart="never" nodeType="tmRoot"/>
      </p:par>
    </p:tnLst>
  </p:timing>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L’eternità dell’</a:t>
            </a:r>
            <a:r>
              <a:rPr lang="it-IT" b="1" i="1" dirty="0" smtClean="0"/>
              <a:t>essere</a:t>
            </a:r>
            <a:endParaRPr lang="it-IT" b="1" i="1" dirty="0"/>
          </a:p>
        </p:txBody>
      </p:sp>
      <p:sp>
        <p:nvSpPr>
          <p:cNvPr id="3" name="Segnaposto contenuto 2"/>
          <p:cNvSpPr>
            <a:spLocks noGrp="1"/>
          </p:cNvSpPr>
          <p:nvPr>
            <p:ph idx="1"/>
          </p:nvPr>
        </p:nvSpPr>
        <p:spPr/>
        <p:txBody>
          <a:bodyPr>
            <a:normAutofit fontScale="77500" lnSpcReduction="20000"/>
          </a:bodyPr>
          <a:lstStyle/>
          <a:p>
            <a:r>
              <a:rPr lang="it-IT" b="1" dirty="0" smtClean="0"/>
              <a:t>Severino, riflettendo sull'opposizione assoluta tra </a:t>
            </a:r>
            <a:r>
              <a:rPr lang="it-IT" b="1" i="1" dirty="0" smtClean="0"/>
              <a:t>essere</a:t>
            </a:r>
            <a:r>
              <a:rPr lang="it-IT" b="1" dirty="0" smtClean="0"/>
              <a:t> e </a:t>
            </a:r>
            <a:r>
              <a:rPr lang="it-IT" b="1" i="1" dirty="0" err="1" smtClean="0"/>
              <a:t>non-essere</a:t>
            </a:r>
            <a:r>
              <a:rPr lang="it-IT" b="1" dirty="0" smtClean="0"/>
              <a:t>, dato che tra i due termini non vi è nulla in comune, ritiene evidente che l'essere non può che rimanere costantemente uguale a se stesso, evitando di rimanere alterato dall'altro da sé</a:t>
            </a:r>
            <a:r>
              <a:rPr lang="it-IT" dirty="0" smtClean="0"/>
              <a:t>. Anzi, essendo l'essere la totalità di ciò che esiste, non può esserci altro al di fuori di esso dotato di esistenza (Severino rifiuta, quindi, il concetto di differenza ontologica così come è stato avanzato da </a:t>
            </a:r>
            <a:r>
              <a:rPr lang="it-IT" i="1" dirty="0" err="1" smtClean="0"/>
              <a:t>Heidegger</a:t>
            </a:r>
            <a:r>
              <a:rPr lang="it-IT" dirty="0" smtClean="0"/>
              <a:t>).</a:t>
            </a:r>
          </a:p>
          <a:p>
            <a:r>
              <a:rPr lang="it-IT" dirty="0" smtClean="0"/>
              <a:t>Per Severino, quindi, tutta la storia della filosofia è basata </a:t>
            </a:r>
            <a:r>
              <a:rPr lang="it-IT" b="1" dirty="0" smtClean="0"/>
              <a:t>sull'errata convinzione che l'essere possa diventare un nulla</a:t>
            </a:r>
            <a:r>
              <a:rPr lang="it-IT" dirty="0" smtClean="0"/>
              <a:t>.</a:t>
            </a:r>
          </a:p>
          <a:p>
            <a:pPr>
              <a:buNone/>
            </a:pPr>
            <a:endParaRPr lang="it-IT" dirty="0" smtClean="0"/>
          </a:p>
          <a:p>
            <a:r>
              <a:rPr lang="it-IT" dirty="0" smtClean="0"/>
              <a:t>Ma, mentre </a:t>
            </a:r>
            <a:r>
              <a:rPr lang="it-IT" i="1" dirty="0" smtClean="0"/>
              <a:t>Parmenide</a:t>
            </a:r>
            <a:r>
              <a:rPr lang="it-IT" dirty="0" smtClean="0"/>
              <a:t> tentava di risolvere il conflitto tra il divenire e l'immutabilità dell'essere affermando l'illusorietà del divenire (negando l’esistenza delle cose del mondo e cadendo quindi in un'aporia), Severino sceglie una via differente, portando il suo pensiero a delle tesi estreme.</a:t>
            </a:r>
          </a:p>
        </p:txBody>
      </p:sp>
    </p:spTree>
  </p:cSld>
  <p:clrMapOvr>
    <a:masterClrMapping/>
  </p:clrMapOvr>
  <p:timing>
    <p:tnLst>
      <p:par>
        <p:cTn id="1" dur="indefinite" restart="never" nodeType="tmRoot"/>
      </p:par>
    </p:tnLst>
  </p:timing>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L’eternità degli </a:t>
            </a:r>
            <a:r>
              <a:rPr lang="it-IT" b="1" i="1" dirty="0" smtClean="0"/>
              <a:t>essenti </a:t>
            </a:r>
            <a:endParaRPr lang="it-IT" i="1" dirty="0"/>
          </a:p>
        </p:txBody>
      </p:sp>
      <p:sp>
        <p:nvSpPr>
          <p:cNvPr id="3" name="Segnaposto contenuto 2"/>
          <p:cNvSpPr>
            <a:spLocks noGrp="1"/>
          </p:cNvSpPr>
          <p:nvPr>
            <p:ph idx="1"/>
          </p:nvPr>
        </p:nvSpPr>
        <p:spPr/>
        <p:txBody>
          <a:bodyPr>
            <a:normAutofit fontScale="85000" lnSpcReduction="10000"/>
          </a:bodyPr>
          <a:lstStyle/>
          <a:p>
            <a:r>
              <a:rPr lang="it-IT" dirty="0" smtClean="0"/>
              <a:t>Dato che l'essere è, e non può mai diventare un nulla, </a:t>
            </a:r>
            <a:r>
              <a:rPr lang="it-IT" b="1" dirty="0" smtClean="0"/>
              <a:t>ogni essente è eterno</a:t>
            </a:r>
            <a:r>
              <a:rPr lang="it-IT" dirty="0" smtClean="0"/>
              <a:t>. </a:t>
            </a:r>
          </a:p>
          <a:p>
            <a:r>
              <a:rPr lang="it-IT" dirty="0" smtClean="0"/>
              <a:t>Ogni cosa, ogni pensiero , ogni attimo sono eterni. Il divenire temporale non può, quindi, che rappresentare l'apparire successivo degli eterni stati dell'essere, così come i fotogrammi di una pellicola si susseguono sino a formare lo svolgimento completo di un film. Gli enti entrano ed escono da quello che Severino chiama </a:t>
            </a:r>
            <a:r>
              <a:rPr lang="it-IT" b="1" i="1" dirty="0" smtClean="0"/>
              <a:t>cerchio dell'apparire</a:t>
            </a:r>
            <a:r>
              <a:rPr lang="it-IT" dirty="0" smtClean="0"/>
              <a:t>.</a:t>
            </a:r>
          </a:p>
          <a:p>
            <a:pPr>
              <a:buNone/>
            </a:pPr>
            <a:endParaRPr lang="it-IT" dirty="0" smtClean="0"/>
          </a:p>
          <a:p>
            <a:r>
              <a:rPr lang="it-IT" b="1" i="1" dirty="0" smtClean="0"/>
              <a:t>Ciò significa che, quando un ente esce dal cerchio dell'apparire, non diviene un nulla, ma si sottrae semplicemente alla vista: </a:t>
            </a:r>
            <a:r>
              <a:rPr lang="it-IT" b="1" dirty="0" smtClean="0"/>
              <a:t>dunque, le cose esistono anche quando scompaiono ovvero non si vedono</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6">
                    <a:lumMod val="75000"/>
                  </a:schemeClr>
                </a:solidFill>
              </a:rPr>
              <a:t>Martha </a:t>
            </a:r>
            <a:r>
              <a:rPr lang="it-IT" sz="5400" b="1" i="1" dirty="0" err="1" smtClean="0">
                <a:solidFill>
                  <a:schemeClr val="accent6">
                    <a:lumMod val="75000"/>
                  </a:schemeClr>
                </a:solidFill>
              </a:rPr>
              <a:t>Nussbaum</a:t>
            </a:r>
            <a:endParaRPr lang="it-IT" sz="5400" b="1" i="1" dirty="0">
              <a:solidFill>
                <a:schemeClr val="accent6">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(1947)</a:t>
            </a:r>
          </a:p>
          <a:p>
            <a:r>
              <a:rPr lang="it-IT" b="1" dirty="0" smtClean="0"/>
              <a:t>Martha </a:t>
            </a:r>
            <a:r>
              <a:rPr lang="it-IT" b="1" dirty="0" err="1" smtClean="0"/>
              <a:t>Nussbaum</a:t>
            </a:r>
            <a:r>
              <a:rPr lang="it-IT" dirty="0" smtClean="0"/>
              <a:t>, gentile filosofa, ha tenuto e tiene corsi di diritto, etica e scienza politica nelle  università di Chicago, Harvard, </a:t>
            </a:r>
            <a:r>
              <a:rPr lang="it-IT" dirty="0" err="1" smtClean="0"/>
              <a:t>Brown</a:t>
            </a:r>
            <a:r>
              <a:rPr lang="it-IT" dirty="0" smtClean="0"/>
              <a:t>. Forse la sua opera principale è </a:t>
            </a:r>
            <a:r>
              <a:rPr lang="it-IT" i="1" dirty="0" smtClean="0"/>
              <a:t>La fragilità del bene </a:t>
            </a:r>
            <a:r>
              <a:rPr lang="it-IT" b="1" dirty="0" smtClean="0"/>
              <a:t>(</a:t>
            </a:r>
            <a:r>
              <a:rPr lang="it-IT" i="1" dirty="0" smtClean="0"/>
              <a:t>The </a:t>
            </a:r>
            <a:r>
              <a:rPr lang="it-IT" i="1" dirty="0" err="1" smtClean="0"/>
              <a:t>Fragility</a:t>
            </a:r>
            <a:r>
              <a:rPr lang="it-IT" i="1" dirty="0" smtClean="0"/>
              <a:t> </a:t>
            </a:r>
            <a:r>
              <a:rPr lang="it-IT" i="1" dirty="0" err="1" smtClean="0"/>
              <a:t>of</a:t>
            </a:r>
            <a:r>
              <a:rPr lang="it-IT" i="1" dirty="0" smtClean="0"/>
              <a:t> </a:t>
            </a:r>
            <a:r>
              <a:rPr lang="it-IT" i="1" dirty="0" err="1" smtClean="0"/>
              <a:t>Goodness</a:t>
            </a:r>
            <a:r>
              <a:rPr lang="it-IT" dirty="0" smtClean="0"/>
              <a:t>, 1986, 2001), nel quale esprime tutta la sua umanità e la scelta per un altruismo di carattere quasi stoico e attento alle emozioni e alla fragilità umana.</a:t>
            </a:r>
          </a:p>
          <a:p>
            <a:r>
              <a:rPr lang="it-IT" dirty="0" smtClean="0"/>
              <a:t>Scrive tra l’alto: "</a:t>
            </a:r>
            <a:r>
              <a:rPr lang="it-IT" i="1" dirty="0" smtClean="0"/>
              <a:t>Classe sociale, fama e prestigio non contano nulla, mentre l'argomentazione è tutto</a:t>
            </a:r>
            <a:r>
              <a:rPr lang="it-IT" dirty="0" smtClean="0"/>
              <a:t>“, e non per intellettualismo elitistico, ma perché solo il risultato della ricerca conta, costituisce un valore che si aggiunge, fa crescere. E questo vale anche in economia. La cultura umanistica, antropologica, filosofica e psicologica, aiuta le organizzazioni a funzionare meglio, a </a:t>
            </a:r>
            <a:r>
              <a:rPr lang="it-IT" i="1" dirty="0" smtClean="0"/>
              <a:t>dare valore ai processi e ancora di più alle persone</a:t>
            </a:r>
            <a:r>
              <a:rPr lang="it-IT" dirty="0" smtClean="0"/>
              <a:t> che questi processi conducono.</a:t>
            </a:r>
          </a:p>
          <a:p>
            <a:r>
              <a:rPr lang="it-IT" dirty="0" smtClean="0"/>
              <a:t>Martha dialoga su questi temi proficuamente con colleghi come </a:t>
            </a:r>
            <a:r>
              <a:rPr lang="it-IT" i="1" dirty="0" smtClean="0"/>
              <a:t>Robert </a:t>
            </a:r>
            <a:r>
              <a:rPr lang="it-IT" i="1" dirty="0" err="1" smtClean="0"/>
              <a:t>Nozick</a:t>
            </a:r>
            <a:r>
              <a:rPr lang="it-IT" i="1" dirty="0" smtClean="0"/>
              <a:t> </a:t>
            </a:r>
            <a:r>
              <a:rPr lang="it-IT" dirty="0" smtClean="0"/>
              <a:t>e </a:t>
            </a:r>
            <a:r>
              <a:rPr lang="it-IT" i="1" dirty="0" smtClean="0"/>
              <a:t>Judith </a:t>
            </a:r>
            <a:r>
              <a:rPr lang="it-IT" i="1" dirty="0" err="1" smtClean="0"/>
              <a:t>Butler</a:t>
            </a:r>
            <a:r>
              <a:rPr lang="it-IT" dirty="0" smtClean="0"/>
              <a:t>.</a:t>
            </a:r>
            <a:endParaRPr lang="it-IT" dirty="0"/>
          </a:p>
        </p:txBody>
      </p:sp>
    </p:spTree>
  </p:cSld>
  <p:clrMapOvr>
    <a:masterClrMapping/>
  </p:clrMapOvr>
  <p:timing>
    <p:tnLst>
      <p:par>
        <p:cTn id="1" dur="indefinite" restart="never" nodeType="tmRoot"/>
      </p:par>
    </p:tnLst>
  </p:timing>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Cultura e profitto</a:t>
            </a:r>
            <a:endParaRPr lang="it-IT" b="1" dirty="0"/>
          </a:p>
        </p:txBody>
      </p:sp>
      <p:sp>
        <p:nvSpPr>
          <p:cNvPr id="3" name="Segnaposto contenuto 2"/>
          <p:cNvSpPr>
            <a:spLocks noGrp="1"/>
          </p:cNvSpPr>
          <p:nvPr>
            <p:ph idx="1"/>
          </p:nvPr>
        </p:nvSpPr>
        <p:spPr/>
        <p:txBody>
          <a:bodyPr>
            <a:normAutofit fontScale="85000" lnSpcReduction="20000"/>
          </a:bodyPr>
          <a:lstStyle/>
          <a:p>
            <a:r>
              <a:rPr lang="it-IT" b="1" dirty="0" err="1" smtClean="0"/>
              <a:t>Nussbaum</a:t>
            </a:r>
            <a:r>
              <a:rPr lang="it-IT" b="1" dirty="0" smtClean="0"/>
              <a:t> sembra operare una netta contrapposizione tra "</a:t>
            </a:r>
            <a:r>
              <a:rPr lang="it-IT" b="1" i="1" dirty="0" smtClean="0"/>
              <a:t>cultura</a:t>
            </a:r>
            <a:r>
              <a:rPr lang="it-IT" b="1" dirty="0" smtClean="0"/>
              <a:t>" e "</a:t>
            </a:r>
            <a:r>
              <a:rPr lang="it-IT" b="1" i="1" dirty="0" smtClean="0"/>
              <a:t>profitto</a:t>
            </a:r>
            <a:r>
              <a:rPr lang="it-IT" b="1" dirty="0" smtClean="0"/>
              <a:t>", una cesura, una contrapposizione, ma poi nel testo la sua riflessione porta altrove. E conduce, com'è ragionevole che sia, su un territorio, non solo di convivenza tra la dimensione della "</a:t>
            </a:r>
            <a:r>
              <a:rPr lang="it-IT" b="1" i="1" dirty="0" smtClean="0"/>
              <a:t>cultura</a:t>
            </a:r>
            <a:r>
              <a:rPr lang="it-IT" b="1" dirty="0" smtClean="0"/>
              <a:t>" e la dimensione del "</a:t>
            </a:r>
            <a:r>
              <a:rPr lang="it-IT" b="1" i="1" dirty="0" smtClean="0"/>
              <a:t>profitto</a:t>
            </a:r>
            <a:r>
              <a:rPr lang="it-IT" b="1" dirty="0" smtClean="0"/>
              <a:t>", ma che addirittura auspica un sempre maggiore dialogo tra i due "</a:t>
            </a:r>
            <a:r>
              <a:rPr lang="it-IT" b="1" i="1" dirty="0" smtClean="0"/>
              <a:t>ambienti</a:t>
            </a:r>
            <a:r>
              <a:rPr lang="it-IT" b="1" dirty="0" smtClean="0"/>
              <a:t>" concettuali e operativi</a:t>
            </a:r>
            <a:r>
              <a:rPr lang="it-IT" dirty="0" smtClean="0"/>
              <a:t>.</a:t>
            </a:r>
          </a:p>
          <a:p>
            <a:r>
              <a:rPr lang="it-IT" dirty="0" smtClean="0"/>
              <a:t>Quando Martha </a:t>
            </a:r>
            <a:r>
              <a:rPr lang="it-IT" dirty="0" err="1" smtClean="0"/>
              <a:t>Nussbaum</a:t>
            </a:r>
            <a:r>
              <a:rPr lang="it-IT" dirty="0" smtClean="0"/>
              <a:t> afferma che "(...) </a:t>
            </a:r>
            <a:r>
              <a:rPr lang="it-IT" i="1" dirty="0" smtClean="0"/>
              <a:t>le discipline umanistiche insegnano a pensare criticamente, a usare l'immaginazione, a essere compassionevoli e trasformano gli individui in cittadini globali, ossia in persone capaci di una visione d'insieme del mondo</a:t>
            </a:r>
            <a:r>
              <a:rPr lang="it-IT" dirty="0" smtClean="0"/>
              <a:t> (...)", implicitamente ammette la funzione della cultura nell'organizzazione economica e nella stessa politica. </a:t>
            </a:r>
            <a:r>
              <a:rPr lang="it-IT" b="1" dirty="0" smtClean="0"/>
              <a:t>Il suo è un umanesimo laico integrale</a:t>
            </a:r>
            <a:r>
              <a:rPr lang="it-IT" dirty="0" smtClean="0"/>
              <a:t>.</a:t>
            </a:r>
            <a:endParaRPr lang="it-IT" dirty="0"/>
          </a:p>
        </p:txBody>
      </p:sp>
    </p:spTree>
  </p:cSld>
  <p:clrMapOvr>
    <a:masterClrMapping/>
  </p:clrMapOvr>
  <p:timing>
    <p:tnLst>
      <p:par>
        <p:cTn id="1" dur="indefinite" restart="never" nodeType="tmRoot"/>
      </p:par>
    </p:tnLst>
  </p:timing>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Il “</a:t>
            </a:r>
            <a:r>
              <a:rPr lang="it-IT" b="1" i="1" dirty="0" smtClean="0"/>
              <a:t>ritorno di Socrate</a:t>
            </a:r>
            <a:r>
              <a:rPr lang="it-IT" b="1" dirty="0" smtClean="0"/>
              <a:t>” </a:t>
            </a:r>
            <a:endParaRPr lang="it-IT" b="1" dirty="0"/>
          </a:p>
        </p:txBody>
      </p:sp>
      <p:sp>
        <p:nvSpPr>
          <p:cNvPr id="3" name="Segnaposto contenuto 2"/>
          <p:cNvSpPr>
            <a:spLocks noGrp="1"/>
          </p:cNvSpPr>
          <p:nvPr>
            <p:ph idx="1"/>
          </p:nvPr>
        </p:nvSpPr>
        <p:spPr/>
        <p:txBody>
          <a:bodyPr>
            <a:normAutofit fontScale="92500" lnSpcReduction="20000"/>
          </a:bodyPr>
          <a:lstStyle/>
          <a:p>
            <a:pPr lvl="0"/>
            <a:r>
              <a:rPr lang="it-IT" b="1" dirty="0" smtClean="0"/>
              <a:t>Negli ultimi anni si è assistito, a partire dalla Germania, a  una specie di ritorno del metodo socratico, così come tramandatoci da Platone, con la maieutica, cioè la ricerca della verità delle cose e della vita mediante il dialogo intersoggettivo, paziente e rispettoso. </a:t>
            </a:r>
          </a:p>
          <a:p>
            <a:pPr lvl="0"/>
            <a:r>
              <a:rPr lang="it-IT" dirty="0" smtClean="0"/>
              <a:t>A fronte di una certa crisi delle psicoterapie e della direzione spirituale di tipo religioso, l</a:t>
            </a:r>
            <a:r>
              <a:rPr lang="it-IT" b="1" dirty="0" smtClean="0"/>
              <a:t>a pratica filosofica - in tutte le sue diverse tipologie inclusa la consulenza filosofica – propone un’attività del filosofare svolta così come precisato nei punti seguenti:</a:t>
            </a:r>
            <a:endParaRPr lang="it-IT" dirty="0" smtClean="0"/>
          </a:p>
          <a:p>
            <a:pPr lvl="0">
              <a:buNone/>
            </a:pPr>
            <a:r>
              <a:rPr lang="it-IT" dirty="0" smtClean="0"/>
              <a:t>a) la pratica filosofica si realizza in una relazione dialogica </a:t>
            </a:r>
            <a:r>
              <a:rPr lang="it-IT" b="1" dirty="0" smtClean="0"/>
              <a:t>tra due o più interlocutori </a:t>
            </a:r>
            <a:r>
              <a:rPr lang="it-IT" dirty="0" smtClean="0"/>
              <a:t>a carattere prevalentemente -benché non esclusivamente- argomentativo.</a:t>
            </a:r>
          </a:p>
          <a:p>
            <a:pPr lvl="0">
              <a:buNone/>
            </a:pP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Le pratiche filosofiche </a:t>
            </a:r>
            <a:br>
              <a:rPr lang="it-IT" b="1" dirty="0" smtClean="0"/>
            </a:br>
            <a:r>
              <a:rPr lang="it-IT" b="1" dirty="0" smtClean="0"/>
              <a:t>oggi in Italia</a:t>
            </a:r>
            <a:endParaRPr lang="it-IT" b="1" dirty="0"/>
          </a:p>
        </p:txBody>
      </p:sp>
      <p:sp>
        <p:nvSpPr>
          <p:cNvPr id="3" name="Segnaposto contenuto 2"/>
          <p:cNvSpPr>
            <a:spLocks noGrp="1"/>
          </p:cNvSpPr>
          <p:nvPr>
            <p:ph idx="1"/>
          </p:nvPr>
        </p:nvSpPr>
        <p:spPr/>
        <p:txBody>
          <a:bodyPr>
            <a:normAutofit fontScale="85000" lnSpcReduction="20000"/>
          </a:bodyPr>
          <a:lstStyle/>
          <a:p>
            <a:pPr lvl="0">
              <a:buNone/>
            </a:pPr>
            <a:r>
              <a:rPr lang="it-IT" dirty="0" smtClean="0"/>
              <a:t>b) la pratica filosofica non presuppone, da parte del partecipante, cognizioni filosofiche né un particolare livello culturale. Il filosofo utilizza un linguaggio accessibile ai propri interlocutori e si assicura che il dialogo poggi costantemente su parole e concetti condivisi, o almeno negoziati nel loro significato d’uso; </a:t>
            </a:r>
          </a:p>
          <a:p>
            <a:pPr lvl="0">
              <a:buNone/>
            </a:pPr>
            <a:r>
              <a:rPr lang="it-IT" dirty="0" smtClean="0"/>
              <a:t>c) la pratica filosofica non consiste nell’insegnare dottrine filosofiche o nell’imporre determinate concezioni del mondo, per quanto “</a:t>
            </a:r>
            <a:r>
              <a:rPr lang="it-IT" i="1" dirty="0" smtClean="0"/>
              <a:t>sagge</a:t>
            </a:r>
            <a:r>
              <a:rPr lang="it-IT" dirty="0" smtClean="0"/>
              <a:t>” queste possano apparire; essa non ha mai intenti terapeutici.</a:t>
            </a:r>
          </a:p>
          <a:p>
            <a:pPr lvl="0">
              <a:buNone/>
            </a:pPr>
            <a:endParaRPr lang="it-IT" dirty="0" smtClean="0"/>
          </a:p>
          <a:p>
            <a:pPr lvl="0"/>
            <a:r>
              <a:rPr lang="it-IT" dirty="0" smtClean="0"/>
              <a:t>Anche in Italia, dal 2003, sulle tracce dell’esperienza del professor </a:t>
            </a:r>
            <a:r>
              <a:rPr lang="it-IT" i="1" dirty="0" err="1" smtClean="0"/>
              <a:t>Gerd</a:t>
            </a:r>
            <a:r>
              <a:rPr lang="it-IT" i="1" dirty="0" smtClean="0"/>
              <a:t>  </a:t>
            </a:r>
            <a:r>
              <a:rPr lang="it-IT" i="1" dirty="0" err="1" smtClean="0"/>
              <a:t>Achenbach</a:t>
            </a:r>
            <a:r>
              <a:rPr lang="it-IT" dirty="0" smtClean="0"/>
              <a:t>, che le propose nei primi anni ottanta in Germania, </a:t>
            </a:r>
            <a:r>
              <a:rPr lang="it-IT" b="1" dirty="0" smtClean="0"/>
              <a:t>nasce </a:t>
            </a:r>
            <a:r>
              <a:rPr lang="it-IT" b="1" i="1" dirty="0" err="1" smtClean="0"/>
              <a:t>Phronesis</a:t>
            </a:r>
            <a:r>
              <a:rPr lang="it-IT" b="1" dirty="0" smtClean="0"/>
              <a:t>, l’Associazione Nazionale per la Consulenza filosofica, di cui </a:t>
            </a:r>
            <a:r>
              <a:rPr lang="it-IT" b="1" smtClean="0"/>
              <a:t>sono stato Vicepresidente dal 2012 al 2014.</a:t>
            </a:r>
            <a:endParaRPr lang="it-IT"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Discorso sul metodo</a:t>
            </a:r>
            <a:r>
              <a:rPr lang="it-IT" b="1" dirty="0" smtClean="0"/>
              <a:t>” I</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Il “</a:t>
            </a:r>
            <a:r>
              <a:rPr lang="it-IT" b="1" i="1" dirty="0" smtClean="0"/>
              <a:t>Discorso sul metodo</a:t>
            </a:r>
            <a:r>
              <a:rPr lang="it-IT" dirty="0" smtClean="0"/>
              <a:t>” è una sorta di prefazione ai trattati su la “</a:t>
            </a:r>
            <a:r>
              <a:rPr lang="it-IT" i="1" dirty="0" smtClean="0"/>
              <a:t>Diottrica</a:t>
            </a:r>
            <a:r>
              <a:rPr lang="it-IT" dirty="0" smtClean="0"/>
              <a:t>”, le “</a:t>
            </a:r>
            <a:r>
              <a:rPr lang="it-IT" i="1" dirty="0" smtClean="0"/>
              <a:t>Meteore</a:t>
            </a:r>
            <a:r>
              <a:rPr lang="it-IT" dirty="0" smtClean="0"/>
              <a:t>” e la “</a:t>
            </a:r>
            <a:r>
              <a:rPr lang="it-IT" i="1" dirty="0" smtClean="0"/>
              <a:t>Geometria</a:t>
            </a:r>
            <a:r>
              <a:rPr lang="it-IT" dirty="0" smtClean="0"/>
              <a:t>”.</a:t>
            </a:r>
          </a:p>
          <a:p>
            <a:r>
              <a:rPr lang="it-IT" dirty="0" smtClean="0"/>
              <a:t>Il suo primo assunto è quello di mostrare come sia possibile unificare il carattere composito delle scienze trovando un “metodo” capace di procedere fattivamente nella ricerca di ciascuna disciplina, e indica </a:t>
            </a:r>
            <a:r>
              <a:rPr lang="it-IT" b="1" dirty="0" smtClean="0"/>
              <a:t>quattro regole fondamentali</a:t>
            </a:r>
            <a:r>
              <a:rPr lang="it-IT" dirty="0" smtClean="0"/>
              <a:t>:</a:t>
            </a:r>
          </a:p>
          <a:p>
            <a:pPr marL="514350" indent="-514350">
              <a:buNone/>
            </a:pPr>
            <a:r>
              <a:rPr lang="it-IT" b="1" dirty="0" smtClean="0"/>
              <a:t>- evidenza</a:t>
            </a:r>
            <a:r>
              <a:rPr lang="it-IT" dirty="0" smtClean="0"/>
              <a:t>: “</a:t>
            </a:r>
            <a:r>
              <a:rPr lang="it-IT" i="1" dirty="0" smtClean="0"/>
              <a:t>non accogliere mai come vera nessuna cosa che non conoscessi con evidenza esser tale</a:t>
            </a:r>
            <a:r>
              <a:rPr lang="it-IT" dirty="0" smtClean="0"/>
              <a:t>”;</a:t>
            </a:r>
          </a:p>
          <a:p>
            <a:pPr marL="514350" indent="-514350">
              <a:buNone/>
            </a:pPr>
            <a:r>
              <a:rPr lang="it-IT" b="1" dirty="0" smtClean="0"/>
              <a:t>- analisi</a:t>
            </a:r>
            <a:r>
              <a:rPr lang="it-IT" dirty="0" smtClean="0"/>
              <a:t>: “</a:t>
            </a:r>
            <a:r>
              <a:rPr lang="it-IT" i="1" dirty="0" smtClean="0"/>
              <a:t>dividi ognuna delle difficoltà che tu esamini in tante particelle quanto fosse possibile e richiesto per meglio risolverle</a:t>
            </a:r>
            <a:r>
              <a:rPr lang="it-IT" dirty="0" smtClean="0"/>
              <a:t>”;</a:t>
            </a:r>
            <a:endParaRPr lang="it-IT" dirty="0"/>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nuovo </a:t>
            </a:r>
            <a:r>
              <a:rPr lang="it-IT" b="1" i="1" dirty="0" smtClean="0"/>
              <a:t>realismo</a:t>
            </a:r>
            <a:r>
              <a:rPr lang="it-IT" dirty="0" smtClean="0"/>
              <a:t> </a:t>
            </a:r>
            <a:r>
              <a:rPr lang="it-IT" b="1" dirty="0" smtClean="0"/>
              <a:t>italiano</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Studiosi come </a:t>
            </a:r>
            <a:r>
              <a:rPr lang="it-IT" b="1" dirty="0" smtClean="0"/>
              <a:t>Enrico Berti</a:t>
            </a:r>
            <a:r>
              <a:rPr lang="it-IT" dirty="0" smtClean="0"/>
              <a:t>, </a:t>
            </a:r>
            <a:r>
              <a:rPr lang="it-IT" b="1" dirty="0" smtClean="0"/>
              <a:t>Maurizio </a:t>
            </a:r>
            <a:r>
              <a:rPr lang="it-IT" b="1" dirty="0" err="1" smtClean="0"/>
              <a:t>Ferraris</a:t>
            </a:r>
            <a:r>
              <a:rPr lang="it-IT" dirty="0" smtClean="0"/>
              <a:t>, </a:t>
            </a:r>
            <a:r>
              <a:rPr lang="it-IT" b="1" dirty="0" smtClean="0"/>
              <a:t>Roberta De Monticelli</a:t>
            </a:r>
            <a:r>
              <a:rPr lang="it-IT" dirty="0" smtClean="0"/>
              <a:t>, </a:t>
            </a:r>
            <a:r>
              <a:rPr lang="it-IT" b="1" dirty="0" err="1" smtClean="0"/>
              <a:t>Nicla</a:t>
            </a:r>
            <a:r>
              <a:rPr lang="it-IT" b="1" dirty="0" smtClean="0"/>
              <a:t> Vassallo</a:t>
            </a:r>
            <a:r>
              <a:rPr lang="it-IT" dirty="0" smtClean="0"/>
              <a:t>, </a:t>
            </a:r>
            <a:r>
              <a:rPr lang="it-IT" b="1" dirty="0" smtClean="0"/>
              <a:t>Remo </a:t>
            </a:r>
            <a:r>
              <a:rPr lang="it-IT" b="1" dirty="0" err="1" smtClean="0"/>
              <a:t>Bodei</a:t>
            </a:r>
            <a:r>
              <a:rPr lang="it-IT" dirty="0" smtClean="0"/>
              <a:t>, </a:t>
            </a:r>
            <a:r>
              <a:rPr lang="it-IT" b="1" dirty="0" smtClean="0"/>
              <a:t>Michela Marzano</a:t>
            </a:r>
            <a:r>
              <a:rPr lang="it-IT" dirty="0" smtClean="0"/>
              <a:t>, </a:t>
            </a:r>
            <a:r>
              <a:rPr lang="it-IT" b="1" dirty="0" smtClean="0"/>
              <a:t>Franca </a:t>
            </a:r>
            <a:r>
              <a:rPr lang="it-IT" b="1" dirty="0" err="1" smtClean="0"/>
              <a:t>D’Agostini</a:t>
            </a:r>
            <a:r>
              <a:rPr lang="it-IT" dirty="0" smtClean="0"/>
              <a:t>, il domenicano </a:t>
            </a:r>
            <a:r>
              <a:rPr lang="it-IT" b="1" dirty="0" smtClean="0"/>
              <a:t>Giuseppe </a:t>
            </a:r>
            <a:r>
              <a:rPr lang="it-IT" b="1" dirty="0" err="1" smtClean="0"/>
              <a:t>Barzaghi</a:t>
            </a:r>
            <a:r>
              <a:rPr lang="it-IT" b="1" dirty="0" smtClean="0"/>
              <a:t> </a:t>
            </a:r>
            <a:r>
              <a:rPr lang="it-IT" dirty="0" smtClean="0"/>
              <a:t>e così via, stanno recuperando un pensiero che sembrava quasi perduto.</a:t>
            </a:r>
          </a:p>
          <a:p>
            <a:r>
              <a:rPr lang="it-IT" dirty="0" smtClean="0"/>
              <a:t>Evidentemente Vico non ha tutti i torti quando parla di “</a:t>
            </a:r>
            <a:r>
              <a:rPr lang="it-IT" i="1" dirty="0" smtClean="0"/>
              <a:t>corsi e ricorsi</a:t>
            </a:r>
            <a:r>
              <a:rPr lang="it-IT" dirty="0" smtClean="0"/>
              <a:t>”. Il pensiero pare volgersi talora ondivago da un estremo all’altro, perché la vita e la natura chiedono sempre di immaginare nuovi percorsi conoscitivi, sorprendendo ciascuno di noi con l’infinita ricchezza della realtà delle cose.</a:t>
            </a:r>
          </a:p>
          <a:p>
            <a:r>
              <a:rPr lang="it-IT" b="1" dirty="0" smtClean="0"/>
              <a:t>Ogni intelligenza pensante si chiede dunque il </a:t>
            </a:r>
            <a:r>
              <a:rPr lang="it-IT" b="1" i="1" dirty="0" smtClean="0"/>
              <a:t>senso</a:t>
            </a:r>
            <a:r>
              <a:rPr lang="it-IT" b="1" dirty="0" smtClean="0"/>
              <a:t>, il </a:t>
            </a:r>
            <a:r>
              <a:rPr lang="it-IT" b="1" i="1" dirty="0" smtClean="0"/>
              <a:t>senso</a:t>
            </a:r>
            <a:r>
              <a:rPr lang="it-IT" b="1" dirty="0" smtClean="0"/>
              <a:t> di ogni cosa, anche se a volte questo </a:t>
            </a:r>
            <a:r>
              <a:rPr lang="it-IT" b="1" i="1" dirty="0" smtClean="0"/>
              <a:t>senso</a:t>
            </a:r>
            <a:r>
              <a:rPr lang="it-IT" b="1" dirty="0" smtClean="0"/>
              <a:t> non appare o si manifesta debolmente avvolto da nebbie e buio</a:t>
            </a:r>
            <a:r>
              <a:rPr lang="it-IT" dirty="0" smtClean="0"/>
              <a:t>.</a:t>
            </a:r>
          </a:p>
          <a:p>
            <a:pPr>
              <a:buNone/>
            </a:pPr>
            <a:endParaRPr lang="it-IT" dirty="0" smtClean="0"/>
          </a:p>
          <a:p>
            <a:r>
              <a:rPr lang="it-IT" b="1" i="1" dirty="0" smtClean="0"/>
              <a:t>Ma l’infinita </a:t>
            </a:r>
            <a:r>
              <a:rPr lang="it-IT" b="1" dirty="0" smtClean="0"/>
              <a:t>(nel senso di </a:t>
            </a:r>
            <a:r>
              <a:rPr lang="it-IT" b="1" i="1" dirty="0" smtClean="0"/>
              <a:t>non-finita</a:t>
            </a:r>
            <a:r>
              <a:rPr lang="it-IT" b="1" dirty="0" smtClean="0"/>
              <a:t>) </a:t>
            </a:r>
            <a:r>
              <a:rPr lang="it-IT" b="1" i="1" dirty="0" smtClean="0"/>
              <a:t>curiosità e sete di conoscenza dell’uomo vince sempre e il cammino continua senza requie e senza avere mai termine</a:t>
            </a:r>
            <a:r>
              <a:rPr lang="it-IT" dirty="0" smtClean="0"/>
              <a:t>. </a:t>
            </a:r>
            <a:endParaRPr lang="it-I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Discorso sul metodo</a:t>
            </a:r>
            <a:r>
              <a:rPr lang="it-IT" b="1" dirty="0" smtClean="0"/>
              <a:t>” II</a:t>
            </a:r>
            <a:endParaRPr lang="it-IT" dirty="0"/>
          </a:p>
        </p:txBody>
      </p:sp>
      <p:sp>
        <p:nvSpPr>
          <p:cNvPr id="3" name="Segnaposto contenuto 2"/>
          <p:cNvSpPr>
            <a:spLocks noGrp="1"/>
          </p:cNvSpPr>
          <p:nvPr>
            <p:ph idx="1"/>
          </p:nvPr>
        </p:nvSpPr>
        <p:spPr/>
        <p:txBody>
          <a:bodyPr>
            <a:normAutofit lnSpcReduction="10000"/>
          </a:bodyPr>
          <a:lstStyle/>
          <a:p>
            <a:pPr>
              <a:buNone/>
            </a:pPr>
            <a:r>
              <a:rPr lang="it-IT" b="1" dirty="0" smtClean="0"/>
              <a:t>- sintesi</a:t>
            </a:r>
            <a:r>
              <a:rPr lang="it-IT" dirty="0" smtClean="0"/>
              <a:t>: “</a:t>
            </a:r>
            <a:r>
              <a:rPr lang="it-IT" i="1" dirty="0" smtClean="0"/>
              <a:t>conduci per ordine i tuoi pensieri cominciando dagli oggetti più semplici e più facili a conoscere, per ascendere a poco a poco come per gradi alla conoscenza dei più composti</a:t>
            </a:r>
            <a:r>
              <a:rPr lang="it-IT" dirty="0" smtClean="0"/>
              <a:t>”;</a:t>
            </a:r>
          </a:p>
          <a:p>
            <a:pPr>
              <a:buNone/>
            </a:pPr>
            <a:r>
              <a:rPr lang="it-IT" b="1" dirty="0" smtClean="0"/>
              <a:t>- enumerazione</a:t>
            </a:r>
            <a:r>
              <a:rPr lang="it-IT" dirty="0" smtClean="0"/>
              <a:t>: “</a:t>
            </a:r>
            <a:r>
              <a:rPr lang="it-IT" i="1" dirty="0" smtClean="0"/>
              <a:t>fai dappertutto delle enumerazioni così complete e delle revisioni così generali da essere certo di nulla omettere</a:t>
            </a:r>
            <a:r>
              <a:rPr lang="it-IT" dirty="0" smtClean="0"/>
              <a:t>”.</a:t>
            </a:r>
          </a:p>
          <a:p>
            <a:pPr>
              <a:buNone/>
            </a:pPr>
            <a:r>
              <a:rPr lang="it-IT" dirty="0" smtClean="0"/>
              <a:t>Vi è dunque una </a:t>
            </a:r>
            <a:r>
              <a:rPr lang="it-IT" b="1" dirty="0" smtClean="0"/>
              <a:t>matematica universale </a:t>
            </a:r>
            <a:r>
              <a:rPr lang="it-IT" dirty="0" smtClean="0"/>
              <a:t>(</a:t>
            </a:r>
            <a:r>
              <a:rPr lang="it-IT" i="1" dirty="0" err="1" smtClean="0"/>
              <a:t>mathesis</a:t>
            </a:r>
            <a:r>
              <a:rPr lang="it-IT" i="1" dirty="0" smtClean="0"/>
              <a:t> </a:t>
            </a:r>
            <a:r>
              <a:rPr lang="it-IT" i="1" dirty="0" err="1" smtClean="0"/>
              <a:t>universalis</a:t>
            </a:r>
            <a:r>
              <a:rPr lang="it-IT" dirty="0" smtClean="0"/>
              <a:t>) che regola tutto. Descartes modifica anche il linguaggio matematico algebrico, che è quello ancora oggi in uso: x, y, z, con gli esponenti numerici.</a:t>
            </a:r>
          </a:p>
          <a:p>
            <a:pPr>
              <a:buNone/>
            </a:pPr>
            <a:endParaRPr lang="it-IT" dirty="0" smtClean="0"/>
          </a:p>
          <a:p>
            <a:pPr>
              <a:buNone/>
            </a:pPr>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regola della morale provvisoria</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Descartes non scrisse mai un trattato di “</a:t>
            </a:r>
            <a:r>
              <a:rPr lang="it-IT" b="1" i="1" dirty="0" smtClean="0"/>
              <a:t>Morale</a:t>
            </a:r>
            <a:r>
              <a:rPr lang="it-IT" dirty="0" smtClean="0"/>
              <a:t>”. Le sue riflessioni rimasero a livello di abbozzo, tant’è che le chiamò come nel titolo, dando loro il connotato di “provvisorietà”. In queste individuò tre momenti o </a:t>
            </a:r>
            <a:r>
              <a:rPr lang="it-IT" dirty="0" err="1" smtClean="0"/>
              <a:t>princìpi</a:t>
            </a:r>
            <a:r>
              <a:rPr lang="it-IT" dirty="0" smtClean="0"/>
              <a:t>:</a:t>
            </a:r>
          </a:p>
          <a:p>
            <a:r>
              <a:rPr lang="it-IT" dirty="0" smtClean="0"/>
              <a:t>1. </a:t>
            </a:r>
            <a:r>
              <a:rPr lang="it-IT" b="1" i="1" dirty="0" smtClean="0"/>
              <a:t>obbedire alle leggi vigenti e alle consuetudini morali e religiose</a:t>
            </a:r>
            <a:r>
              <a:rPr lang="it-IT" dirty="0" smtClean="0"/>
              <a:t> (egli temeva forse il rischio “rivoluzionario” del suo pensiero filosofico),</a:t>
            </a:r>
          </a:p>
          <a:p>
            <a:r>
              <a:rPr lang="it-IT" dirty="0" smtClean="0"/>
              <a:t>2. </a:t>
            </a:r>
            <a:r>
              <a:rPr lang="it-IT" b="1" dirty="0" smtClean="0"/>
              <a:t>essere risoluti nelle proprie azioni </a:t>
            </a:r>
            <a:r>
              <a:rPr lang="it-IT" dirty="0" smtClean="0"/>
              <a:t>una volta intrapresa una linea guida e una decisione,</a:t>
            </a:r>
          </a:p>
          <a:p>
            <a:r>
              <a:rPr lang="it-IT" dirty="0" smtClean="0"/>
              <a:t>3. </a:t>
            </a:r>
            <a:r>
              <a:rPr lang="it-IT" b="1" dirty="0" smtClean="0"/>
              <a:t>proporsi di vincere se stessi</a:t>
            </a:r>
            <a:r>
              <a:rPr lang="it-IT" dirty="0" smtClean="0"/>
              <a:t>, </a:t>
            </a:r>
            <a:r>
              <a:rPr lang="it-IT" b="1" dirty="0" smtClean="0"/>
              <a:t>piuttosto che la fortuna o la sorte</a:t>
            </a:r>
            <a:r>
              <a:rPr lang="it-IT" dirty="0" smtClean="0"/>
              <a:t>, con una forma di autodisciplina (di origine stoica).</a:t>
            </a:r>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dubbio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Descartes si pose il problema della conoscibilità del reale, dell’accesso alla verità in modo sistematico, con quello che fu chiamato il </a:t>
            </a:r>
            <a:r>
              <a:rPr lang="it-IT" b="1" i="1" dirty="0" smtClean="0"/>
              <a:t>dubbio metodico</a:t>
            </a:r>
            <a:r>
              <a:rPr lang="it-IT" dirty="0" smtClean="0"/>
              <a:t>. Un dubbio che concerne innanzitutto la conoscenza sensoriale, ma anche quella legata alla ricerca scientifica e matematica.</a:t>
            </a:r>
          </a:p>
          <a:p>
            <a:r>
              <a:rPr lang="it-IT" dirty="0" smtClean="0"/>
              <a:t>Cartesio non si accontenta di nulla di meno che dell’</a:t>
            </a:r>
            <a:r>
              <a:rPr lang="it-IT" b="1" i="1" dirty="0" smtClean="0"/>
              <a:t>evidenza</a:t>
            </a:r>
            <a:r>
              <a:rPr lang="it-IT" dirty="0" smtClean="0"/>
              <a:t>, per poter ammettere che qualcosa è vero. Il suo è una specie di </a:t>
            </a:r>
            <a:r>
              <a:rPr lang="it-IT" b="1" i="1" dirty="0" smtClean="0"/>
              <a:t>scetticismo metodico</a:t>
            </a:r>
            <a:r>
              <a:rPr lang="it-IT" dirty="0" smtClean="0"/>
              <a:t>.</a:t>
            </a:r>
          </a:p>
          <a:p>
            <a:r>
              <a:rPr lang="it-IT" dirty="0" smtClean="0"/>
              <a:t>Perfino Dio avrebbe potuto aver ingannato l’uomo sulle verità matematiche, ma ciò non è ammissibile perché Dio non può volere ciò che è tipico di una specie di “</a:t>
            </a:r>
            <a:r>
              <a:rPr lang="it-IT" i="1" dirty="0" smtClean="0"/>
              <a:t>genio maligno</a:t>
            </a:r>
            <a:r>
              <a:rPr lang="it-IT" dirty="0" smtClean="0"/>
              <a:t>”, non della bontà assoluta.</a:t>
            </a: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r>
              <a:rPr lang="it-IT" b="1" i="1" dirty="0" smtClean="0"/>
              <a:t>Cogito, ergo sum</a:t>
            </a:r>
            <a:r>
              <a:rPr lang="it-IT" dirty="0" smtClean="0"/>
              <a:t>” </a:t>
            </a:r>
            <a:endParaRPr lang="it-IT" b="1" dirty="0"/>
          </a:p>
        </p:txBody>
      </p:sp>
      <p:sp>
        <p:nvSpPr>
          <p:cNvPr id="3" name="Segnaposto contenuto 2"/>
          <p:cNvSpPr>
            <a:spLocks noGrp="1"/>
          </p:cNvSpPr>
          <p:nvPr>
            <p:ph idx="1"/>
          </p:nvPr>
        </p:nvSpPr>
        <p:spPr/>
        <p:txBody>
          <a:bodyPr>
            <a:normAutofit lnSpcReduction="10000"/>
          </a:bodyPr>
          <a:lstStyle/>
          <a:p>
            <a:r>
              <a:rPr lang="it-IT" dirty="0" smtClean="0"/>
              <a:t>“</a:t>
            </a:r>
            <a:r>
              <a:rPr lang="it-IT" b="1" i="1" dirty="0" err="1" smtClean="0"/>
              <a:t>Je</a:t>
            </a:r>
            <a:r>
              <a:rPr lang="it-IT" b="1" i="1" dirty="0" smtClean="0"/>
              <a:t> </a:t>
            </a:r>
            <a:r>
              <a:rPr lang="it-IT" b="1" i="1" dirty="0" err="1" smtClean="0"/>
              <a:t>pense</a:t>
            </a:r>
            <a:r>
              <a:rPr lang="it-IT" b="1" i="1" dirty="0" smtClean="0"/>
              <a:t>, </a:t>
            </a:r>
            <a:r>
              <a:rPr lang="it-IT" b="1" i="1" dirty="0" err="1" smtClean="0"/>
              <a:t>donc</a:t>
            </a:r>
            <a:r>
              <a:rPr lang="it-IT" b="1" i="1" dirty="0" smtClean="0"/>
              <a:t> </a:t>
            </a:r>
            <a:r>
              <a:rPr lang="it-IT" b="1" i="1" dirty="0" err="1" smtClean="0"/>
              <a:t>je</a:t>
            </a:r>
            <a:r>
              <a:rPr lang="it-IT" b="1" i="1" dirty="0" smtClean="0"/>
              <a:t> </a:t>
            </a:r>
            <a:r>
              <a:rPr lang="it-IT" b="1" i="1" dirty="0" err="1" smtClean="0"/>
              <a:t>suis</a:t>
            </a:r>
            <a:r>
              <a:rPr lang="it-IT" dirty="0" smtClean="0"/>
              <a:t>”, una specie di </a:t>
            </a:r>
            <a:r>
              <a:rPr lang="it-IT" i="1" dirty="0" smtClean="0"/>
              <a:t>sillogismo </a:t>
            </a:r>
            <a:r>
              <a:rPr lang="it-IT" dirty="0" smtClean="0"/>
              <a:t>o di</a:t>
            </a:r>
            <a:r>
              <a:rPr lang="it-IT" i="1" dirty="0" smtClean="0"/>
              <a:t>  entimema </a:t>
            </a:r>
            <a:r>
              <a:rPr lang="it-IT" dirty="0" smtClean="0"/>
              <a:t>logico, che sta per: 1</a:t>
            </a:r>
            <a:r>
              <a:rPr lang="it-IT" i="1" dirty="0" smtClean="0"/>
              <a:t>) il pensante è</a:t>
            </a:r>
            <a:r>
              <a:rPr lang="it-IT" dirty="0" smtClean="0"/>
              <a:t>, 2) </a:t>
            </a:r>
            <a:r>
              <a:rPr lang="it-IT" i="1" dirty="0" smtClean="0"/>
              <a:t>io penso</a:t>
            </a:r>
            <a:r>
              <a:rPr lang="it-IT" dirty="0" smtClean="0"/>
              <a:t>, 3) dunque </a:t>
            </a:r>
            <a:r>
              <a:rPr lang="it-IT" i="1" dirty="0" smtClean="0"/>
              <a:t>sono</a:t>
            </a:r>
            <a:r>
              <a:rPr lang="it-IT" dirty="0" smtClean="0"/>
              <a:t>: </a:t>
            </a:r>
            <a:r>
              <a:rPr lang="it-IT" b="1" i="1" dirty="0" smtClean="0"/>
              <a:t>cogito, ergo sum</a:t>
            </a:r>
            <a:r>
              <a:rPr lang="it-IT" dirty="0" smtClean="0"/>
              <a:t>.</a:t>
            </a:r>
          </a:p>
          <a:p>
            <a:r>
              <a:rPr lang="it-IT" dirty="0" smtClean="0"/>
              <a:t>Una prima obiezione che potremmo fare è la seguente: allora, ciò che non pensa non è? Ovvero, vi può esserci qualcosa che non pensa?</a:t>
            </a:r>
          </a:p>
          <a:p>
            <a:r>
              <a:rPr lang="it-IT" dirty="0" smtClean="0"/>
              <a:t>Ecco che siamo nella diuturna diatriba tra </a:t>
            </a:r>
            <a:r>
              <a:rPr lang="it-IT" b="1" i="1" dirty="0" smtClean="0"/>
              <a:t>realisti-oggettivisti</a:t>
            </a:r>
            <a:r>
              <a:rPr lang="it-IT" dirty="0" smtClean="0"/>
              <a:t> (</a:t>
            </a:r>
            <a:r>
              <a:rPr lang="it-IT" i="1" dirty="0" smtClean="0"/>
              <a:t>Aristotele</a:t>
            </a:r>
            <a:r>
              <a:rPr lang="it-IT" dirty="0" smtClean="0"/>
              <a:t> e </a:t>
            </a:r>
            <a:r>
              <a:rPr lang="it-IT" i="1" dirty="0" smtClean="0"/>
              <a:t>Tommaso d’Aquino</a:t>
            </a:r>
            <a:r>
              <a:rPr lang="it-IT" dirty="0" smtClean="0"/>
              <a:t>) e </a:t>
            </a:r>
            <a:r>
              <a:rPr lang="it-IT" b="1" i="1" dirty="0" smtClean="0"/>
              <a:t>soggettivisti</a:t>
            </a:r>
            <a:r>
              <a:rPr lang="it-IT" dirty="0" smtClean="0"/>
              <a:t> (</a:t>
            </a:r>
            <a:r>
              <a:rPr lang="it-IT" i="1" dirty="0" smtClean="0"/>
              <a:t>Agostino</a:t>
            </a:r>
            <a:r>
              <a:rPr lang="it-IT" dirty="0" smtClean="0"/>
              <a:t> e </a:t>
            </a:r>
            <a:r>
              <a:rPr lang="it-IT" i="1" dirty="0" smtClean="0"/>
              <a:t>Descartes</a:t>
            </a:r>
            <a:r>
              <a:rPr lang="it-IT" dirty="0" smtClean="0"/>
              <a:t>). </a:t>
            </a:r>
          </a:p>
          <a:p>
            <a:r>
              <a:rPr lang="it-IT" dirty="0" smtClean="0"/>
              <a:t>Chi ha ragione? Si può dare una ragione che prevalga sull’altra?</a:t>
            </a:r>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Dal “</a:t>
            </a:r>
            <a:r>
              <a:rPr lang="it-IT" b="1" i="1" dirty="0" smtClean="0"/>
              <a:t>Cogito“ </a:t>
            </a:r>
            <a:r>
              <a:rPr lang="it-IT" b="1" dirty="0" smtClean="0"/>
              <a:t>a Dio</a:t>
            </a:r>
            <a:endParaRPr lang="it-IT" b="1" dirty="0"/>
          </a:p>
        </p:txBody>
      </p:sp>
      <p:sp>
        <p:nvSpPr>
          <p:cNvPr id="3" name="Segnaposto contenuto 2"/>
          <p:cNvSpPr>
            <a:spLocks noGrp="1"/>
          </p:cNvSpPr>
          <p:nvPr>
            <p:ph idx="1"/>
          </p:nvPr>
        </p:nvSpPr>
        <p:spPr/>
        <p:txBody>
          <a:bodyPr>
            <a:normAutofit lnSpcReduction="10000"/>
          </a:bodyPr>
          <a:lstStyle/>
          <a:p>
            <a:r>
              <a:rPr lang="it-IT" dirty="0" smtClean="0"/>
              <a:t>Descartes, per superare la </a:t>
            </a:r>
            <a:r>
              <a:rPr lang="it-IT" i="1" dirty="0" smtClean="0"/>
              <a:t>querelle</a:t>
            </a:r>
            <a:r>
              <a:rPr lang="it-IT" dirty="0" smtClean="0"/>
              <a:t>, ritiene che occorra un </a:t>
            </a:r>
            <a:r>
              <a:rPr lang="it-IT" b="1" i="1" dirty="0" smtClean="0"/>
              <a:t>fondamento</a:t>
            </a:r>
            <a:r>
              <a:rPr lang="it-IT" dirty="0" smtClean="0"/>
              <a:t>: questo fondamento non è altro che </a:t>
            </a:r>
            <a:r>
              <a:rPr lang="it-IT" b="1" dirty="0" smtClean="0"/>
              <a:t>Dio stesso</a:t>
            </a:r>
            <a:r>
              <a:rPr lang="it-IT" dirty="0" smtClean="0"/>
              <a:t>, come causa dell’idea massima, quella di </a:t>
            </a:r>
            <a:r>
              <a:rPr lang="it-IT" b="1" i="1" dirty="0" smtClean="0"/>
              <a:t>infinito</a:t>
            </a:r>
            <a:r>
              <a:rPr lang="it-IT" dirty="0" smtClean="0"/>
              <a:t>.</a:t>
            </a:r>
          </a:p>
          <a:p>
            <a:r>
              <a:rPr lang="it-IT" dirty="0" smtClean="0"/>
              <a:t>Ciò che conosco dipende dunque dalle idee chiare e distinte che io -conoscendo- acquisisco: </a:t>
            </a:r>
            <a:r>
              <a:rPr lang="it-IT" b="1" dirty="0" smtClean="0"/>
              <a:t>Dio è causa delle idee e anche causa del mio stesso essere</a:t>
            </a:r>
            <a:r>
              <a:rPr lang="it-IT" dirty="0" smtClean="0"/>
              <a:t>.</a:t>
            </a:r>
          </a:p>
          <a:p>
            <a:r>
              <a:rPr lang="it-IT" dirty="0" smtClean="0"/>
              <a:t>Se è vero che le idee derivano da Dio e che Dio è causa prima, anche della mia esistenza, </a:t>
            </a:r>
            <a:r>
              <a:rPr lang="it-IT" b="1" dirty="0" smtClean="0"/>
              <a:t>Dio è </a:t>
            </a:r>
            <a:r>
              <a:rPr lang="it-IT" b="1" i="1" dirty="0" smtClean="0"/>
              <a:t>causa sui</a:t>
            </a:r>
            <a:r>
              <a:rPr lang="it-IT" dirty="0" smtClean="0"/>
              <a:t>, come essere </a:t>
            </a:r>
            <a:r>
              <a:rPr lang="it-IT" dirty="0" err="1" smtClean="0"/>
              <a:t>perfettissimo</a:t>
            </a:r>
            <a:r>
              <a:rPr lang="it-IT" dirty="0" smtClean="0"/>
              <a:t>, </a:t>
            </a:r>
            <a:r>
              <a:rPr lang="it-IT" dirty="0" err="1" smtClean="0"/>
              <a:t>incausato</a:t>
            </a:r>
            <a:r>
              <a:rPr lang="it-IT" dirty="0" smtClean="0"/>
              <a:t> e incondizionato, eterno e infinito.</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Michel de </a:t>
            </a:r>
            <a:r>
              <a:rPr lang="it-IT" sz="5400" b="1" i="1" dirty="0" err="1" smtClean="0">
                <a:solidFill>
                  <a:schemeClr val="accent5">
                    <a:lumMod val="75000"/>
                  </a:schemeClr>
                </a:solidFill>
              </a:rPr>
              <a:t>Montaigne</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lstStyle/>
          <a:p>
            <a:pPr>
              <a:buNone/>
            </a:pPr>
            <a:r>
              <a:rPr lang="it-IT" dirty="0" smtClean="0"/>
              <a:t>(1533-1592)</a:t>
            </a:r>
          </a:p>
          <a:p>
            <a:r>
              <a:rPr lang="it-IT" dirty="0" smtClean="0"/>
              <a:t>Nato nei pressi di Bergerac, </a:t>
            </a:r>
            <a:r>
              <a:rPr lang="it-IT" b="1" dirty="0" smtClean="0"/>
              <a:t>Michel</a:t>
            </a:r>
            <a:r>
              <a:rPr lang="it-IT" dirty="0" smtClean="0"/>
              <a:t>, </a:t>
            </a:r>
            <a:r>
              <a:rPr lang="it-IT" b="1" dirty="0" smtClean="0"/>
              <a:t>conte di </a:t>
            </a:r>
            <a:r>
              <a:rPr lang="it-IT" b="1" dirty="0" err="1" smtClean="0"/>
              <a:t>Montaigne</a:t>
            </a:r>
            <a:r>
              <a:rPr lang="it-IT" dirty="0" smtClean="0"/>
              <a:t>, viene educato secondo i migliori principi dell’umanesimo letterario e filosofico. Studia diritto avviandosi a una carriera politica che lo vede anche sindaco di Bordeaux. Diplomatico eccellente, amico di Enrico IV di Navarra, ma soprattutto pensoso ricercatore.</a:t>
            </a:r>
          </a:p>
          <a:p>
            <a:r>
              <a:rPr lang="it-IT" dirty="0" smtClean="0"/>
              <a:t>Nel 1580 pubblica la prima edizione dei </a:t>
            </a:r>
            <a:r>
              <a:rPr lang="it-IT" b="1" i="1" dirty="0" smtClean="0"/>
              <a:t>Saggi</a:t>
            </a:r>
            <a:r>
              <a:rPr lang="it-IT" dirty="0" smtClean="0"/>
              <a:t>, per cui è giustamente famoso. </a:t>
            </a:r>
            <a:endParaRPr lang="it-IT"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Dio e la </a:t>
            </a:r>
            <a:r>
              <a:rPr lang="it-IT" b="1" i="1" dirty="0" smtClean="0"/>
              <a:t>verità</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Il dilemma che si pone è dunque </a:t>
            </a:r>
            <a:r>
              <a:rPr lang="it-IT" b="1" dirty="0" smtClean="0"/>
              <a:t>se sia Dio il garante della verità delle cose, o se l’autocoscienza, in quanto capace di concepire idee chiare e distinte, sia il momento e il luogo nel quale abbiamo, come esseri umani, l’idea di Dio</a:t>
            </a:r>
            <a:r>
              <a:rPr lang="it-IT" dirty="0" smtClean="0"/>
              <a:t>.</a:t>
            </a:r>
          </a:p>
          <a:p>
            <a:r>
              <a:rPr lang="it-IT" dirty="0" smtClean="0"/>
              <a:t>Vi è prima di tutto, quindi, Dio e le realtà create oppure il “</a:t>
            </a:r>
            <a:r>
              <a:rPr lang="it-IT" b="1" i="1" dirty="0" smtClean="0"/>
              <a:t>cogito</a:t>
            </a:r>
            <a:r>
              <a:rPr lang="it-IT" dirty="0" smtClean="0"/>
              <a:t>”, che mi permette di avere evidenza di me e del mondo, come creature di Dio?</a:t>
            </a:r>
          </a:p>
          <a:p>
            <a:r>
              <a:rPr lang="it-IT" dirty="0" smtClean="0"/>
              <a:t>Su questo, in Cartesio, permane una certa ambiguità di fondo, che gli è stata rimproverata, sia dai contemporanei, sia successivamente.</a:t>
            </a:r>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mondo esterno</a:t>
            </a:r>
            <a:endParaRPr lang="it-IT" b="1" dirty="0"/>
          </a:p>
        </p:txBody>
      </p:sp>
      <p:sp>
        <p:nvSpPr>
          <p:cNvPr id="3" name="Segnaposto contenuto 2"/>
          <p:cNvSpPr>
            <a:spLocks noGrp="1"/>
          </p:cNvSpPr>
          <p:nvPr>
            <p:ph idx="1"/>
          </p:nvPr>
        </p:nvSpPr>
        <p:spPr/>
        <p:txBody>
          <a:bodyPr/>
          <a:lstStyle/>
          <a:p>
            <a:r>
              <a:rPr lang="it-IT" dirty="0" smtClean="0"/>
              <a:t>Per Descartes il mondo esterno può essere conosciuto solo nella sua </a:t>
            </a:r>
            <a:r>
              <a:rPr lang="it-IT" b="1" i="1" dirty="0" smtClean="0"/>
              <a:t>estensione</a:t>
            </a:r>
            <a:r>
              <a:rPr lang="it-IT" dirty="0" smtClean="0"/>
              <a:t> e nel </a:t>
            </a:r>
            <a:r>
              <a:rPr lang="it-IT" b="1" i="1" dirty="0" smtClean="0"/>
              <a:t>movimento</a:t>
            </a:r>
            <a:r>
              <a:rPr lang="it-IT" dirty="0" smtClean="0"/>
              <a:t>, di cui danno evidenza le </a:t>
            </a:r>
            <a:r>
              <a:rPr lang="it-IT" i="1" dirty="0" smtClean="0"/>
              <a:t>scienze matematiche </a:t>
            </a:r>
            <a:r>
              <a:rPr lang="it-IT" dirty="0" smtClean="0"/>
              <a:t>e </a:t>
            </a:r>
            <a:r>
              <a:rPr lang="it-IT" i="1" dirty="0" smtClean="0"/>
              <a:t>geometriche.</a:t>
            </a:r>
          </a:p>
          <a:p>
            <a:r>
              <a:rPr lang="it-IT" b="1" i="1" dirty="0" smtClean="0"/>
              <a:t>Tutte le altre qualità delle cose</a:t>
            </a:r>
            <a:r>
              <a:rPr lang="it-IT" dirty="0" smtClean="0"/>
              <a:t>, suoni, colori, odori, calore e freddo, sono sottoposti al giudizio soggettivo degli esseri umani, e pertanto non possono avere caratteristiche di oggettività. </a:t>
            </a:r>
          </a:p>
          <a:p>
            <a:r>
              <a:rPr lang="it-IT" dirty="0" smtClean="0"/>
              <a:t>La conoscenza è dunque possibile tramite i principi della </a:t>
            </a:r>
            <a:r>
              <a:rPr lang="it-IT" b="1" i="1" dirty="0" smtClean="0"/>
              <a:t>matematica</a:t>
            </a:r>
            <a:r>
              <a:rPr lang="it-IT" dirty="0" smtClean="0"/>
              <a:t> e della </a:t>
            </a:r>
            <a:r>
              <a:rPr lang="it-IT" b="1" i="1" dirty="0" smtClean="0"/>
              <a:t>geometria</a:t>
            </a:r>
            <a:r>
              <a:rPr lang="it-IT" dirty="0" smtClean="0"/>
              <a:t>, che sono </a:t>
            </a:r>
            <a:r>
              <a:rPr lang="it-IT" b="1" dirty="0" smtClean="0"/>
              <a:t>veri come Dio stesso</a:t>
            </a:r>
            <a:r>
              <a:rPr lang="it-IT" dirty="0" smtClean="0"/>
              <a:t>.</a:t>
            </a:r>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a:t>
            </a:r>
            <a:r>
              <a:rPr lang="it-IT" b="1" i="1" dirty="0" err="1" smtClean="0"/>
              <a:t>Res</a:t>
            </a:r>
            <a:r>
              <a:rPr lang="it-IT" b="1" i="1" dirty="0" smtClean="0"/>
              <a:t> </a:t>
            </a:r>
            <a:r>
              <a:rPr lang="it-IT" b="1" i="1" dirty="0" err="1" smtClean="0"/>
              <a:t>cogitans</a:t>
            </a:r>
            <a:r>
              <a:rPr lang="it-IT" b="1" i="1" dirty="0" smtClean="0"/>
              <a:t> </a:t>
            </a:r>
            <a:r>
              <a:rPr lang="it-IT" b="1" dirty="0" smtClean="0"/>
              <a:t>“ e “</a:t>
            </a:r>
            <a:r>
              <a:rPr lang="it-IT" b="1" i="1" dirty="0" err="1" smtClean="0"/>
              <a:t>res</a:t>
            </a:r>
            <a:r>
              <a:rPr lang="it-IT" b="1" i="1" dirty="0" smtClean="0"/>
              <a:t> </a:t>
            </a:r>
            <a:r>
              <a:rPr lang="it-IT" b="1" i="1" dirty="0" err="1" smtClean="0"/>
              <a:t>extensa</a:t>
            </a:r>
            <a:r>
              <a:rPr lang="it-IT" b="1" dirty="0" smtClean="0"/>
              <a:t>”</a:t>
            </a:r>
            <a:endParaRPr lang="it-IT" b="1" dirty="0"/>
          </a:p>
        </p:txBody>
      </p:sp>
      <p:sp>
        <p:nvSpPr>
          <p:cNvPr id="3" name="Segnaposto contenuto 2"/>
          <p:cNvSpPr>
            <a:spLocks noGrp="1"/>
          </p:cNvSpPr>
          <p:nvPr>
            <p:ph idx="1"/>
          </p:nvPr>
        </p:nvSpPr>
        <p:spPr/>
        <p:txBody>
          <a:bodyPr/>
          <a:lstStyle/>
          <a:p>
            <a:r>
              <a:rPr lang="it-IT" dirty="0" smtClean="0"/>
              <a:t>Si dà alla conoscenza dell’uomo una prima dimensione che è detta “</a:t>
            </a:r>
            <a:r>
              <a:rPr lang="it-IT" b="1" i="1" dirty="0" err="1" smtClean="0"/>
              <a:t>res</a:t>
            </a:r>
            <a:r>
              <a:rPr lang="it-IT" b="1" i="1" dirty="0" smtClean="0"/>
              <a:t> </a:t>
            </a:r>
            <a:r>
              <a:rPr lang="it-IT" b="1" i="1" dirty="0" err="1" smtClean="0"/>
              <a:t>cogitans</a:t>
            </a:r>
            <a:r>
              <a:rPr lang="it-IT" dirty="0" smtClean="0"/>
              <a:t>”, cioè </a:t>
            </a:r>
            <a:r>
              <a:rPr lang="it-IT" i="1" dirty="0" smtClean="0"/>
              <a:t>spiritualità</a:t>
            </a:r>
            <a:r>
              <a:rPr lang="it-IT" dirty="0" smtClean="0"/>
              <a:t>, </a:t>
            </a:r>
            <a:r>
              <a:rPr lang="it-IT" i="1" dirty="0" smtClean="0"/>
              <a:t>psichismo</a:t>
            </a:r>
            <a:r>
              <a:rPr lang="it-IT" dirty="0" smtClean="0"/>
              <a:t> e </a:t>
            </a:r>
            <a:r>
              <a:rPr lang="it-IT" i="1" dirty="0" smtClean="0"/>
              <a:t>senso morale</a:t>
            </a:r>
            <a:r>
              <a:rPr lang="it-IT" dirty="0" smtClean="0"/>
              <a:t>; e poi una seconda dimensione, che è detta “</a:t>
            </a:r>
            <a:r>
              <a:rPr lang="it-IT" b="1" i="1" dirty="0" err="1" smtClean="0"/>
              <a:t>res</a:t>
            </a:r>
            <a:r>
              <a:rPr lang="it-IT" b="1" i="1" dirty="0" smtClean="0"/>
              <a:t> </a:t>
            </a:r>
            <a:r>
              <a:rPr lang="it-IT" b="1" i="1" dirty="0" err="1" smtClean="0"/>
              <a:t>extensa</a:t>
            </a:r>
            <a:r>
              <a:rPr lang="it-IT" dirty="0" smtClean="0"/>
              <a:t>”, cioè il </a:t>
            </a:r>
            <a:r>
              <a:rPr lang="it-IT" i="1" dirty="0" smtClean="0"/>
              <a:t>mondo fisico</a:t>
            </a:r>
            <a:r>
              <a:rPr lang="it-IT" dirty="0" smtClean="0"/>
              <a:t>, compreso il corpo umano.</a:t>
            </a:r>
          </a:p>
          <a:p>
            <a:r>
              <a:rPr lang="it-IT" dirty="0" smtClean="0"/>
              <a:t>Si accentua in questo modo un </a:t>
            </a:r>
            <a:r>
              <a:rPr lang="it-IT" b="1" i="1" dirty="0" smtClean="0"/>
              <a:t>dualismo</a:t>
            </a:r>
            <a:r>
              <a:rPr lang="it-IT" dirty="0" smtClean="0"/>
              <a:t> netto tra le due dimensioni che Descartes cerca di comporre con la teoria di strutture sottili -gli </a:t>
            </a:r>
            <a:r>
              <a:rPr lang="it-IT" i="1" dirty="0" smtClean="0"/>
              <a:t>spiriti-</a:t>
            </a:r>
            <a:r>
              <a:rPr lang="it-IT" dirty="0" smtClean="0"/>
              <a:t> che collegherebbero le due dimensioni, mediante movimenti sottili dei nervi.</a:t>
            </a:r>
            <a:endParaRPr lang="it-IT"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L’errore</a:t>
            </a:r>
            <a:endParaRPr lang="it-IT" b="1" dirty="0"/>
          </a:p>
        </p:txBody>
      </p:sp>
      <p:sp>
        <p:nvSpPr>
          <p:cNvPr id="3" name="Segnaposto contenuto 2"/>
          <p:cNvSpPr>
            <a:spLocks noGrp="1"/>
          </p:cNvSpPr>
          <p:nvPr>
            <p:ph idx="1"/>
          </p:nvPr>
        </p:nvSpPr>
        <p:spPr/>
        <p:txBody>
          <a:bodyPr>
            <a:normAutofit fontScale="92500" lnSpcReduction="10000"/>
          </a:bodyPr>
          <a:lstStyle/>
          <a:p>
            <a:r>
              <a:rPr lang="it-IT" b="1" dirty="0" smtClean="0"/>
              <a:t>Per il </a:t>
            </a:r>
            <a:r>
              <a:rPr lang="it-IT" b="1" i="1" smtClean="0"/>
              <a:t>nostro</a:t>
            </a:r>
            <a:r>
              <a:rPr lang="it-IT" b="1" smtClean="0"/>
              <a:t> filosofo l’</a:t>
            </a:r>
            <a:r>
              <a:rPr lang="it-IT" b="1" i="1" smtClean="0"/>
              <a:t>intelligenza </a:t>
            </a:r>
            <a:r>
              <a:rPr lang="it-IT" b="1" i="1" dirty="0" smtClean="0"/>
              <a:t>umana</a:t>
            </a:r>
            <a:r>
              <a:rPr lang="it-IT" b="1" dirty="0" smtClean="0"/>
              <a:t> non può sbagliare nella concezione dell’idea di una cosa, bensì nel </a:t>
            </a:r>
            <a:r>
              <a:rPr lang="it-IT" b="1" i="1" dirty="0" smtClean="0"/>
              <a:t>giudizio</a:t>
            </a:r>
            <a:r>
              <a:rPr lang="it-IT" b="1" dirty="0" smtClean="0"/>
              <a:t> che di essa può dare: pertanto la possibilità dell’errore risiede nel </a:t>
            </a:r>
            <a:r>
              <a:rPr lang="it-IT" b="1" i="1" dirty="0" smtClean="0"/>
              <a:t>libero arbitrio</a:t>
            </a:r>
            <a:r>
              <a:rPr lang="it-IT" b="1" dirty="0" smtClean="0"/>
              <a:t>, cioè nella </a:t>
            </a:r>
            <a:r>
              <a:rPr lang="it-IT" b="1" i="1" dirty="0" smtClean="0"/>
              <a:t>volontà</a:t>
            </a:r>
            <a:r>
              <a:rPr lang="it-IT" b="1" dirty="0" smtClean="0"/>
              <a:t>, che è limitata dal fatto che esistono le </a:t>
            </a:r>
            <a:r>
              <a:rPr lang="it-IT" b="1" i="1" dirty="0" smtClean="0"/>
              <a:t>passioni</a:t>
            </a:r>
            <a:r>
              <a:rPr lang="it-IT" b="1" dirty="0" smtClean="0"/>
              <a:t> o inclinazioni naturali</a:t>
            </a:r>
            <a:r>
              <a:rPr lang="it-IT" dirty="0" smtClean="0"/>
              <a:t>:</a:t>
            </a:r>
          </a:p>
          <a:p>
            <a:r>
              <a:rPr lang="it-IT" dirty="0" smtClean="0"/>
              <a:t>Nulla, perciò, che derivi dalla </a:t>
            </a:r>
            <a:r>
              <a:rPr lang="it-IT" b="1" i="1" dirty="0" err="1" smtClean="0"/>
              <a:t>res</a:t>
            </a:r>
            <a:r>
              <a:rPr lang="it-IT" b="1" i="1" dirty="0" smtClean="0"/>
              <a:t> </a:t>
            </a:r>
            <a:r>
              <a:rPr lang="it-IT" b="1" i="1" dirty="0" err="1" smtClean="0"/>
              <a:t>cogitans</a:t>
            </a:r>
            <a:r>
              <a:rPr lang="it-IT" b="1" i="1" dirty="0" smtClean="0"/>
              <a:t> </a:t>
            </a:r>
            <a:r>
              <a:rPr lang="it-IT" i="1" dirty="0" smtClean="0"/>
              <a:t>, </a:t>
            </a:r>
            <a:r>
              <a:rPr lang="it-IT" dirty="0" smtClean="0"/>
              <a:t>dal </a:t>
            </a:r>
            <a:r>
              <a:rPr lang="it-IT" b="1" dirty="0" smtClean="0"/>
              <a:t>puro intelletto</a:t>
            </a:r>
            <a:r>
              <a:rPr lang="it-IT" dirty="0" smtClean="0"/>
              <a:t>, può essere oggetto di errore. </a:t>
            </a:r>
          </a:p>
          <a:p>
            <a:r>
              <a:rPr lang="it-IT" b="1" dirty="0" smtClean="0"/>
              <a:t>Descartes </a:t>
            </a:r>
            <a:r>
              <a:rPr lang="it-IT" dirty="0" smtClean="0"/>
              <a:t>è stato un vero e proprio </a:t>
            </a:r>
            <a:r>
              <a:rPr lang="it-IT" b="1" dirty="0" smtClean="0"/>
              <a:t>spartiacque</a:t>
            </a:r>
            <a:r>
              <a:rPr lang="it-IT" dirty="0" smtClean="0"/>
              <a:t> nella storia del pensiero  occidentale: con lui inizia con maggior nettezza una fase nella quale </a:t>
            </a:r>
            <a:r>
              <a:rPr lang="it-IT" b="1" dirty="0" smtClean="0"/>
              <a:t>il soggetto pensante e agente è posto al centro della riflessione filosofica</a:t>
            </a:r>
            <a:r>
              <a:rPr lang="it-IT" dirty="0" smtClean="0"/>
              <a:t>. </a:t>
            </a:r>
            <a:endParaRPr lang="it-IT"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Dopo Cartesio</a:t>
            </a:r>
            <a:endParaRPr lang="it-IT" b="1" dirty="0"/>
          </a:p>
        </p:txBody>
      </p:sp>
      <p:sp>
        <p:nvSpPr>
          <p:cNvPr id="3" name="Segnaposto contenuto 2"/>
          <p:cNvSpPr>
            <a:spLocks noGrp="1"/>
          </p:cNvSpPr>
          <p:nvPr>
            <p:ph idx="1"/>
          </p:nvPr>
        </p:nvSpPr>
        <p:spPr/>
        <p:txBody>
          <a:bodyPr>
            <a:normAutofit/>
          </a:bodyPr>
          <a:lstStyle/>
          <a:p>
            <a:r>
              <a:rPr lang="it-IT" dirty="0" smtClean="0"/>
              <a:t>Nulla dopo questo pensatore è stato come prima in ambito filosofico.</a:t>
            </a:r>
          </a:p>
          <a:p>
            <a:r>
              <a:rPr lang="it-IT" dirty="0" smtClean="0"/>
              <a:t>Cartesio trova nel suo tempo e dopo, sia sostenitori sia avversari: tra questi indubbiamente </a:t>
            </a:r>
            <a:r>
              <a:rPr lang="it-IT" b="1" dirty="0" err="1" smtClean="0"/>
              <a:t>Malebranche</a:t>
            </a:r>
            <a:r>
              <a:rPr lang="it-IT" dirty="0" smtClean="0"/>
              <a:t> e </a:t>
            </a:r>
            <a:r>
              <a:rPr lang="it-IT" b="1" dirty="0" smtClean="0"/>
              <a:t>Pierre </a:t>
            </a:r>
            <a:r>
              <a:rPr lang="it-IT" b="1" dirty="0" err="1" smtClean="0"/>
              <a:t>Gassendi</a:t>
            </a:r>
            <a:r>
              <a:rPr lang="it-IT" dirty="0" smtClean="0"/>
              <a:t>, che non trova nel cartesianesimo un vero superamento della metafisica classica: </a:t>
            </a:r>
            <a:r>
              <a:rPr lang="it-IT" i="1" dirty="0" err="1" smtClean="0"/>
              <a:t>Gassendi</a:t>
            </a:r>
            <a:r>
              <a:rPr lang="it-IT" dirty="0" smtClean="0"/>
              <a:t>, invece, propone una sorta di ritorno all’</a:t>
            </a:r>
            <a:r>
              <a:rPr lang="it-IT" i="1" dirty="0" smtClean="0"/>
              <a:t>epicureismo</a:t>
            </a:r>
            <a:r>
              <a:rPr lang="it-IT" dirty="0" smtClean="0"/>
              <a:t> atomistico attraverso il </a:t>
            </a:r>
            <a:r>
              <a:rPr lang="it-IT" i="1" dirty="0" smtClean="0"/>
              <a:t>sensismo</a:t>
            </a:r>
            <a:r>
              <a:rPr lang="it-IT" dirty="0" smtClean="0"/>
              <a:t>, in definitiva lo </a:t>
            </a:r>
            <a:r>
              <a:rPr lang="it-IT" i="1" dirty="0" smtClean="0"/>
              <a:t>sperimentalismo</a:t>
            </a:r>
            <a:r>
              <a:rPr lang="it-IT" dirty="0" smtClean="0"/>
              <a:t> di una scienza che trae dall’</a:t>
            </a:r>
            <a:r>
              <a:rPr lang="it-IT" i="1" dirty="0" smtClean="0"/>
              <a:t>empiria</a:t>
            </a:r>
            <a:r>
              <a:rPr lang="it-IT" dirty="0" smtClean="0"/>
              <a:t> la propria </a:t>
            </a:r>
            <a:r>
              <a:rPr lang="it-IT" i="1" dirty="0" smtClean="0"/>
              <a:t>epistemologia</a:t>
            </a:r>
            <a:r>
              <a:rPr lang="it-IT" dirty="0" smtClean="0"/>
              <a:t> e anche il proprio </a:t>
            </a:r>
            <a:r>
              <a:rPr lang="it-IT" i="1" dirty="0" smtClean="0"/>
              <a:t>linguaggio</a:t>
            </a:r>
            <a:r>
              <a:rPr lang="it-IT" dirty="0" smtClean="0"/>
              <a:t>.</a:t>
            </a: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err="1" smtClean="0">
                <a:solidFill>
                  <a:schemeClr val="accent5">
                    <a:lumMod val="75000"/>
                  </a:schemeClr>
                </a:solidFill>
              </a:rPr>
              <a:t>Blaise</a:t>
            </a:r>
            <a:r>
              <a:rPr lang="it-IT" sz="5400" b="1" i="1" dirty="0" smtClean="0">
                <a:solidFill>
                  <a:schemeClr val="accent5">
                    <a:lumMod val="75000"/>
                  </a:schemeClr>
                </a:solidFill>
              </a:rPr>
              <a:t> Pascal</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lnSpcReduction="10000"/>
          </a:bodyPr>
          <a:lstStyle/>
          <a:p>
            <a:pPr>
              <a:buNone/>
            </a:pPr>
            <a:r>
              <a:rPr lang="it-IT" dirty="0" smtClean="0"/>
              <a:t>(1623-1662)</a:t>
            </a:r>
          </a:p>
          <a:p>
            <a:r>
              <a:rPr lang="it-IT" dirty="0" smtClean="0"/>
              <a:t>La formazione di </a:t>
            </a:r>
            <a:r>
              <a:rPr lang="it-IT" b="1" dirty="0" smtClean="0"/>
              <a:t>Pascal</a:t>
            </a:r>
            <a:r>
              <a:rPr lang="it-IT" dirty="0" smtClean="0"/>
              <a:t> è scientifica e filosofica. Studi di geometria e matematica caratterizzano i primi anni della sua crescita.</a:t>
            </a:r>
          </a:p>
          <a:p>
            <a:r>
              <a:rPr lang="it-IT" dirty="0" smtClean="0"/>
              <a:t>Ben presto, però, il giovane Pascal non si fa bastare lo studio della natura attraverso le scienze del numero e si rende conto che la conoscenza non può essere data dal solo </a:t>
            </a:r>
            <a:r>
              <a:rPr lang="it-IT" b="1" i="1" dirty="0" smtClean="0"/>
              <a:t>esprit de geometrie</a:t>
            </a:r>
            <a:r>
              <a:rPr lang="it-IT" dirty="0" smtClean="0"/>
              <a:t>, cioè dalla possibilità del calcolo razionale: all’uomo, infatti, sfugge senza possibilità di raggiungerlo, </a:t>
            </a:r>
            <a:r>
              <a:rPr lang="it-IT" b="1" dirty="0" smtClean="0"/>
              <a:t>Dio stesso e la nozione di infinito e di eterno</a:t>
            </a:r>
            <a:r>
              <a:rPr lang="it-IT" dirty="0" smtClean="0"/>
              <a:t>.</a:t>
            </a:r>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L’affidamento e la scommessa</a:t>
            </a:r>
            <a:endParaRPr lang="it-IT" b="1" dirty="0"/>
          </a:p>
        </p:txBody>
      </p:sp>
      <p:sp>
        <p:nvSpPr>
          <p:cNvPr id="3" name="Segnaposto contenuto 2"/>
          <p:cNvSpPr>
            <a:spLocks noGrp="1"/>
          </p:cNvSpPr>
          <p:nvPr>
            <p:ph idx="1"/>
          </p:nvPr>
        </p:nvSpPr>
        <p:spPr/>
        <p:txBody>
          <a:bodyPr>
            <a:normAutofit fontScale="92500"/>
          </a:bodyPr>
          <a:lstStyle/>
          <a:p>
            <a:r>
              <a:rPr lang="it-IT" dirty="0" smtClean="0"/>
              <a:t>Solo l’</a:t>
            </a:r>
            <a:r>
              <a:rPr lang="it-IT" b="1" i="1" dirty="0" smtClean="0"/>
              <a:t>esprit</a:t>
            </a:r>
            <a:r>
              <a:rPr lang="it-IT" dirty="0" smtClean="0"/>
              <a:t> </a:t>
            </a:r>
            <a:r>
              <a:rPr lang="it-IT" b="1" i="1" dirty="0" smtClean="0"/>
              <a:t>de finesse</a:t>
            </a:r>
            <a:r>
              <a:rPr lang="it-IT" dirty="0" smtClean="0"/>
              <a:t>, l’</a:t>
            </a:r>
            <a:r>
              <a:rPr lang="it-IT" b="1" dirty="0" smtClean="0"/>
              <a:t>intuizione</a:t>
            </a:r>
            <a:r>
              <a:rPr lang="it-IT" dirty="0" smtClean="0"/>
              <a:t>, può dare all’uomo la possibilità di intuire che vi è una dimensione, quella divina, in grado di dare la risposta definitiva.</a:t>
            </a:r>
          </a:p>
          <a:p>
            <a:r>
              <a:rPr lang="it-IT" dirty="0" smtClean="0"/>
              <a:t>La “</a:t>
            </a:r>
            <a:r>
              <a:rPr lang="it-IT" b="1" i="1" dirty="0" smtClean="0"/>
              <a:t>scommessa su Dio</a:t>
            </a:r>
            <a:r>
              <a:rPr lang="it-IT" dirty="0" smtClean="0"/>
              <a:t>” (</a:t>
            </a:r>
            <a:r>
              <a:rPr lang="it-IT" b="1" i="1" dirty="0" err="1" smtClean="0"/>
              <a:t>Dio</a:t>
            </a:r>
            <a:r>
              <a:rPr lang="it-IT" b="1" i="1" dirty="0" smtClean="0"/>
              <a:t> c’è</a:t>
            </a:r>
            <a:r>
              <a:rPr lang="it-IT" dirty="0" smtClean="0"/>
              <a:t>, e così vi è anche la prospettiva dell’infinito) maturata negli ambienti del giansenismo di </a:t>
            </a:r>
            <a:r>
              <a:rPr lang="it-IT" dirty="0" err="1" smtClean="0"/>
              <a:t>Port</a:t>
            </a:r>
            <a:r>
              <a:rPr lang="it-IT" dirty="0" smtClean="0"/>
              <a:t> </a:t>
            </a:r>
            <a:r>
              <a:rPr lang="it-IT" dirty="0" err="1" smtClean="0"/>
              <a:t>Royal</a:t>
            </a:r>
            <a:r>
              <a:rPr lang="it-IT" dirty="0" smtClean="0"/>
              <a:t>, </a:t>
            </a:r>
            <a:r>
              <a:rPr lang="it-IT" b="1" dirty="0" smtClean="0"/>
              <a:t>dà a Pascal quello spirito di ricerca mistica e spirituale, che lo colloca in una linea di superamento, sia nel neonato cartesianesimo, che per lui era troppo razionalista, sia della tradizione </a:t>
            </a:r>
            <a:r>
              <a:rPr lang="it-IT" b="1" dirty="0" err="1" smtClean="0"/>
              <a:t>aristotelico-scolastica</a:t>
            </a:r>
            <a:r>
              <a:rPr lang="it-IT" b="1" dirty="0" smtClean="0"/>
              <a:t>: Pascal recupera così il filone più autentico dell’agostinismo </a:t>
            </a:r>
            <a:r>
              <a:rPr lang="it-IT" b="1" dirty="0" err="1" smtClean="0"/>
              <a:t>etico-filosofico</a:t>
            </a:r>
            <a:r>
              <a:rPr lang="it-IT" dirty="0" smtClean="0"/>
              <a:t>.</a:t>
            </a:r>
            <a:endParaRPr lang="it-IT"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err="1" smtClean="0">
                <a:solidFill>
                  <a:schemeClr val="accent5">
                    <a:lumMod val="75000"/>
                  </a:schemeClr>
                </a:solidFill>
              </a:rPr>
              <a:t>Baruch</a:t>
            </a:r>
            <a:r>
              <a:rPr lang="it-IT" sz="5400" b="1" i="1" dirty="0" smtClean="0">
                <a:solidFill>
                  <a:schemeClr val="accent5">
                    <a:lumMod val="75000"/>
                  </a:schemeClr>
                </a:solidFill>
              </a:rPr>
              <a:t> Spinoza</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pPr>
              <a:buNone/>
            </a:pPr>
            <a:r>
              <a:rPr lang="it-IT" dirty="0" smtClean="0"/>
              <a:t>(1632-1677)</a:t>
            </a:r>
          </a:p>
          <a:p>
            <a:pPr>
              <a:buNone/>
            </a:pPr>
            <a:endParaRPr lang="it-IT" dirty="0" smtClean="0"/>
          </a:p>
          <a:p>
            <a:r>
              <a:rPr lang="it-IT" dirty="0" smtClean="0"/>
              <a:t>Ebreo di origine portoghese, </a:t>
            </a:r>
            <a:r>
              <a:rPr lang="it-IT" b="1" dirty="0" smtClean="0"/>
              <a:t>Spinoza</a:t>
            </a:r>
            <a:r>
              <a:rPr lang="it-IT" dirty="0" smtClean="0"/>
              <a:t> nasce a Amsterdam, dove studia l’</a:t>
            </a:r>
            <a:r>
              <a:rPr lang="it-IT" i="1" dirty="0" smtClean="0"/>
              <a:t>Antico</a:t>
            </a:r>
            <a:r>
              <a:rPr lang="it-IT" dirty="0" smtClean="0"/>
              <a:t> </a:t>
            </a:r>
            <a:r>
              <a:rPr lang="it-IT" i="1" dirty="0" smtClean="0"/>
              <a:t>Testamento</a:t>
            </a:r>
            <a:r>
              <a:rPr lang="it-IT" dirty="0" smtClean="0"/>
              <a:t> e il </a:t>
            </a:r>
            <a:r>
              <a:rPr lang="it-IT" i="1" dirty="0" smtClean="0"/>
              <a:t>Talmud</a:t>
            </a:r>
            <a:r>
              <a:rPr lang="it-IT" dirty="0" smtClean="0"/>
              <a:t> nelle scuole ebraiche. Allievo di </a:t>
            </a:r>
            <a:r>
              <a:rPr lang="it-IT" i="1" dirty="0" err="1" smtClean="0"/>
              <a:t>Franciscus</a:t>
            </a:r>
            <a:r>
              <a:rPr lang="it-IT" i="1" dirty="0" smtClean="0"/>
              <a:t>  </a:t>
            </a:r>
            <a:r>
              <a:rPr lang="it-IT" i="1" dirty="0" err="1" smtClean="0"/>
              <a:t>van</a:t>
            </a:r>
            <a:r>
              <a:rPr lang="it-IT" i="1" dirty="0" smtClean="0"/>
              <a:t> den </a:t>
            </a:r>
            <a:r>
              <a:rPr lang="it-IT" i="1" dirty="0" err="1" smtClean="0"/>
              <a:t>Enden</a:t>
            </a:r>
            <a:r>
              <a:rPr lang="it-IT" dirty="0" smtClean="0"/>
              <a:t>, professa una libertà di pensiero tale da essere espulso dalla comunità ebraica.</a:t>
            </a:r>
          </a:p>
          <a:p>
            <a:r>
              <a:rPr lang="it-IT" dirty="0" smtClean="0"/>
              <a:t>Nel 1660 lascia Amsterdam per </a:t>
            </a:r>
            <a:r>
              <a:rPr lang="it-IT" dirty="0" err="1" smtClean="0"/>
              <a:t>Rijnsburg</a:t>
            </a:r>
            <a:r>
              <a:rPr lang="it-IT" dirty="0" smtClean="0"/>
              <a:t>, nei pressi di </a:t>
            </a:r>
            <a:r>
              <a:rPr lang="it-IT" dirty="0" err="1" smtClean="0"/>
              <a:t>Leyden</a:t>
            </a:r>
            <a:r>
              <a:rPr lang="it-IT" dirty="0" smtClean="0"/>
              <a:t>, dove termina il </a:t>
            </a:r>
            <a:r>
              <a:rPr lang="it-IT" i="1" dirty="0" smtClean="0"/>
              <a:t>Breve trattato su Dio, l’uomo e la sua felicità</a:t>
            </a:r>
            <a:r>
              <a:rPr lang="it-IT" dirty="0" smtClean="0"/>
              <a:t>, iniziando poi il </a:t>
            </a:r>
            <a:r>
              <a:rPr lang="it-IT" i="1" dirty="0" err="1" smtClean="0"/>
              <a:t>Tractatus</a:t>
            </a:r>
            <a:r>
              <a:rPr lang="it-IT" i="1" dirty="0" smtClean="0"/>
              <a:t> de </a:t>
            </a:r>
            <a:r>
              <a:rPr lang="it-IT" i="1" dirty="0" err="1" smtClean="0"/>
              <a:t>intellectus</a:t>
            </a:r>
            <a:r>
              <a:rPr lang="it-IT" i="1" dirty="0" smtClean="0"/>
              <a:t> </a:t>
            </a:r>
            <a:r>
              <a:rPr lang="it-IT" i="1" dirty="0" err="1" smtClean="0"/>
              <a:t>emendatione</a:t>
            </a:r>
            <a:r>
              <a:rPr lang="it-IT" dirty="0" smtClean="0"/>
              <a:t>, rimasto incompiuto.</a:t>
            </a:r>
          </a:p>
          <a:p>
            <a:r>
              <a:rPr lang="it-IT" dirty="0" smtClean="0"/>
              <a:t>Successivamente pubblica il </a:t>
            </a:r>
            <a:r>
              <a:rPr lang="it-IT" i="1" dirty="0" err="1" smtClean="0"/>
              <a:t>Renati</a:t>
            </a:r>
            <a:r>
              <a:rPr lang="it-IT" i="1" dirty="0" smtClean="0"/>
              <a:t> </a:t>
            </a:r>
            <a:r>
              <a:rPr lang="it-IT" i="1" dirty="0" err="1" smtClean="0"/>
              <a:t>Des</a:t>
            </a:r>
            <a:r>
              <a:rPr lang="it-IT" i="1" dirty="0" smtClean="0"/>
              <a:t> </a:t>
            </a:r>
            <a:r>
              <a:rPr lang="it-IT" i="1" dirty="0" err="1" smtClean="0"/>
              <a:t>Cartes</a:t>
            </a:r>
            <a:r>
              <a:rPr lang="it-IT" i="1" dirty="0" smtClean="0"/>
              <a:t> </a:t>
            </a:r>
            <a:r>
              <a:rPr lang="it-IT" i="1" dirty="0" err="1" smtClean="0"/>
              <a:t>principiorum</a:t>
            </a:r>
            <a:r>
              <a:rPr lang="it-IT" i="1" dirty="0" smtClean="0"/>
              <a:t> </a:t>
            </a:r>
            <a:r>
              <a:rPr lang="it-IT" i="1" dirty="0" err="1" smtClean="0"/>
              <a:t>philosophiae</a:t>
            </a:r>
            <a:r>
              <a:rPr lang="it-IT" dirty="0" smtClean="0"/>
              <a:t>, </a:t>
            </a:r>
            <a:r>
              <a:rPr lang="it-IT" i="1" dirty="0" smtClean="0"/>
              <a:t>Pars I </a:t>
            </a:r>
            <a:r>
              <a:rPr lang="it-IT" i="1" dirty="0" err="1" smtClean="0"/>
              <a:t>et</a:t>
            </a:r>
            <a:r>
              <a:rPr lang="it-IT" i="1" dirty="0" smtClean="0"/>
              <a:t> II more geometrico </a:t>
            </a:r>
            <a:r>
              <a:rPr lang="it-IT" i="1" dirty="0" err="1" smtClean="0"/>
              <a:t>demonstratae</a:t>
            </a:r>
            <a:r>
              <a:rPr lang="it-IT" dirty="0" smtClean="0"/>
              <a:t>, insieme al </a:t>
            </a:r>
            <a:r>
              <a:rPr lang="it-IT" i="1" dirty="0" smtClean="0"/>
              <a:t>Cogitata </a:t>
            </a:r>
            <a:r>
              <a:rPr lang="it-IT" i="1" dirty="0" err="1" smtClean="0"/>
              <a:t>metaphysica</a:t>
            </a:r>
            <a:r>
              <a:rPr lang="it-IT" dirty="0" smtClean="0"/>
              <a:t>.</a:t>
            </a:r>
          </a:p>
          <a:p>
            <a:r>
              <a:rPr lang="it-IT" dirty="0" smtClean="0"/>
              <a:t>Un ultimo trasferimento, a </a:t>
            </a:r>
            <a:r>
              <a:rPr lang="it-IT" dirty="0" err="1" smtClean="0"/>
              <a:t>Voorburg</a:t>
            </a:r>
            <a:r>
              <a:rPr lang="it-IT" dirty="0" smtClean="0"/>
              <a:t> presso l’Aia, gli permette di attendere al fondamentale </a:t>
            </a:r>
            <a:r>
              <a:rPr lang="it-IT" i="1" dirty="0" err="1" smtClean="0"/>
              <a:t>Ethica</a:t>
            </a:r>
            <a:r>
              <a:rPr lang="it-IT" i="1" dirty="0" smtClean="0"/>
              <a:t> ordine geometrico </a:t>
            </a:r>
            <a:r>
              <a:rPr lang="it-IT" i="1" dirty="0" err="1" smtClean="0"/>
              <a:t>demonstrata</a:t>
            </a:r>
            <a:r>
              <a:rPr lang="it-IT" dirty="0" smtClean="0"/>
              <a:t>, e al </a:t>
            </a:r>
            <a:r>
              <a:rPr lang="it-IT" i="1" dirty="0" err="1" smtClean="0"/>
              <a:t>Tractatus</a:t>
            </a:r>
            <a:r>
              <a:rPr lang="it-IT" i="1" dirty="0" smtClean="0"/>
              <a:t> </a:t>
            </a:r>
            <a:r>
              <a:rPr lang="it-IT" i="1" dirty="0" err="1" smtClean="0"/>
              <a:t>theologico-politicus</a:t>
            </a:r>
            <a:r>
              <a:rPr lang="it-IT" dirty="0" smtClean="0"/>
              <a:t>.</a:t>
            </a:r>
          </a:p>
          <a:p>
            <a:r>
              <a:rPr lang="it-IT" dirty="0" smtClean="0"/>
              <a:t>Muore all’Aia.</a:t>
            </a:r>
            <a:endParaRPr lang="it-IT"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sostanza</a:t>
            </a:r>
            <a:r>
              <a:rPr lang="it-IT" b="1" dirty="0" smtClean="0"/>
              <a:t>”</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Se Cartesio separa per primo la dimensione del mondo dalla dimensione del pensiero, legandolo però all’autoconsapevolezza del soggetto, Spinoza fa un passo deciso in tutt’altra direzione: colloca la sua </a:t>
            </a:r>
            <a:r>
              <a:rPr lang="it-IT" b="1" dirty="0" smtClean="0"/>
              <a:t>ontologia</a:t>
            </a:r>
            <a:r>
              <a:rPr lang="it-IT" dirty="0" smtClean="0"/>
              <a:t> ed </a:t>
            </a:r>
            <a:r>
              <a:rPr lang="it-IT" b="1" dirty="0" smtClean="0"/>
              <a:t>epistemologia</a:t>
            </a:r>
            <a:r>
              <a:rPr lang="it-IT" dirty="0" smtClean="0"/>
              <a:t> su una posizione decisamente </a:t>
            </a:r>
            <a:r>
              <a:rPr lang="it-IT" b="1" dirty="0" smtClean="0"/>
              <a:t>monista</a:t>
            </a:r>
            <a:r>
              <a:rPr lang="it-IT" dirty="0" smtClean="0"/>
              <a:t>, nettamente contraria al </a:t>
            </a:r>
            <a:r>
              <a:rPr lang="it-IT" b="1" dirty="0" smtClean="0"/>
              <a:t>dualismo</a:t>
            </a:r>
            <a:r>
              <a:rPr lang="it-IT" dirty="0" smtClean="0"/>
              <a:t> cartesiano.</a:t>
            </a:r>
          </a:p>
          <a:p>
            <a:r>
              <a:rPr lang="it-IT" dirty="0" smtClean="0"/>
              <a:t>Per Spinoza, </a:t>
            </a:r>
            <a:r>
              <a:rPr lang="it-IT" i="1" dirty="0" smtClean="0"/>
              <a:t>tutto ciò che è in sé concepito per sé è </a:t>
            </a:r>
            <a:r>
              <a:rPr lang="it-IT" b="1" i="1" dirty="0" smtClean="0"/>
              <a:t>sostanza</a:t>
            </a:r>
            <a:r>
              <a:rPr lang="it-IT" i="1" dirty="0" smtClean="0"/>
              <a:t>, la quale è -appunto- comprensibile in sé e per sé</a:t>
            </a:r>
            <a:r>
              <a:rPr lang="it-IT" dirty="0" smtClean="0"/>
              <a:t>: cioè è </a:t>
            </a:r>
            <a:r>
              <a:rPr lang="it-IT" i="1" dirty="0" smtClean="0"/>
              <a:t>causa sui</a:t>
            </a:r>
            <a:r>
              <a:rPr lang="it-IT" dirty="0" smtClean="0"/>
              <a:t>, esistendo necessariamente, poiché non può non esistere.</a:t>
            </a:r>
          </a:p>
          <a:p>
            <a:r>
              <a:rPr lang="it-IT" b="1" dirty="0" smtClean="0"/>
              <a:t>Tale sostanza coincide con Dio stesso: </a:t>
            </a:r>
            <a:r>
              <a:rPr lang="it-IT" b="1" i="1" dirty="0" smtClean="0"/>
              <a:t>Deus </a:t>
            </a:r>
            <a:r>
              <a:rPr lang="it-IT" b="1" i="1" dirty="0" err="1" smtClean="0"/>
              <a:t>sive</a:t>
            </a:r>
            <a:r>
              <a:rPr lang="it-IT" b="1" i="1" dirty="0" smtClean="0"/>
              <a:t> Natura</a:t>
            </a:r>
            <a:r>
              <a:rPr lang="it-IT" i="1" dirty="0" smtClean="0"/>
              <a:t>.</a:t>
            </a:r>
            <a:endParaRPr lang="it-IT" i="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Gli </a:t>
            </a:r>
            <a:r>
              <a:rPr lang="it-IT" b="1" i="1" dirty="0" smtClean="0"/>
              <a:t>attributi</a:t>
            </a:r>
            <a:r>
              <a:rPr lang="it-IT" b="1" dirty="0" smtClean="0"/>
              <a:t> della </a:t>
            </a:r>
            <a:r>
              <a:rPr lang="it-IT" b="1" i="1" dirty="0" smtClean="0"/>
              <a:t>sostanza</a:t>
            </a:r>
            <a:endParaRPr lang="it-IT" b="1" i="1" dirty="0"/>
          </a:p>
        </p:txBody>
      </p:sp>
      <p:sp>
        <p:nvSpPr>
          <p:cNvPr id="3" name="Segnaposto contenuto 2"/>
          <p:cNvSpPr>
            <a:spLocks noGrp="1"/>
          </p:cNvSpPr>
          <p:nvPr>
            <p:ph idx="1"/>
          </p:nvPr>
        </p:nvSpPr>
        <p:spPr/>
        <p:txBody>
          <a:bodyPr>
            <a:normAutofit fontScale="92500"/>
          </a:bodyPr>
          <a:lstStyle/>
          <a:p>
            <a:r>
              <a:rPr lang="it-IT" dirty="0" smtClean="0"/>
              <a:t>Si capisce come una tale concezione creasse problema, non solo negli ambienti ebraici, ma anche in quelli cristiani.</a:t>
            </a:r>
          </a:p>
          <a:p>
            <a:r>
              <a:rPr lang="it-IT" b="1" dirty="0" smtClean="0"/>
              <a:t>Dio, però, non coincide in assoluto con la natura</a:t>
            </a:r>
            <a:r>
              <a:rPr lang="it-IT" dirty="0" smtClean="0"/>
              <a:t>, perché questa si manifesta con caratteristiche, dette </a:t>
            </a:r>
            <a:r>
              <a:rPr lang="it-IT" b="1" i="1" dirty="0" smtClean="0"/>
              <a:t>attributi</a:t>
            </a:r>
            <a:r>
              <a:rPr lang="it-IT" dirty="0" smtClean="0"/>
              <a:t>, che sono praticamente infiniti. Gli </a:t>
            </a:r>
            <a:r>
              <a:rPr lang="it-IT" i="1" dirty="0" smtClean="0"/>
              <a:t>attributi</a:t>
            </a:r>
            <a:r>
              <a:rPr lang="it-IT" dirty="0" smtClean="0"/>
              <a:t> sono ciò che l’intelletto percepisce della </a:t>
            </a:r>
            <a:r>
              <a:rPr lang="it-IT" i="1" dirty="0" smtClean="0"/>
              <a:t>sostanza</a:t>
            </a:r>
            <a:r>
              <a:rPr lang="it-IT" dirty="0" smtClean="0"/>
              <a:t> come costitutivo della specifica </a:t>
            </a:r>
            <a:r>
              <a:rPr lang="it-IT" b="1" i="1" dirty="0" smtClean="0"/>
              <a:t>essenza</a:t>
            </a:r>
            <a:r>
              <a:rPr lang="it-IT" dirty="0" smtClean="0"/>
              <a:t>.</a:t>
            </a:r>
          </a:p>
          <a:p>
            <a:pPr>
              <a:buNone/>
            </a:pPr>
            <a:endParaRPr lang="it-IT" dirty="0" smtClean="0"/>
          </a:p>
          <a:p>
            <a:r>
              <a:rPr lang="it-IT" b="1" dirty="0" smtClean="0"/>
              <a:t>Gli attributi sono la sostanza</a:t>
            </a:r>
            <a:r>
              <a:rPr lang="it-IT" dirty="0" smtClean="0"/>
              <a:t>, ma noi ne conosciamo realmente </a:t>
            </a:r>
            <a:r>
              <a:rPr lang="it-IT" b="1" dirty="0" smtClean="0"/>
              <a:t>due soli</a:t>
            </a:r>
            <a:r>
              <a:rPr lang="it-IT" dirty="0" smtClean="0"/>
              <a:t>: il </a:t>
            </a:r>
            <a:r>
              <a:rPr lang="it-IT" b="1" i="1" dirty="0" smtClean="0"/>
              <a:t>pensiero</a:t>
            </a:r>
            <a:r>
              <a:rPr lang="it-IT" dirty="0" smtClean="0"/>
              <a:t> e l’</a:t>
            </a:r>
            <a:r>
              <a:rPr lang="it-IT" b="1" i="1" dirty="0" smtClean="0"/>
              <a:t>estensione</a:t>
            </a:r>
            <a:r>
              <a:rPr lang="it-IT" dirty="0" smtClean="0"/>
              <a:t>: </a:t>
            </a:r>
            <a:r>
              <a:rPr lang="it-IT" b="1" dirty="0" smtClean="0"/>
              <a:t>due modi della sostanza stessa, che è infinita.</a:t>
            </a:r>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pensiero </a:t>
            </a:r>
            <a:endParaRPr lang="it-IT" b="1" dirty="0"/>
          </a:p>
        </p:txBody>
      </p:sp>
      <p:sp>
        <p:nvSpPr>
          <p:cNvPr id="3" name="Segnaposto contenuto 2"/>
          <p:cNvSpPr>
            <a:spLocks noGrp="1"/>
          </p:cNvSpPr>
          <p:nvPr>
            <p:ph idx="1"/>
          </p:nvPr>
        </p:nvSpPr>
        <p:spPr/>
        <p:txBody>
          <a:bodyPr>
            <a:normAutofit lnSpcReduction="10000"/>
          </a:bodyPr>
          <a:lstStyle/>
          <a:p>
            <a:r>
              <a:rPr lang="it-IT" dirty="0" smtClean="0"/>
              <a:t>Per questo autore, così interessante anche per i nostri tempi, lo </a:t>
            </a:r>
            <a:r>
              <a:rPr lang="it-IT" b="1" i="1" dirty="0" smtClean="0"/>
              <a:t>scetticismo</a:t>
            </a:r>
            <a:r>
              <a:rPr lang="it-IT" dirty="0" smtClean="0"/>
              <a:t> è da considerare un metodo conoscitivo adatto alla diversità degli spiriti, cioè delle menti umane. </a:t>
            </a:r>
          </a:p>
          <a:p>
            <a:r>
              <a:rPr lang="it-IT" dirty="0" smtClean="0"/>
              <a:t>Egli confronta volentieri e con cura le tradizioni della grande cultura europea con i </a:t>
            </a:r>
            <a:r>
              <a:rPr lang="it-IT" i="1" dirty="0" err="1" smtClean="0"/>
              <a:t>reportages</a:t>
            </a:r>
            <a:r>
              <a:rPr lang="it-IT" dirty="0" smtClean="0"/>
              <a:t> dei primi grandi viaggiatori sui cosiddetti “</a:t>
            </a:r>
            <a:r>
              <a:rPr lang="it-IT" b="1" i="1" dirty="0" smtClean="0"/>
              <a:t>popoli selvaggi</a:t>
            </a:r>
            <a:r>
              <a:rPr lang="it-IT" dirty="0" smtClean="0"/>
              <a:t>”, e riscontra differenze radicali, che oggi definiremmo </a:t>
            </a:r>
            <a:r>
              <a:rPr lang="it-IT" dirty="0" err="1" smtClean="0"/>
              <a:t>etnico-antropologiche</a:t>
            </a:r>
            <a:r>
              <a:rPr lang="it-IT" dirty="0" smtClean="0"/>
              <a:t>. Da ciò trae la convinzione fondamentale che </a:t>
            </a:r>
            <a:r>
              <a:rPr lang="it-IT" b="1" dirty="0" smtClean="0"/>
              <a:t>non possano darsi certezze assolute sui temi conoscitivi ed etici</a:t>
            </a:r>
            <a:r>
              <a:rPr lang="it-IT" dirty="0" smtClean="0"/>
              <a:t>.</a:t>
            </a:r>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 </a:t>
            </a:r>
            <a:r>
              <a:rPr lang="it-IT" b="1" i="1" dirty="0" smtClean="0"/>
              <a:t>modi</a:t>
            </a:r>
            <a:r>
              <a:rPr lang="it-IT" b="1" dirty="0" smtClean="0"/>
              <a:t> della </a:t>
            </a:r>
            <a:r>
              <a:rPr lang="it-IT" b="1" i="1" dirty="0" smtClean="0"/>
              <a:t>sostanza</a:t>
            </a:r>
            <a:endParaRPr lang="it-IT" b="1" i="1" dirty="0"/>
          </a:p>
        </p:txBody>
      </p:sp>
      <p:sp>
        <p:nvSpPr>
          <p:cNvPr id="3" name="Segnaposto contenuto 2"/>
          <p:cNvSpPr>
            <a:spLocks noGrp="1"/>
          </p:cNvSpPr>
          <p:nvPr>
            <p:ph idx="1"/>
          </p:nvPr>
        </p:nvSpPr>
        <p:spPr/>
        <p:txBody>
          <a:bodyPr>
            <a:normAutofit fontScale="92500" lnSpcReduction="20000"/>
          </a:bodyPr>
          <a:lstStyle/>
          <a:p>
            <a:r>
              <a:rPr lang="it-IT" i="1" dirty="0" smtClean="0"/>
              <a:t>Se gli attributi sono la sostanza stessa</a:t>
            </a:r>
            <a:r>
              <a:rPr lang="it-IT" dirty="0" smtClean="0"/>
              <a:t>, </a:t>
            </a:r>
            <a:r>
              <a:rPr lang="it-IT" b="1" i="1" dirty="0" smtClean="0"/>
              <a:t>i modi ne sono gli accidenti</a:t>
            </a:r>
            <a:r>
              <a:rPr lang="it-IT" dirty="0" smtClean="0"/>
              <a:t> (</a:t>
            </a:r>
            <a:r>
              <a:rPr lang="it-IT" dirty="0" err="1" smtClean="0"/>
              <a:t>cf</a:t>
            </a:r>
            <a:r>
              <a:rPr lang="it-IT" dirty="0" smtClean="0"/>
              <a:t>. tradizione </a:t>
            </a:r>
            <a:r>
              <a:rPr lang="it-IT" dirty="0" err="1" smtClean="0"/>
              <a:t>aristotelico-scolastica</a:t>
            </a:r>
            <a:r>
              <a:rPr lang="it-IT" dirty="0" smtClean="0"/>
              <a:t>).</a:t>
            </a:r>
          </a:p>
          <a:p>
            <a:r>
              <a:rPr lang="it-IT" dirty="0" smtClean="0"/>
              <a:t>Ad esempio,il </a:t>
            </a:r>
            <a:r>
              <a:rPr lang="it-IT" b="1" dirty="0" smtClean="0"/>
              <a:t>movimento</a:t>
            </a:r>
            <a:r>
              <a:rPr lang="it-IT" dirty="0" smtClean="0"/>
              <a:t> è un modo dell’</a:t>
            </a:r>
            <a:r>
              <a:rPr lang="it-IT" i="1" dirty="0" smtClean="0"/>
              <a:t>estensione</a:t>
            </a:r>
            <a:r>
              <a:rPr lang="it-IT" dirty="0" smtClean="0"/>
              <a:t>, mentre la </a:t>
            </a:r>
            <a:r>
              <a:rPr lang="it-IT" b="1" dirty="0" smtClean="0"/>
              <a:t>nascita</a:t>
            </a:r>
            <a:r>
              <a:rPr lang="it-IT" dirty="0" smtClean="0"/>
              <a:t> è un modo della </a:t>
            </a:r>
            <a:r>
              <a:rPr lang="it-IT" i="1" dirty="0" smtClean="0"/>
              <a:t>generazione</a:t>
            </a:r>
            <a:r>
              <a:rPr lang="it-IT" dirty="0" smtClean="0"/>
              <a:t>, ovvero la </a:t>
            </a:r>
            <a:r>
              <a:rPr lang="it-IT" b="1" dirty="0" smtClean="0"/>
              <a:t>morte</a:t>
            </a:r>
            <a:r>
              <a:rPr lang="it-IT" dirty="0" smtClean="0"/>
              <a:t> un modo della </a:t>
            </a:r>
            <a:r>
              <a:rPr lang="it-IT" i="1" dirty="0" smtClean="0"/>
              <a:t>corruzione</a:t>
            </a:r>
            <a:r>
              <a:rPr lang="it-IT" dirty="0" smtClean="0"/>
              <a:t>.</a:t>
            </a:r>
          </a:p>
          <a:p>
            <a:r>
              <a:rPr lang="it-IT" dirty="0" smtClean="0"/>
              <a:t>I </a:t>
            </a:r>
            <a:r>
              <a:rPr lang="it-IT" i="1" dirty="0" smtClean="0"/>
              <a:t>modi sono nel tempo</a:t>
            </a:r>
            <a:r>
              <a:rPr lang="it-IT" dirty="0" smtClean="0"/>
              <a:t>, e quindi non necessariamente esistenti </a:t>
            </a:r>
            <a:r>
              <a:rPr lang="it-IT" i="1" dirty="0" smtClean="0"/>
              <a:t>mentre la sostanza </a:t>
            </a:r>
            <a:r>
              <a:rPr lang="it-IT" dirty="0" smtClean="0"/>
              <a:t>(che è Dio) </a:t>
            </a:r>
            <a:r>
              <a:rPr lang="it-IT" i="1" dirty="0" smtClean="0"/>
              <a:t>è eterna</a:t>
            </a:r>
            <a:r>
              <a:rPr lang="it-IT" dirty="0" smtClean="0"/>
              <a:t>.</a:t>
            </a:r>
          </a:p>
          <a:p>
            <a:r>
              <a:rPr lang="it-IT" dirty="0" smtClean="0"/>
              <a:t>Alcuni modi, però sono intermedi tra la sostanza  e i modi finiti: sono </a:t>
            </a:r>
            <a:r>
              <a:rPr lang="it-IT" i="1" dirty="0" smtClean="0"/>
              <a:t>i modi infiniti</a:t>
            </a:r>
            <a:r>
              <a:rPr lang="it-IT" dirty="0" smtClean="0"/>
              <a:t>, come il </a:t>
            </a:r>
            <a:r>
              <a:rPr lang="it-IT" b="1" i="1" dirty="0" smtClean="0"/>
              <a:t>pensiero</a:t>
            </a:r>
            <a:r>
              <a:rPr lang="it-IT" dirty="0" smtClean="0"/>
              <a:t>, che </a:t>
            </a:r>
            <a:r>
              <a:rPr lang="it-IT" b="1" i="1" dirty="0" smtClean="0"/>
              <a:t>è immagine dell’intelletto infinito di Dio.</a:t>
            </a:r>
          </a:p>
          <a:p>
            <a:r>
              <a:rPr lang="it-IT" b="1" i="1" dirty="0" smtClean="0"/>
              <a:t>La sostanza pensante e la sostanza estesa sono dunque la stessa cosa sotto due diversi punti di vista, perché ambedue sono causate da Dio.</a:t>
            </a:r>
          </a:p>
          <a:p>
            <a:endParaRPr lang="it-IT"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Natura </a:t>
            </a:r>
            <a:r>
              <a:rPr lang="it-IT" b="1" i="1" dirty="0" err="1" smtClean="0"/>
              <a:t>naturans</a:t>
            </a:r>
            <a:r>
              <a:rPr lang="it-IT" b="1" i="1" dirty="0" smtClean="0"/>
              <a:t> </a:t>
            </a:r>
            <a:r>
              <a:rPr lang="it-IT" b="1" dirty="0" smtClean="0"/>
              <a:t/>
            </a:r>
            <a:br>
              <a:rPr lang="it-IT" b="1" dirty="0" smtClean="0"/>
            </a:br>
            <a:r>
              <a:rPr lang="it-IT" b="1" dirty="0" smtClean="0"/>
              <a:t>e </a:t>
            </a:r>
            <a:r>
              <a:rPr lang="it-IT" b="1" i="1" dirty="0" smtClean="0"/>
              <a:t>natura </a:t>
            </a:r>
            <a:r>
              <a:rPr lang="it-IT" b="1" i="1" dirty="0" err="1" smtClean="0"/>
              <a:t>naturata</a:t>
            </a:r>
            <a:endParaRPr lang="it-IT" b="1" i="1" dirty="0"/>
          </a:p>
        </p:txBody>
      </p:sp>
      <p:sp>
        <p:nvSpPr>
          <p:cNvPr id="3" name="Segnaposto contenuto 2"/>
          <p:cNvSpPr>
            <a:spLocks noGrp="1"/>
          </p:cNvSpPr>
          <p:nvPr>
            <p:ph idx="1"/>
          </p:nvPr>
        </p:nvSpPr>
        <p:spPr/>
        <p:txBody>
          <a:bodyPr>
            <a:normAutofit fontScale="85000" lnSpcReduction="10000"/>
          </a:bodyPr>
          <a:lstStyle/>
          <a:p>
            <a:r>
              <a:rPr lang="it-IT" b="1" i="1" dirty="0" smtClean="0"/>
              <a:t>Tutto rinvia a Dio</a:t>
            </a:r>
            <a:r>
              <a:rPr lang="it-IT" dirty="0" smtClean="0"/>
              <a:t>, </a:t>
            </a:r>
            <a:r>
              <a:rPr lang="it-IT" i="1" dirty="0" smtClean="0"/>
              <a:t>unica infinita sostanza</a:t>
            </a:r>
            <a:r>
              <a:rPr lang="it-IT" dirty="0" smtClean="0"/>
              <a:t>, causa immanente di tutta la realtà. Ogni </a:t>
            </a:r>
            <a:r>
              <a:rPr lang="it-IT" i="1" dirty="0" smtClean="0"/>
              <a:t>essenza</a:t>
            </a:r>
            <a:r>
              <a:rPr lang="it-IT" dirty="0" smtClean="0"/>
              <a:t> ed </a:t>
            </a:r>
            <a:r>
              <a:rPr lang="it-IT" i="1" dirty="0" smtClean="0"/>
              <a:t>esistenza</a:t>
            </a:r>
            <a:r>
              <a:rPr lang="it-IT" dirty="0" smtClean="0"/>
              <a:t> particolare, e anche il </a:t>
            </a:r>
            <a:r>
              <a:rPr lang="it-IT" i="1" dirty="0" smtClean="0"/>
              <a:t>suo</a:t>
            </a:r>
            <a:r>
              <a:rPr lang="it-IT" dirty="0" smtClean="0"/>
              <a:t> </a:t>
            </a:r>
            <a:r>
              <a:rPr lang="it-IT" i="1" dirty="0" smtClean="0"/>
              <a:t>operare</a:t>
            </a:r>
            <a:r>
              <a:rPr lang="it-IT" dirty="0" smtClean="0"/>
              <a:t> afferiscono al rapporto </a:t>
            </a:r>
            <a:r>
              <a:rPr lang="it-IT" b="1" dirty="0" smtClean="0"/>
              <a:t>con Dio stesso</a:t>
            </a:r>
            <a:r>
              <a:rPr lang="it-IT" dirty="0" smtClean="0"/>
              <a:t>, vale a dire tra </a:t>
            </a:r>
            <a:r>
              <a:rPr lang="it-IT" b="1" i="1" dirty="0" smtClean="0"/>
              <a:t>natura </a:t>
            </a:r>
            <a:r>
              <a:rPr lang="it-IT" b="1" i="1" dirty="0" err="1" smtClean="0"/>
              <a:t>naturans</a:t>
            </a:r>
            <a:r>
              <a:rPr lang="it-IT" b="1" dirty="0" smtClean="0"/>
              <a:t> </a:t>
            </a:r>
            <a:r>
              <a:rPr lang="it-IT" dirty="0" smtClean="0"/>
              <a:t>e </a:t>
            </a:r>
            <a:r>
              <a:rPr lang="it-IT" b="1" i="1" dirty="0" smtClean="0"/>
              <a:t>natura </a:t>
            </a:r>
            <a:r>
              <a:rPr lang="it-IT" b="1" i="1" dirty="0" err="1" smtClean="0"/>
              <a:t>naturata</a:t>
            </a:r>
            <a:r>
              <a:rPr lang="it-IT" dirty="0" smtClean="0"/>
              <a:t>. </a:t>
            </a:r>
          </a:p>
          <a:p>
            <a:r>
              <a:rPr lang="it-IT" dirty="0" smtClean="0"/>
              <a:t>La </a:t>
            </a:r>
            <a:r>
              <a:rPr lang="it-IT" i="1" dirty="0" smtClean="0"/>
              <a:t>prima</a:t>
            </a:r>
            <a:r>
              <a:rPr lang="it-IT" dirty="0" smtClean="0"/>
              <a:t> è ciò che in sé ed è concepito per sé, mentre la </a:t>
            </a:r>
            <a:r>
              <a:rPr lang="it-IT" i="1" dirty="0" smtClean="0"/>
              <a:t>seconda</a:t>
            </a:r>
            <a:r>
              <a:rPr lang="it-IT" dirty="0" smtClean="0"/>
              <a:t> concerne tutto ciò che afferisce agli attributi di Dio nelle cose, che comunque sono in Dio, perché altrimenti non potrebbero essere neppure nelle cose, come attributi e modi.</a:t>
            </a:r>
          </a:p>
          <a:p>
            <a:pPr>
              <a:buNone/>
            </a:pPr>
            <a:endParaRPr lang="it-IT" dirty="0" smtClean="0"/>
          </a:p>
          <a:p>
            <a:r>
              <a:rPr lang="it-IT" b="1" dirty="0" smtClean="0"/>
              <a:t>La realtà molteplice è comunque, se vista dall’intelletto, una e unificata nella sostanza unica, che è Dio</a:t>
            </a:r>
            <a:r>
              <a:rPr lang="it-IT" dirty="0" smtClean="0"/>
              <a:t>.</a:t>
            </a:r>
            <a:endParaRPr lang="it-IT"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Libertà</a:t>
            </a:r>
            <a:r>
              <a:rPr lang="it-IT" b="1" dirty="0" smtClean="0"/>
              <a:t> e </a:t>
            </a:r>
            <a:r>
              <a:rPr lang="it-IT" b="1" i="1" dirty="0" smtClean="0"/>
              <a:t>necessità</a:t>
            </a:r>
            <a:endParaRPr lang="it-IT" b="1" i="1" dirty="0"/>
          </a:p>
        </p:txBody>
      </p:sp>
      <p:sp>
        <p:nvSpPr>
          <p:cNvPr id="3" name="Segnaposto contenuto 2"/>
          <p:cNvSpPr>
            <a:spLocks noGrp="1"/>
          </p:cNvSpPr>
          <p:nvPr>
            <p:ph idx="1"/>
          </p:nvPr>
        </p:nvSpPr>
        <p:spPr/>
        <p:txBody>
          <a:bodyPr>
            <a:normAutofit fontScale="92500"/>
          </a:bodyPr>
          <a:lstStyle/>
          <a:p>
            <a:r>
              <a:rPr lang="it-IT" b="1" dirty="0" smtClean="0"/>
              <a:t>Tutta la realtà delle cose, gli uomini e i gruppi umani, sono espressioni, modi e attributi di Dio, e quindi sono intrinsecamente connessi e necessari.</a:t>
            </a:r>
          </a:p>
          <a:p>
            <a:r>
              <a:rPr lang="it-IT" b="1" dirty="0" smtClean="0"/>
              <a:t>Tutta la realtà è necessaria </a:t>
            </a:r>
            <a:r>
              <a:rPr lang="it-IT" dirty="0" smtClean="0"/>
              <a:t>e quindi </a:t>
            </a:r>
            <a:r>
              <a:rPr lang="it-IT" i="1" dirty="0" smtClean="0"/>
              <a:t>anche la visione etica a ciò si deve riferire.</a:t>
            </a:r>
          </a:p>
          <a:p>
            <a:r>
              <a:rPr lang="it-IT" dirty="0" smtClean="0"/>
              <a:t>Se la mente riesce a cogliere l’unità del tutto, allora riesce a cogliere Dio in tutte le cose, e in esse vede la necessità che siano.</a:t>
            </a:r>
          </a:p>
          <a:p>
            <a:r>
              <a:rPr lang="it-IT" b="1" dirty="0" smtClean="0"/>
              <a:t>Tale visione non crea pochi problemi a noi che siamo immersi nella cultura del libero arbitrio, anche se diversamente declinato. </a:t>
            </a:r>
            <a:endParaRPr lang="it-IT"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tre forme di conoscenza</a:t>
            </a:r>
            <a:endParaRPr lang="it-IT" b="1" dirty="0"/>
          </a:p>
        </p:txBody>
      </p:sp>
      <p:sp>
        <p:nvSpPr>
          <p:cNvPr id="3" name="Segnaposto contenuto 2"/>
          <p:cNvSpPr>
            <a:spLocks noGrp="1"/>
          </p:cNvSpPr>
          <p:nvPr>
            <p:ph idx="1"/>
          </p:nvPr>
        </p:nvSpPr>
        <p:spPr/>
        <p:txBody>
          <a:bodyPr>
            <a:normAutofit fontScale="92500"/>
          </a:bodyPr>
          <a:lstStyle/>
          <a:p>
            <a:r>
              <a:rPr lang="it-IT" dirty="0" smtClean="0"/>
              <a:t>Per Spinoza vi è una </a:t>
            </a:r>
            <a:r>
              <a:rPr lang="it-IT" i="1" dirty="0" err="1" smtClean="0"/>
              <a:t>scalarità</a:t>
            </a:r>
            <a:r>
              <a:rPr lang="it-IT" i="1" dirty="0" smtClean="0"/>
              <a:t> delle forme di conoscenza</a:t>
            </a:r>
            <a:r>
              <a:rPr lang="it-IT" dirty="0" smtClean="0"/>
              <a:t>:</a:t>
            </a:r>
          </a:p>
          <a:p>
            <a:pPr>
              <a:buNone/>
            </a:pPr>
            <a:endParaRPr lang="it-IT" dirty="0" smtClean="0"/>
          </a:p>
          <a:p>
            <a:pPr>
              <a:buFontTx/>
              <a:buChar char="-"/>
            </a:pPr>
            <a:r>
              <a:rPr lang="it-IT" i="1" dirty="0" smtClean="0"/>
              <a:t>la prima </a:t>
            </a:r>
            <a:r>
              <a:rPr lang="it-IT" dirty="0" smtClean="0"/>
              <a:t>è l’</a:t>
            </a:r>
            <a:r>
              <a:rPr lang="it-IT" b="1" dirty="0" smtClean="0"/>
              <a:t>immaginazione</a:t>
            </a:r>
            <a:r>
              <a:rPr lang="it-IT" dirty="0" smtClean="0"/>
              <a:t>, che è conoscenza inadeguata, approssimativa, condizionata da ciò che esterno;</a:t>
            </a:r>
          </a:p>
          <a:p>
            <a:pPr>
              <a:buFontTx/>
              <a:buChar char="-"/>
            </a:pPr>
            <a:r>
              <a:rPr lang="it-IT" dirty="0" smtClean="0"/>
              <a:t>la </a:t>
            </a:r>
            <a:r>
              <a:rPr lang="it-IT" i="1" dirty="0" smtClean="0"/>
              <a:t>seconda</a:t>
            </a:r>
            <a:r>
              <a:rPr lang="it-IT" dirty="0" smtClean="0"/>
              <a:t> è la </a:t>
            </a:r>
            <a:r>
              <a:rPr lang="it-IT" b="1" dirty="0" smtClean="0"/>
              <a:t>ragione</a:t>
            </a:r>
            <a:r>
              <a:rPr lang="it-IT" dirty="0" smtClean="0"/>
              <a:t>, che è conoscenza atta a cogliere i nessi causali tra le cose e i loro rapporti con il tutto:</a:t>
            </a:r>
          </a:p>
          <a:p>
            <a:pPr>
              <a:buFontTx/>
              <a:buChar char="-"/>
            </a:pPr>
            <a:r>
              <a:rPr lang="it-IT" dirty="0" smtClean="0"/>
              <a:t>la </a:t>
            </a:r>
            <a:r>
              <a:rPr lang="it-IT" i="1" dirty="0" smtClean="0"/>
              <a:t>terza</a:t>
            </a:r>
            <a:r>
              <a:rPr lang="it-IT" dirty="0" smtClean="0"/>
              <a:t> concerne la </a:t>
            </a:r>
            <a:r>
              <a:rPr lang="it-IT" b="1" dirty="0" smtClean="0"/>
              <a:t>conoscenza intuitiva</a:t>
            </a:r>
            <a:r>
              <a:rPr lang="it-IT" dirty="0" smtClean="0"/>
              <a:t>, che è in grado di cogliere il tutto in modo non discorsivo, ma immediato.</a:t>
            </a:r>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morale</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Spinoza è conseguente in tutto il suo pensiero. Circa gli aspetti etici, soprattutto con l’opera </a:t>
            </a:r>
            <a:r>
              <a:rPr lang="it-IT" i="1" dirty="0" err="1" smtClean="0"/>
              <a:t>Ethica</a:t>
            </a:r>
            <a:r>
              <a:rPr lang="it-IT" i="1" dirty="0" smtClean="0"/>
              <a:t> ordine geometrico </a:t>
            </a:r>
            <a:r>
              <a:rPr lang="it-IT" i="1" dirty="0" err="1" smtClean="0"/>
              <a:t>demonstrata</a:t>
            </a:r>
            <a:r>
              <a:rPr lang="it-IT" dirty="0" smtClean="0"/>
              <a:t>, si mantiene sullo stesso binario della sua </a:t>
            </a:r>
            <a:r>
              <a:rPr lang="it-IT" i="1" dirty="0" smtClean="0"/>
              <a:t>metafisica della sostanza</a:t>
            </a:r>
            <a:r>
              <a:rPr lang="it-IT" dirty="0" smtClean="0"/>
              <a:t>.</a:t>
            </a:r>
          </a:p>
          <a:p>
            <a:r>
              <a:rPr lang="it-IT" dirty="0" smtClean="0"/>
              <a:t>L’</a:t>
            </a:r>
            <a:r>
              <a:rPr lang="it-IT" b="1" i="1" dirty="0" smtClean="0"/>
              <a:t>amor</a:t>
            </a:r>
            <a:r>
              <a:rPr lang="it-IT" dirty="0" smtClean="0"/>
              <a:t> </a:t>
            </a:r>
            <a:r>
              <a:rPr lang="it-IT" b="1" i="1" dirty="0" smtClean="0"/>
              <a:t>Dei </a:t>
            </a:r>
            <a:r>
              <a:rPr lang="it-IT" b="1" i="1" dirty="0" err="1" smtClean="0"/>
              <a:t>intellectualis</a:t>
            </a:r>
            <a:r>
              <a:rPr lang="it-IT" dirty="0" smtClean="0"/>
              <a:t>, fa sì che ogni persona, nello </a:t>
            </a:r>
            <a:r>
              <a:rPr lang="it-IT" b="1" dirty="0" smtClean="0"/>
              <a:t>sforzo vitale </a:t>
            </a:r>
            <a:r>
              <a:rPr lang="it-IT" dirty="0" smtClean="0"/>
              <a:t>(</a:t>
            </a:r>
            <a:r>
              <a:rPr lang="it-IT" i="1" dirty="0" err="1" smtClean="0"/>
              <a:t>conatus</a:t>
            </a:r>
            <a:r>
              <a:rPr lang="it-IT" dirty="0" smtClean="0"/>
              <a:t>) si esprima mediante la </a:t>
            </a:r>
            <a:r>
              <a:rPr lang="it-IT" b="1" dirty="0" smtClean="0"/>
              <a:t>volontà</a:t>
            </a:r>
            <a:r>
              <a:rPr lang="it-IT" dirty="0" smtClean="0"/>
              <a:t>, o gli </a:t>
            </a:r>
            <a:r>
              <a:rPr lang="it-IT" b="1" dirty="0" smtClean="0"/>
              <a:t>appetiti</a:t>
            </a:r>
            <a:r>
              <a:rPr lang="it-IT" dirty="0" smtClean="0"/>
              <a:t>, concernenti tutto il proprio essere, fatto unitariamente di corpo e mente.</a:t>
            </a:r>
          </a:p>
          <a:p>
            <a:r>
              <a:rPr lang="it-IT" dirty="0" smtClean="0"/>
              <a:t>Le stesse </a:t>
            </a:r>
            <a:r>
              <a:rPr lang="it-IT" b="1" dirty="0" smtClean="0"/>
              <a:t>passioni</a:t>
            </a:r>
            <a:r>
              <a:rPr lang="it-IT" dirty="0" smtClean="0"/>
              <a:t> </a:t>
            </a:r>
            <a:r>
              <a:rPr lang="it-IT" b="1" dirty="0" smtClean="0"/>
              <a:t>sono dunque parti di questa ricerca in ognuno del proprio bene, che è l’utile</a:t>
            </a:r>
            <a:r>
              <a:rPr lang="it-IT" dirty="0" smtClean="0"/>
              <a:t>, vale a dire ciò che conserva ed espande il soggetto stesso.</a:t>
            </a:r>
          </a:p>
          <a:p>
            <a:r>
              <a:rPr lang="it-IT" b="1" dirty="0" smtClean="0"/>
              <a:t>Ma il massimo bene per l’uomo è la </a:t>
            </a:r>
            <a:r>
              <a:rPr lang="it-IT" b="1" u="sng" dirty="0" smtClean="0"/>
              <a:t>ragione intellettuale</a:t>
            </a:r>
            <a:r>
              <a:rPr lang="it-IT" b="1" dirty="0" smtClean="0"/>
              <a:t>, che lo deve portare al governo delle passioni smodate, </a:t>
            </a:r>
            <a:r>
              <a:rPr lang="it-IT" b="1" smtClean="0"/>
              <a:t>fomite della </a:t>
            </a:r>
            <a:r>
              <a:rPr lang="it-IT" b="1" dirty="0" smtClean="0"/>
              <a:t>sofferenza </a:t>
            </a:r>
            <a:r>
              <a:rPr lang="it-IT" b="1" smtClean="0"/>
              <a:t>e del </a:t>
            </a:r>
            <a:r>
              <a:rPr lang="it-IT" b="1" dirty="0" smtClean="0"/>
              <a:t>conflitto con gli altri</a:t>
            </a:r>
            <a:r>
              <a:rPr lang="it-IT" dirty="0" smtClean="0"/>
              <a:t>. </a:t>
            </a:r>
          </a:p>
          <a:p>
            <a:r>
              <a:rPr lang="it-IT" dirty="0" smtClean="0"/>
              <a:t>Pertanto, </a:t>
            </a:r>
            <a:r>
              <a:rPr lang="it-IT" b="1" i="1" dirty="0" smtClean="0"/>
              <a:t>la suprema virtù della mente è conoscere Dio</a:t>
            </a:r>
            <a:r>
              <a:rPr lang="it-IT" dirty="0" smtClean="0"/>
              <a:t>.</a:t>
            </a: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Diritto e Stato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Se l’uomo, mediante la conquista del primato della ragione riesce ad effettuare una costante </a:t>
            </a:r>
            <a:r>
              <a:rPr lang="it-IT" b="1" i="1" dirty="0" err="1" smtClean="0"/>
              <a:t>meditatio</a:t>
            </a:r>
            <a:r>
              <a:rPr lang="it-IT" b="1" i="1" dirty="0" smtClean="0"/>
              <a:t> vitae</a:t>
            </a:r>
            <a:r>
              <a:rPr lang="it-IT" dirty="0" smtClean="0"/>
              <a:t>, può anche accettare che la sostanza necessaria di Dio che si esprime nella natura, possa essere rappresentata anche dagli ordinamenti pubblici della società e dello stato.</a:t>
            </a:r>
          </a:p>
          <a:p>
            <a:r>
              <a:rPr lang="it-IT" dirty="0" smtClean="0"/>
              <a:t>Il </a:t>
            </a:r>
            <a:r>
              <a:rPr lang="it-IT" b="1" dirty="0" smtClean="0"/>
              <a:t>diritto naturale </a:t>
            </a:r>
            <a:r>
              <a:rPr lang="it-IT" dirty="0" smtClean="0"/>
              <a:t>è, sia </a:t>
            </a:r>
            <a:r>
              <a:rPr lang="it-IT" b="1" i="1" dirty="0" smtClean="0"/>
              <a:t>oggettivo</a:t>
            </a:r>
            <a:r>
              <a:rPr lang="it-IT" dirty="0" smtClean="0"/>
              <a:t>, sia </a:t>
            </a:r>
            <a:r>
              <a:rPr lang="it-IT" b="1" i="1" dirty="0" smtClean="0"/>
              <a:t>soggettivo</a:t>
            </a:r>
            <a:r>
              <a:rPr lang="it-IT" dirty="0" smtClean="0"/>
              <a:t>, ma l’uomo, avendo bisogno di governare le passioni, decide per il suo bene di demandare a una struttura superiore (</a:t>
            </a:r>
            <a:r>
              <a:rPr lang="it-IT" smtClean="0"/>
              <a:t>qualche eco di Hobbes?) </a:t>
            </a:r>
            <a:r>
              <a:rPr lang="it-IT" dirty="0" smtClean="0"/>
              <a:t>il governo delle cose comuni. Allo </a:t>
            </a:r>
            <a:r>
              <a:rPr lang="it-IT" i="1" dirty="0" smtClean="0"/>
              <a:t>Stato</a:t>
            </a:r>
            <a:r>
              <a:rPr lang="it-IT" dirty="0" smtClean="0"/>
              <a:t>.</a:t>
            </a:r>
          </a:p>
          <a:p>
            <a:pPr>
              <a:buNone/>
            </a:pPr>
            <a:endParaRPr lang="it-IT" dirty="0" smtClean="0"/>
          </a:p>
          <a:p>
            <a:r>
              <a:rPr lang="it-IT" dirty="0" smtClean="0"/>
              <a:t>Nel </a:t>
            </a:r>
            <a:r>
              <a:rPr lang="it-IT" b="1" dirty="0" smtClean="0"/>
              <a:t>Patto sociale </a:t>
            </a:r>
            <a:r>
              <a:rPr lang="it-IT" dirty="0" smtClean="0"/>
              <a:t>si esercita questa delega (</a:t>
            </a:r>
            <a:r>
              <a:rPr lang="it-IT" dirty="0" err="1" smtClean="0"/>
              <a:t>cf</a:t>
            </a:r>
            <a:r>
              <a:rPr lang="it-IT" dirty="0" smtClean="0"/>
              <a:t>. </a:t>
            </a:r>
            <a:r>
              <a:rPr lang="it-IT" i="1" dirty="0" err="1" smtClean="0"/>
              <a:t>Tractatus</a:t>
            </a:r>
            <a:r>
              <a:rPr lang="it-IT" i="1" dirty="0" smtClean="0"/>
              <a:t> </a:t>
            </a:r>
            <a:r>
              <a:rPr lang="it-IT" i="1" dirty="0" err="1" smtClean="0"/>
              <a:t>theologico-politicus</a:t>
            </a:r>
            <a:r>
              <a:rPr lang="it-IT" dirty="0" smtClean="0"/>
              <a:t>), nonché nella </a:t>
            </a:r>
            <a:r>
              <a:rPr lang="it-IT" b="1" i="1" dirty="0" err="1" smtClean="0"/>
              <a:t>societas</a:t>
            </a:r>
            <a:r>
              <a:rPr lang="it-IT" dirty="0" smtClean="0"/>
              <a:t> e nella </a:t>
            </a:r>
            <a:r>
              <a:rPr lang="it-IT" b="1" i="1" dirty="0" err="1" smtClean="0"/>
              <a:t>civitas</a:t>
            </a:r>
            <a:r>
              <a:rPr lang="it-IT" dirty="0" smtClean="0"/>
              <a:t>, dove si esercita una ragione collettiva per il </a:t>
            </a:r>
            <a:r>
              <a:rPr lang="it-IT" b="1" dirty="0" smtClean="0"/>
              <a:t>Bene comune </a:t>
            </a:r>
            <a:r>
              <a:rPr lang="it-IT" dirty="0" smtClean="0"/>
              <a:t>(in questo Spinoza si differenzia molto da Hobbes, che è fondamentalmente pessimista sulla natura umana).</a:t>
            </a:r>
            <a:endParaRPr lang="it-IT"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err="1" smtClean="0">
                <a:solidFill>
                  <a:schemeClr val="accent5">
                    <a:lumMod val="75000"/>
                  </a:schemeClr>
                </a:solidFill>
              </a:rPr>
              <a:t>Gottfried</a:t>
            </a:r>
            <a:r>
              <a:rPr lang="it-IT" sz="5400" b="1" i="1" dirty="0" smtClean="0">
                <a:solidFill>
                  <a:schemeClr val="accent5">
                    <a:lumMod val="75000"/>
                  </a:schemeClr>
                </a:solidFill>
              </a:rPr>
              <a:t> Wilhelm </a:t>
            </a:r>
            <a:r>
              <a:rPr lang="it-IT" sz="5400" b="1" i="1" dirty="0" err="1" smtClean="0">
                <a:solidFill>
                  <a:schemeClr val="accent5">
                    <a:lumMod val="75000"/>
                  </a:schemeClr>
                </a:solidFill>
              </a:rPr>
              <a:t>Leibniz</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0000" lnSpcReduction="20000"/>
          </a:bodyPr>
          <a:lstStyle/>
          <a:p>
            <a:pPr>
              <a:buNone/>
            </a:pPr>
            <a:r>
              <a:rPr lang="it-IT" dirty="0" smtClean="0"/>
              <a:t>(1646- 1716)</a:t>
            </a:r>
          </a:p>
          <a:p>
            <a:r>
              <a:rPr lang="it-IT" b="1" dirty="0" err="1" smtClean="0"/>
              <a:t>Leibniz</a:t>
            </a:r>
            <a:r>
              <a:rPr lang="it-IT" dirty="0" smtClean="0"/>
              <a:t> nasce a Lipsia, dove studia i filosofi moderni sotto la guida di </a:t>
            </a:r>
            <a:r>
              <a:rPr lang="it-IT" i="1" dirty="0" smtClean="0"/>
              <a:t>Jakob </a:t>
            </a:r>
            <a:r>
              <a:rPr lang="it-IT" i="1" dirty="0" err="1" smtClean="0"/>
              <a:t>Thomasius</a:t>
            </a:r>
            <a:r>
              <a:rPr lang="it-IT" dirty="0" smtClean="0"/>
              <a:t>: </a:t>
            </a:r>
            <a:r>
              <a:rPr lang="it-IT" i="1" dirty="0" smtClean="0"/>
              <a:t>Bacone</a:t>
            </a:r>
            <a:r>
              <a:rPr lang="it-IT" dirty="0" smtClean="0"/>
              <a:t>, </a:t>
            </a:r>
            <a:r>
              <a:rPr lang="it-IT" i="1" dirty="0" smtClean="0"/>
              <a:t>Cardano</a:t>
            </a:r>
            <a:r>
              <a:rPr lang="it-IT" dirty="0" smtClean="0"/>
              <a:t>, </a:t>
            </a:r>
            <a:r>
              <a:rPr lang="it-IT" i="1" dirty="0" smtClean="0"/>
              <a:t>Campanella</a:t>
            </a:r>
            <a:r>
              <a:rPr lang="it-IT" dirty="0" smtClean="0"/>
              <a:t>, </a:t>
            </a:r>
            <a:r>
              <a:rPr lang="it-IT" i="1" dirty="0" smtClean="0"/>
              <a:t>Galilei</a:t>
            </a:r>
            <a:r>
              <a:rPr lang="it-IT" dirty="0" smtClean="0"/>
              <a:t>, </a:t>
            </a:r>
            <a:r>
              <a:rPr lang="it-IT" i="1" dirty="0" smtClean="0"/>
              <a:t>Keplero</a:t>
            </a:r>
            <a:r>
              <a:rPr lang="it-IT" dirty="0" smtClean="0"/>
              <a:t>, </a:t>
            </a:r>
            <a:r>
              <a:rPr lang="it-IT" i="1" dirty="0" smtClean="0"/>
              <a:t>Cartesio</a:t>
            </a:r>
            <a:r>
              <a:rPr lang="it-IT" dirty="0" smtClean="0"/>
              <a:t>, </a:t>
            </a:r>
            <a:r>
              <a:rPr lang="it-IT" i="1" dirty="0" smtClean="0"/>
              <a:t>Hobbes</a:t>
            </a:r>
            <a:r>
              <a:rPr lang="it-IT" dirty="0" smtClean="0"/>
              <a:t> sono i suoi autori di formazione. Studia poi diritto  e matematica a </a:t>
            </a:r>
            <a:r>
              <a:rPr lang="it-IT" dirty="0" err="1" smtClean="0"/>
              <a:t>Jena</a:t>
            </a:r>
            <a:r>
              <a:rPr lang="it-IT" dirty="0" smtClean="0"/>
              <a:t> e a </a:t>
            </a:r>
            <a:r>
              <a:rPr lang="it-IT" dirty="0" err="1" smtClean="0"/>
              <a:t>Altdorf</a:t>
            </a:r>
            <a:r>
              <a:rPr lang="it-IT" dirty="0" smtClean="0"/>
              <a:t>.</a:t>
            </a:r>
          </a:p>
          <a:p>
            <a:r>
              <a:rPr lang="it-IT" dirty="0" smtClean="0"/>
              <a:t>Nel 1666 pubblica il trattato di logica </a:t>
            </a:r>
            <a:r>
              <a:rPr lang="it-IT" i="1" dirty="0" smtClean="0"/>
              <a:t>De arte combinatoria</a:t>
            </a:r>
            <a:r>
              <a:rPr lang="it-IT" dirty="0" smtClean="0"/>
              <a:t>. Legatosi al barone di </a:t>
            </a:r>
            <a:r>
              <a:rPr lang="it-IT" dirty="0" err="1" smtClean="0"/>
              <a:t>Boineburg</a:t>
            </a:r>
            <a:r>
              <a:rPr lang="it-IT" dirty="0" smtClean="0"/>
              <a:t> a Norimberga e presso l’Elettore di </a:t>
            </a:r>
            <a:r>
              <a:rPr lang="it-IT" dirty="0" err="1" smtClean="0"/>
              <a:t>Magonza</a:t>
            </a:r>
            <a:r>
              <a:rPr lang="it-IT" dirty="0" smtClean="0"/>
              <a:t> </a:t>
            </a:r>
            <a:r>
              <a:rPr lang="it-IT" i="1" dirty="0" smtClean="0"/>
              <a:t>Giovanni Filippo</a:t>
            </a:r>
            <a:r>
              <a:rPr lang="it-IT" dirty="0" smtClean="0"/>
              <a:t>, è consigliere della cancelleria, ove si occupa attivamente delle questioni politiche e culturali del suo tempo. Nel 1667 pubblica il trattato </a:t>
            </a:r>
            <a:r>
              <a:rPr lang="it-IT" i="1" dirty="0" err="1" smtClean="0"/>
              <a:t>Hypothesis</a:t>
            </a:r>
            <a:r>
              <a:rPr lang="it-IT" i="1" dirty="0" smtClean="0"/>
              <a:t> </a:t>
            </a:r>
            <a:r>
              <a:rPr lang="it-IT" i="1" dirty="0" err="1" smtClean="0"/>
              <a:t>physica</a:t>
            </a:r>
            <a:r>
              <a:rPr lang="it-IT" i="1" dirty="0" smtClean="0"/>
              <a:t> nova</a:t>
            </a:r>
            <a:r>
              <a:rPr lang="it-IT" dirty="0" smtClean="0"/>
              <a:t>, poi va in missione diplomatica a Parigi, dove conosce </a:t>
            </a:r>
            <a:r>
              <a:rPr lang="it-IT" i="1" dirty="0" err="1" smtClean="0"/>
              <a:t>Malebranche</a:t>
            </a:r>
            <a:r>
              <a:rPr lang="it-IT" dirty="0" smtClean="0"/>
              <a:t>. A Londra incontra Newton con cui compete circa la scoperta del calcolo infinitesimale. In Olanda conosce Spinoza, ma poi ritorna ad Hannover riprendendo il suo lavoro diplomatico, protetto dalla duchessa Sofia. Fonda l’accademia delle scienze di Berlino e pubblica finalmente i principali trattati: </a:t>
            </a:r>
            <a:r>
              <a:rPr lang="it-IT" i="1" dirty="0" err="1" smtClean="0"/>
              <a:t>Meditationes</a:t>
            </a:r>
            <a:r>
              <a:rPr lang="it-IT" i="1" dirty="0" smtClean="0"/>
              <a:t> de </a:t>
            </a:r>
            <a:r>
              <a:rPr lang="it-IT" i="1" dirty="0" err="1" smtClean="0"/>
              <a:t>cognitione</a:t>
            </a:r>
            <a:r>
              <a:rPr lang="it-IT" i="1" dirty="0" smtClean="0"/>
              <a:t>, </a:t>
            </a:r>
            <a:r>
              <a:rPr lang="it-IT" i="1" dirty="0" err="1" smtClean="0"/>
              <a:t>veritate</a:t>
            </a:r>
            <a:r>
              <a:rPr lang="it-IT" i="1" dirty="0" smtClean="0"/>
              <a:t> </a:t>
            </a:r>
            <a:r>
              <a:rPr lang="it-IT" i="1" dirty="0" err="1" smtClean="0"/>
              <a:t>atque</a:t>
            </a:r>
            <a:r>
              <a:rPr lang="it-IT" i="1" dirty="0" smtClean="0"/>
              <a:t> </a:t>
            </a:r>
            <a:r>
              <a:rPr lang="it-IT" i="1" dirty="0" err="1" smtClean="0"/>
              <a:t>ideis</a:t>
            </a:r>
            <a:r>
              <a:rPr lang="it-IT" dirty="0" smtClean="0"/>
              <a:t> il </a:t>
            </a:r>
            <a:r>
              <a:rPr lang="it-IT" i="1" dirty="0" smtClean="0"/>
              <a:t>Discorso di metafisica</a:t>
            </a:r>
            <a:r>
              <a:rPr lang="it-IT" dirty="0" smtClean="0"/>
              <a:t>, il </a:t>
            </a:r>
            <a:r>
              <a:rPr lang="it-IT" i="1" dirty="0" smtClean="0"/>
              <a:t>Nuovo sistema della natura</a:t>
            </a:r>
            <a:r>
              <a:rPr lang="it-IT" dirty="0" smtClean="0"/>
              <a:t>, i </a:t>
            </a:r>
            <a:r>
              <a:rPr lang="it-IT" i="1" dirty="0" smtClean="0"/>
              <a:t>Nuovi saggi sull’intelletto umano </a:t>
            </a:r>
            <a:r>
              <a:rPr lang="it-IT" dirty="0" smtClean="0"/>
              <a:t>(letti quelli di </a:t>
            </a:r>
            <a:r>
              <a:rPr lang="it-IT" dirty="0" err="1" smtClean="0"/>
              <a:t>Locke</a:t>
            </a:r>
            <a:r>
              <a:rPr lang="it-IT" dirty="0" smtClean="0"/>
              <a:t>), il </a:t>
            </a:r>
            <a:r>
              <a:rPr lang="it-IT" i="1" dirty="0" err="1" smtClean="0"/>
              <a:t>Novus</a:t>
            </a:r>
            <a:r>
              <a:rPr lang="it-IT" i="1" dirty="0" smtClean="0"/>
              <a:t> </a:t>
            </a:r>
            <a:r>
              <a:rPr lang="it-IT" i="1" dirty="0" err="1" smtClean="0"/>
              <a:t>methodus</a:t>
            </a:r>
            <a:r>
              <a:rPr lang="it-IT" i="1" dirty="0" smtClean="0"/>
              <a:t> pro </a:t>
            </a:r>
            <a:r>
              <a:rPr lang="it-IT" i="1" dirty="0" err="1" smtClean="0"/>
              <a:t>maximis</a:t>
            </a:r>
            <a:r>
              <a:rPr lang="it-IT" i="1" dirty="0" smtClean="0"/>
              <a:t> </a:t>
            </a:r>
            <a:r>
              <a:rPr lang="it-IT" i="1" dirty="0" err="1" smtClean="0"/>
              <a:t>et</a:t>
            </a:r>
            <a:r>
              <a:rPr lang="it-IT" i="1" dirty="0" smtClean="0"/>
              <a:t> </a:t>
            </a:r>
            <a:r>
              <a:rPr lang="it-IT" i="1" dirty="0" err="1" smtClean="0"/>
              <a:t>minimis</a:t>
            </a:r>
            <a:r>
              <a:rPr lang="it-IT" i="1" dirty="0" smtClean="0"/>
              <a:t> </a:t>
            </a:r>
            <a:r>
              <a:rPr lang="it-IT" i="1" dirty="0" err="1" smtClean="0"/>
              <a:t>rentalis</a:t>
            </a:r>
            <a:r>
              <a:rPr lang="it-IT" i="1" dirty="0" smtClean="0"/>
              <a:t> </a:t>
            </a:r>
            <a:r>
              <a:rPr lang="it-IT" i="1" dirty="0" err="1" smtClean="0"/>
              <a:t>usus</a:t>
            </a:r>
            <a:r>
              <a:rPr lang="it-IT" i="1" dirty="0" smtClean="0"/>
              <a:t>,</a:t>
            </a:r>
            <a:r>
              <a:rPr lang="it-IT" dirty="0" smtClean="0"/>
              <a:t> gli </a:t>
            </a:r>
            <a:r>
              <a:rPr lang="it-IT" i="1" dirty="0" err="1" smtClean="0"/>
              <a:t>Elementa</a:t>
            </a:r>
            <a:r>
              <a:rPr lang="it-IT" i="1" dirty="0" smtClean="0"/>
              <a:t> </a:t>
            </a:r>
            <a:r>
              <a:rPr lang="it-IT" i="1" dirty="0" err="1" smtClean="0"/>
              <a:t>analyseos</a:t>
            </a:r>
            <a:r>
              <a:rPr lang="it-IT" i="1" dirty="0" smtClean="0"/>
              <a:t> </a:t>
            </a:r>
            <a:r>
              <a:rPr lang="it-IT" i="1" dirty="0" err="1" smtClean="0"/>
              <a:t>infinitorum</a:t>
            </a:r>
            <a:r>
              <a:rPr lang="it-IT" dirty="0" smtClean="0"/>
              <a:t> etc., i </a:t>
            </a:r>
            <a:r>
              <a:rPr lang="it-IT" i="1" dirty="0" smtClean="0"/>
              <a:t>Saggi di teodicea</a:t>
            </a:r>
            <a:r>
              <a:rPr lang="it-IT" dirty="0" smtClean="0"/>
              <a:t>, i </a:t>
            </a:r>
            <a:r>
              <a:rPr lang="it-IT" i="1" dirty="0" smtClean="0"/>
              <a:t>Principi di Filosofia </a:t>
            </a:r>
            <a:r>
              <a:rPr lang="it-IT" dirty="0" smtClean="0"/>
              <a:t>o </a:t>
            </a:r>
            <a:r>
              <a:rPr lang="it-IT" b="1" i="1" dirty="0" smtClean="0"/>
              <a:t>Monadologia</a:t>
            </a:r>
            <a:r>
              <a:rPr lang="it-IT" dirty="0" smtClean="0"/>
              <a:t> e i </a:t>
            </a:r>
            <a:r>
              <a:rPr lang="it-IT" i="1" dirty="0" smtClean="0"/>
              <a:t>Principi della natura e della grazia</a:t>
            </a:r>
            <a:r>
              <a:rPr lang="it-IT" dirty="0" smtClean="0"/>
              <a:t>.  Muore ad Hannover.</a:t>
            </a:r>
            <a:endParaRPr lang="it-IT"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logica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L’intento di </a:t>
            </a:r>
            <a:r>
              <a:rPr lang="it-IT" dirty="0" err="1" smtClean="0"/>
              <a:t>Leibniz</a:t>
            </a:r>
            <a:r>
              <a:rPr lang="it-IT" dirty="0" smtClean="0"/>
              <a:t> è quello di trovare una </a:t>
            </a:r>
            <a:r>
              <a:rPr lang="it-IT" b="1" i="1" dirty="0" smtClean="0"/>
              <a:t>logica nuova</a:t>
            </a:r>
            <a:r>
              <a:rPr lang="it-IT" dirty="0" smtClean="0"/>
              <a:t> rispetto a quella classica, più simile alla logica matematica o algebrica.  La </a:t>
            </a:r>
            <a:r>
              <a:rPr lang="it-IT" i="1" dirty="0" smtClean="0"/>
              <a:t>discussione</a:t>
            </a:r>
            <a:r>
              <a:rPr lang="it-IT" dirty="0" smtClean="0"/>
              <a:t> (a volte infinita e defatigante) avrebbe potuto così diventare una specie di </a:t>
            </a:r>
            <a:r>
              <a:rPr lang="it-IT" i="1" dirty="0" smtClean="0"/>
              <a:t>calcolo logico</a:t>
            </a:r>
            <a:r>
              <a:rPr lang="it-IT" dirty="0" smtClean="0"/>
              <a:t>. </a:t>
            </a:r>
            <a:r>
              <a:rPr lang="it-IT" b="1" dirty="0" smtClean="0"/>
              <a:t>Il suo intendimento è quello di costruire un linguaggio analitico condiviso, che sia in grado di superare le controversie tra le persone, tra i popoli e tra i dotti, che spesso derivano più da incomprensioni e travisamenti linguistici, che da reali differenze di opinione o di giudizio</a:t>
            </a:r>
            <a:r>
              <a:rPr lang="it-IT" dirty="0" smtClean="0"/>
              <a:t>.</a:t>
            </a:r>
          </a:p>
          <a:p>
            <a:r>
              <a:rPr lang="it-IT" dirty="0" smtClean="0"/>
              <a:t>È la sua un po’ una ripresa dell’</a:t>
            </a:r>
            <a:r>
              <a:rPr lang="it-IT" b="1" i="1" dirty="0" smtClean="0"/>
              <a:t>ars</a:t>
            </a:r>
            <a:r>
              <a:rPr lang="it-IT" dirty="0" smtClean="0"/>
              <a:t> </a:t>
            </a:r>
            <a:r>
              <a:rPr lang="it-IT" b="1" i="1" dirty="0" smtClean="0"/>
              <a:t>combinatoria</a:t>
            </a:r>
            <a:r>
              <a:rPr lang="it-IT" dirty="0" smtClean="0"/>
              <a:t> di </a:t>
            </a:r>
            <a:r>
              <a:rPr lang="it-IT" i="1" dirty="0" smtClean="0"/>
              <a:t>Raimondo </a:t>
            </a:r>
            <a:r>
              <a:rPr lang="it-IT" i="1" dirty="0" err="1" smtClean="0"/>
              <a:t>Lullo</a:t>
            </a:r>
            <a:r>
              <a:rPr lang="it-IT" dirty="0" smtClean="0"/>
              <a:t>, che già nel secolo precedente a </a:t>
            </a:r>
            <a:r>
              <a:rPr lang="it-IT" dirty="0" err="1" smtClean="0"/>
              <a:t>Leibniz</a:t>
            </a:r>
            <a:r>
              <a:rPr lang="it-IT" dirty="0" smtClean="0"/>
              <a:t> era stata riconsiderata.</a:t>
            </a:r>
            <a:endParaRPr lang="it-IT"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Verità di </a:t>
            </a:r>
            <a:r>
              <a:rPr lang="it-IT" b="1" i="1" dirty="0" smtClean="0"/>
              <a:t>ragione</a:t>
            </a:r>
            <a:r>
              <a:rPr lang="it-IT" b="1" dirty="0" smtClean="0"/>
              <a:t> e verità di </a:t>
            </a:r>
            <a:r>
              <a:rPr lang="it-IT" b="1" i="1" dirty="0" smtClean="0"/>
              <a:t>fatto</a:t>
            </a:r>
            <a:endParaRPr lang="it-IT" b="1" i="1" dirty="0"/>
          </a:p>
        </p:txBody>
      </p:sp>
      <p:sp>
        <p:nvSpPr>
          <p:cNvPr id="3" name="Segnaposto contenuto 2"/>
          <p:cNvSpPr>
            <a:spLocks noGrp="1"/>
          </p:cNvSpPr>
          <p:nvPr>
            <p:ph idx="1"/>
          </p:nvPr>
        </p:nvSpPr>
        <p:spPr/>
        <p:txBody>
          <a:bodyPr>
            <a:normAutofit fontScale="92500" lnSpcReduction="10000"/>
          </a:bodyPr>
          <a:lstStyle/>
          <a:p>
            <a:r>
              <a:rPr lang="it-IT" dirty="0" smtClean="0"/>
              <a:t>Per </a:t>
            </a:r>
            <a:r>
              <a:rPr lang="it-IT" dirty="0" err="1" smtClean="0"/>
              <a:t>Leibniz</a:t>
            </a:r>
            <a:r>
              <a:rPr lang="it-IT" dirty="0" smtClean="0"/>
              <a:t>  la logica si basa innanzitutto sui </a:t>
            </a:r>
            <a:r>
              <a:rPr lang="it-IT" b="1" dirty="0" smtClean="0"/>
              <a:t>principi del reale</a:t>
            </a:r>
            <a:r>
              <a:rPr lang="it-IT" dirty="0" smtClean="0"/>
              <a:t>, i cui due principali sono: a) il </a:t>
            </a:r>
            <a:r>
              <a:rPr lang="it-IT" b="1" dirty="0" smtClean="0"/>
              <a:t>principio di non contraddizione</a:t>
            </a:r>
            <a:r>
              <a:rPr lang="it-IT" dirty="0" smtClean="0"/>
              <a:t> o di </a:t>
            </a:r>
            <a:r>
              <a:rPr lang="it-IT" b="1" dirty="0" smtClean="0"/>
              <a:t>identità</a:t>
            </a:r>
            <a:r>
              <a:rPr lang="it-IT" dirty="0" smtClean="0"/>
              <a:t> e, b) il </a:t>
            </a:r>
            <a:r>
              <a:rPr lang="it-IT" b="1" dirty="0" smtClean="0"/>
              <a:t>principio di ragion sufficiente, </a:t>
            </a:r>
            <a:r>
              <a:rPr lang="it-IT" dirty="0" smtClean="0"/>
              <a:t>cui corrisponde la distinzione tra </a:t>
            </a:r>
            <a:r>
              <a:rPr lang="it-IT" b="1" dirty="0" smtClean="0"/>
              <a:t>verità di </a:t>
            </a:r>
            <a:r>
              <a:rPr lang="it-IT" b="1" i="1" dirty="0" smtClean="0"/>
              <a:t>ragione</a:t>
            </a:r>
            <a:r>
              <a:rPr lang="it-IT" b="1" dirty="0" smtClean="0"/>
              <a:t>  e verità di </a:t>
            </a:r>
            <a:r>
              <a:rPr lang="it-IT" b="1" i="1" dirty="0" smtClean="0"/>
              <a:t>fatto</a:t>
            </a:r>
            <a:r>
              <a:rPr lang="it-IT" b="1" dirty="0" smtClean="0"/>
              <a:t>.</a:t>
            </a:r>
          </a:p>
          <a:p>
            <a:pPr>
              <a:buNone/>
            </a:pPr>
            <a:endParaRPr lang="it-IT" b="1" dirty="0" smtClean="0"/>
          </a:p>
          <a:p>
            <a:r>
              <a:rPr lang="it-IT" b="1" dirty="0" smtClean="0"/>
              <a:t>Nelle verità di ragione </a:t>
            </a:r>
            <a:r>
              <a:rPr lang="it-IT" b="1" i="1" dirty="0" smtClean="0"/>
              <a:t>ciò che si predica coincide con il soggetto</a:t>
            </a:r>
            <a:r>
              <a:rPr lang="it-IT" b="1" dirty="0" smtClean="0"/>
              <a:t>, e quindi esse sono </a:t>
            </a:r>
            <a:r>
              <a:rPr lang="it-IT" b="1" i="1" dirty="0" smtClean="0"/>
              <a:t>incontrovertibili</a:t>
            </a:r>
            <a:r>
              <a:rPr lang="it-IT" b="1" dirty="0" smtClean="0"/>
              <a:t> come i principi o assiomi matematici,  </a:t>
            </a:r>
            <a:r>
              <a:rPr lang="it-IT" b="1" i="1" dirty="0" err="1" smtClean="0"/>
              <a:t>apriori</a:t>
            </a:r>
            <a:r>
              <a:rPr lang="it-IT" b="1" dirty="0" smtClean="0"/>
              <a:t>, mentre nelle verità di fatto </a:t>
            </a:r>
            <a:r>
              <a:rPr lang="it-IT" b="1" i="1" dirty="0" smtClean="0"/>
              <a:t>il predicato aggiunge qualcosa</a:t>
            </a:r>
            <a:r>
              <a:rPr lang="it-IT" b="1" dirty="0" smtClean="0"/>
              <a:t>, e pertanto esse sono </a:t>
            </a:r>
            <a:r>
              <a:rPr lang="it-IT" b="1" i="1" dirty="0" smtClean="0"/>
              <a:t>opinabili, </a:t>
            </a:r>
            <a:r>
              <a:rPr lang="it-IT" b="1" dirty="0" smtClean="0"/>
              <a:t>e dunque dimostrabili solo </a:t>
            </a:r>
            <a:r>
              <a:rPr lang="it-IT" b="1" i="1" dirty="0" smtClean="0"/>
              <a:t>a posteriori.</a:t>
            </a:r>
            <a:endParaRPr lang="it-IT" dirty="0" smtClean="0"/>
          </a:p>
          <a:p>
            <a:endParaRPr lang="it-IT"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Conoscenza divina </a:t>
            </a:r>
            <a:br>
              <a:rPr lang="it-IT" b="1" dirty="0" smtClean="0"/>
            </a:br>
            <a:r>
              <a:rPr lang="it-IT" b="1" dirty="0" smtClean="0"/>
              <a:t>e libertà umana</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L’</a:t>
            </a:r>
            <a:r>
              <a:rPr lang="it-IT" b="1" dirty="0" smtClean="0"/>
              <a:t>a-priori </a:t>
            </a:r>
            <a:r>
              <a:rPr lang="it-IT" dirty="0" smtClean="0"/>
              <a:t>e l’</a:t>
            </a:r>
            <a:r>
              <a:rPr lang="it-IT" b="1" dirty="0" smtClean="0"/>
              <a:t>a-posteriori</a:t>
            </a:r>
            <a:r>
              <a:rPr lang="it-IT" dirty="0" smtClean="0"/>
              <a:t> hanno a che fare con le due conoscenze, quella divina e quella umana: se Dio, come creatore  conosce tutto immediatamente, l’uomo ha invece bisogno di un processo discorsivo. </a:t>
            </a:r>
          </a:p>
          <a:p>
            <a:r>
              <a:rPr lang="it-IT" dirty="0" smtClean="0"/>
              <a:t>Dio non necessita di chiarire a se stesso ciò che ha creato e che governa, mentre l’uomo ha continuamente bisogno di chiarire il processo conoscitivo delle cose, di sé e del mondo stesso.</a:t>
            </a:r>
          </a:p>
          <a:p>
            <a:r>
              <a:rPr lang="it-IT" b="1" dirty="0" smtClean="0"/>
              <a:t>Le </a:t>
            </a:r>
            <a:r>
              <a:rPr lang="it-IT" b="1" i="1" dirty="0" smtClean="0"/>
              <a:t>verità di ragione </a:t>
            </a:r>
            <a:r>
              <a:rPr lang="it-IT" b="1" dirty="0" smtClean="0"/>
              <a:t>appartengono solo a Dio come gli </a:t>
            </a:r>
            <a:r>
              <a:rPr lang="it-IT" b="1" i="1" dirty="0" smtClean="0"/>
              <a:t>assiomi matematici</a:t>
            </a:r>
            <a:r>
              <a:rPr lang="it-IT" b="1" dirty="0" smtClean="0"/>
              <a:t>, mentre le </a:t>
            </a:r>
            <a:r>
              <a:rPr lang="it-IT" b="1" i="1" dirty="0" smtClean="0"/>
              <a:t>verità di fatto </a:t>
            </a:r>
            <a:r>
              <a:rPr lang="it-IT" b="1" dirty="0" smtClean="0"/>
              <a:t>appartengono all’</a:t>
            </a:r>
            <a:r>
              <a:rPr lang="it-IT" b="1" i="1" dirty="0" smtClean="0"/>
              <a:t>opinione </a:t>
            </a:r>
            <a:r>
              <a:rPr lang="it-IT" b="1" dirty="0" smtClean="0"/>
              <a:t>e al </a:t>
            </a:r>
            <a:r>
              <a:rPr lang="it-IT" b="1" i="1" dirty="0" smtClean="0"/>
              <a:t>giudizio umani</a:t>
            </a:r>
            <a:r>
              <a:rPr lang="it-IT" b="1" dirty="0" smtClean="0"/>
              <a:t>, che sono intrinsecamente </a:t>
            </a:r>
            <a:r>
              <a:rPr lang="it-IT" b="1" i="1" dirty="0" smtClean="0"/>
              <a:t>limitati</a:t>
            </a:r>
            <a:r>
              <a:rPr lang="it-IT" dirty="0" smtClean="0"/>
              <a:t>.</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Scetticismo e fideismo</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Se dunque il pensiero umano può essere così diversificato, </a:t>
            </a:r>
            <a:r>
              <a:rPr lang="it-IT" i="1" dirty="0" smtClean="0"/>
              <a:t>solo Dio può dare al pensiero stesso quella logicità e veridicità necessaria a conoscere la verità delle varie realtà</a:t>
            </a:r>
            <a:r>
              <a:rPr lang="it-IT" dirty="0" smtClean="0"/>
              <a:t>. In qualche modo, dunque, in </a:t>
            </a:r>
            <a:r>
              <a:rPr lang="it-IT" dirty="0" err="1" smtClean="0"/>
              <a:t>Montaigne</a:t>
            </a:r>
            <a:r>
              <a:rPr lang="it-IT" dirty="0" smtClean="0"/>
              <a:t> troviamo correlati lo </a:t>
            </a:r>
            <a:r>
              <a:rPr lang="it-IT" b="1" dirty="0" smtClean="0"/>
              <a:t>scetticismo</a:t>
            </a:r>
            <a:r>
              <a:rPr lang="it-IT" dirty="0" smtClean="0"/>
              <a:t> con una sorta di </a:t>
            </a:r>
            <a:r>
              <a:rPr lang="it-IT" b="1" dirty="0" smtClean="0"/>
              <a:t>fideismo</a:t>
            </a:r>
            <a:r>
              <a:rPr lang="it-IT" dirty="0" smtClean="0"/>
              <a:t>.</a:t>
            </a:r>
          </a:p>
          <a:p>
            <a:r>
              <a:rPr lang="it-IT" dirty="0" smtClean="0"/>
              <a:t>In realtà il lascito di </a:t>
            </a:r>
            <a:r>
              <a:rPr lang="it-IT" dirty="0" err="1" smtClean="0"/>
              <a:t>Montaigne</a:t>
            </a:r>
            <a:r>
              <a:rPr lang="it-IT" dirty="0" smtClean="0"/>
              <a:t>, validissimo anche ai giorni nostri, è un monito costante e sistematico contro ogni forma di dogmatismo, fanatismo e fondamentalismo. </a:t>
            </a:r>
            <a:r>
              <a:rPr lang="it-IT" b="1" dirty="0" smtClean="0"/>
              <a:t>Quanto utile risulta il pensiero di </a:t>
            </a:r>
            <a:r>
              <a:rPr lang="it-IT" b="1" dirty="0" err="1" smtClean="0"/>
              <a:t>Montaigne</a:t>
            </a:r>
            <a:r>
              <a:rPr lang="it-IT" b="1" dirty="0" smtClean="0"/>
              <a:t> oggi, in una fase dove, accanto a straordinarie scoperte scientifiche, si mantengono atteggiamenti incapaci di ascoltare e di comprendere chi è diverso da noi!</a:t>
            </a:r>
            <a:endParaRPr lang="it-IT"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sostanza individuale</a:t>
            </a:r>
            <a:endParaRPr lang="it-IT" b="1" i="1" dirty="0"/>
          </a:p>
        </p:txBody>
      </p:sp>
      <p:sp>
        <p:nvSpPr>
          <p:cNvPr id="3" name="Segnaposto contenuto 2"/>
          <p:cNvSpPr>
            <a:spLocks noGrp="1"/>
          </p:cNvSpPr>
          <p:nvPr>
            <p:ph idx="1"/>
          </p:nvPr>
        </p:nvSpPr>
        <p:spPr/>
        <p:txBody>
          <a:bodyPr>
            <a:normAutofit fontScale="92500"/>
          </a:bodyPr>
          <a:lstStyle/>
          <a:p>
            <a:r>
              <a:rPr lang="it-IT" dirty="0" err="1" smtClean="0"/>
              <a:t>Leibniz</a:t>
            </a:r>
            <a:r>
              <a:rPr lang="it-IT" dirty="0" smtClean="0"/>
              <a:t> concepisce la </a:t>
            </a:r>
            <a:r>
              <a:rPr lang="it-IT" b="1" i="1" dirty="0" smtClean="0"/>
              <a:t>sostanza</a:t>
            </a:r>
            <a:r>
              <a:rPr lang="it-IT" dirty="0" smtClean="0"/>
              <a:t> in modo diverso da </a:t>
            </a:r>
            <a:r>
              <a:rPr lang="it-IT" i="1" dirty="0" smtClean="0"/>
              <a:t>Spinoza</a:t>
            </a:r>
            <a:r>
              <a:rPr lang="it-IT" dirty="0" smtClean="0"/>
              <a:t> e da </a:t>
            </a:r>
            <a:r>
              <a:rPr lang="it-IT" i="1" dirty="0" smtClean="0"/>
              <a:t>Cartesio</a:t>
            </a:r>
            <a:r>
              <a:rPr lang="it-IT" dirty="0" smtClean="0"/>
              <a:t> (la </a:t>
            </a:r>
            <a:r>
              <a:rPr lang="it-IT" i="1" dirty="0" err="1" smtClean="0"/>
              <a:t>res</a:t>
            </a:r>
            <a:r>
              <a:rPr lang="it-IT" i="1" dirty="0" smtClean="0"/>
              <a:t> </a:t>
            </a:r>
            <a:r>
              <a:rPr lang="it-IT" i="1" dirty="0" err="1" smtClean="0"/>
              <a:t>extensa</a:t>
            </a:r>
            <a:r>
              <a:rPr lang="it-IT" dirty="0" smtClean="0"/>
              <a:t>): egli la vede non come un qualcosa di esteso, ma come il punto immateriale, </a:t>
            </a:r>
            <a:r>
              <a:rPr lang="it-IT" dirty="0" err="1" smtClean="0"/>
              <a:t>inesteso</a:t>
            </a:r>
            <a:r>
              <a:rPr lang="it-IT" dirty="0" smtClean="0"/>
              <a:t>, metafisico, che chiama </a:t>
            </a:r>
            <a:r>
              <a:rPr lang="it-IT" b="1" i="1" dirty="0" smtClean="0"/>
              <a:t>monade</a:t>
            </a:r>
            <a:r>
              <a:rPr lang="it-IT" dirty="0" smtClean="0"/>
              <a:t>:  cioè la sostanza semplice che  entra nei composti in modo infinito. L’ispirazione per tale concetto gli deriva, sia dal calcolo infinitesimale, sia dalle recenti conquiste della biologia, che si può avvalere di strumenti come il microscopio.</a:t>
            </a:r>
          </a:p>
          <a:p>
            <a:r>
              <a:rPr lang="it-IT" b="1" dirty="0" smtClean="0"/>
              <a:t>La </a:t>
            </a:r>
            <a:r>
              <a:rPr lang="it-IT" b="1" i="1" dirty="0" smtClean="0"/>
              <a:t>monade</a:t>
            </a:r>
            <a:r>
              <a:rPr lang="it-IT" b="1" dirty="0" smtClean="0"/>
              <a:t>, in quanto sostanza individuale, è </a:t>
            </a:r>
            <a:r>
              <a:rPr lang="it-IT" b="1" i="1" dirty="0" smtClean="0"/>
              <a:t>indivisibile</a:t>
            </a:r>
            <a:r>
              <a:rPr lang="it-IT" b="1" dirty="0" smtClean="0"/>
              <a:t>  e </a:t>
            </a:r>
            <a:r>
              <a:rPr lang="it-IT" b="1" i="1" dirty="0" smtClean="0"/>
              <a:t>imperitura</a:t>
            </a:r>
            <a:r>
              <a:rPr lang="it-IT" b="1" dirty="0" smtClean="0"/>
              <a:t>, </a:t>
            </a:r>
            <a:r>
              <a:rPr lang="it-IT" b="1" i="1" dirty="0" smtClean="0"/>
              <a:t>pura sostanza </a:t>
            </a:r>
            <a:r>
              <a:rPr lang="it-IT" b="1" dirty="0" smtClean="0"/>
              <a:t>creata da Dio per comporre tutte le creature e le cose del mondo</a:t>
            </a:r>
            <a:r>
              <a:rPr lang="it-IT" dirty="0" smtClean="0"/>
              <a:t>.</a:t>
            </a:r>
            <a:endParaRPr lang="it-IT"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 rapporti tra le </a:t>
            </a:r>
            <a:r>
              <a:rPr lang="it-IT" b="1" i="1" dirty="0" smtClean="0"/>
              <a:t>monadi</a:t>
            </a:r>
            <a:endParaRPr lang="it-IT" b="1" i="1" dirty="0"/>
          </a:p>
        </p:txBody>
      </p:sp>
      <p:sp>
        <p:nvSpPr>
          <p:cNvPr id="3" name="Segnaposto contenuto 2"/>
          <p:cNvSpPr>
            <a:spLocks noGrp="1"/>
          </p:cNvSpPr>
          <p:nvPr>
            <p:ph idx="1"/>
          </p:nvPr>
        </p:nvSpPr>
        <p:spPr/>
        <p:txBody>
          <a:bodyPr>
            <a:normAutofit fontScale="92500"/>
          </a:bodyPr>
          <a:lstStyle/>
          <a:p>
            <a:r>
              <a:rPr lang="it-IT" b="1" dirty="0" smtClean="0"/>
              <a:t>Le </a:t>
            </a:r>
            <a:r>
              <a:rPr lang="it-IT" b="1" i="1" dirty="0" smtClean="0"/>
              <a:t>monadi</a:t>
            </a:r>
            <a:r>
              <a:rPr lang="it-IT" b="1" dirty="0" smtClean="0"/>
              <a:t> sono sostanze autonome nelle quali si riflettono tutte le perfezioni divine. Ogni </a:t>
            </a:r>
            <a:r>
              <a:rPr lang="it-IT" b="1" i="1" dirty="0" smtClean="0"/>
              <a:t>monade</a:t>
            </a:r>
            <a:r>
              <a:rPr lang="it-IT" b="1" dirty="0" smtClean="0"/>
              <a:t> è diversa da tutte le altre come individua, indivisibile, come la persona umana. È indipendente e indiscernibile perché incomunicabile</a:t>
            </a:r>
            <a:r>
              <a:rPr lang="it-IT" dirty="0" smtClean="0"/>
              <a:t>.</a:t>
            </a:r>
          </a:p>
          <a:p>
            <a:r>
              <a:rPr lang="it-IT" dirty="0" smtClean="0"/>
              <a:t>Tra le </a:t>
            </a:r>
            <a:r>
              <a:rPr lang="it-IT" i="1" dirty="0" smtClean="0"/>
              <a:t>monadi</a:t>
            </a:r>
            <a:r>
              <a:rPr lang="it-IT" dirty="0" smtClean="0"/>
              <a:t> vi è un ordine gerarchico, per cui le strutture della realtà sono composte in un’armonia naturale.</a:t>
            </a:r>
          </a:p>
          <a:p>
            <a:pPr>
              <a:buNone/>
            </a:pPr>
            <a:endParaRPr lang="it-IT" dirty="0" smtClean="0"/>
          </a:p>
          <a:p>
            <a:r>
              <a:rPr lang="it-IT" b="1" dirty="0" smtClean="0"/>
              <a:t>L’universo è un </a:t>
            </a:r>
            <a:r>
              <a:rPr lang="it-IT" b="1" i="1" dirty="0" smtClean="0"/>
              <a:t>continuum </a:t>
            </a:r>
            <a:r>
              <a:rPr lang="it-IT" b="1" dirty="0" smtClean="0"/>
              <a:t>di </a:t>
            </a:r>
            <a:r>
              <a:rPr lang="it-IT" b="1" i="1" dirty="0" smtClean="0"/>
              <a:t>monadi</a:t>
            </a:r>
            <a:r>
              <a:rPr lang="it-IT" b="1" dirty="0" smtClean="0"/>
              <a:t>, che si accordano nell’</a:t>
            </a:r>
            <a:r>
              <a:rPr lang="it-IT" b="1" i="1" dirty="0" smtClean="0"/>
              <a:t>armonia</a:t>
            </a:r>
            <a:r>
              <a:rPr lang="it-IT" b="1" dirty="0" smtClean="0"/>
              <a:t> </a:t>
            </a:r>
            <a:r>
              <a:rPr lang="it-IT" b="1" i="1" dirty="0" smtClean="0"/>
              <a:t>prestabilita </a:t>
            </a:r>
            <a:r>
              <a:rPr lang="it-IT" b="1" dirty="0" smtClean="0"/>
              <a:t>da Dio stesso</a:t>
            </a:r>
            <a:r>
              <a:rPr lang="it-IT" dirty="0" smtClean="0"/>
              <a:t>.</a:t>
            </a:r>
            <a:endParaRPr lang="it-IT"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problema della materia</a:t>
            </a:r>
            <a:endParaRPr lang="it-IT" b="1" dirty="0"/>
          </a:p>
        </p:txBody>
      </p:sp>
      <p:sp>
        <p:nvSpPr>
          <p:cNvPr id="3" name="Segnaposto contenuto 2"/>
          <p:cNvSpPr>
            <a:spLocks noGrp="1"/>
          </p:cNvSpPr>
          <p:nvPr>
            <p:ph idx="1"/>
          </p:nvPr>
        </p:nvSpPr>
        <p:spPr/>
        <p:txBody>
          <a:bodyPr/>
          <a:lstStyle/>
          <a:p>
            <a:r>
              <a:rPr lang="it-IT" dirty="0" smtClean="0"/>
              <a:t>Per </a:t>
            </a:r>
            <a:r>
              <a:rPr lang="it-IT" dirty="0" err="1" smtClean="0"/>
              <a:t>Leibniz</a:t>
            </a:r>
            <a:r>
              <a:rPr lang="it-IT" dirty="0" smtClean="0"/>
              <a:t> la materia costituisce un tema importante: se le </a:t>
            </a:r>
            <a:r>
              <a:rPr lang="it-IT" i="1" dirty="0" smtClean="0"/>
              <a:t>monadi</a:t>
            </a:r>
            <a:r>
              <a:rPr lang="it-IT" dirty="0" smtClean="0"/>
              <a:t> sono sostanze individuali indistruttibili, come si può dare la materia, i corpi fisici?</a:t>
            </a:r>
          </a:p>
          <a:p>
            <a:r>
              <a:rPr lang="it-IT" dirty="0" smtClean="0"/>
              <a:t>Occorre una sorta di </a:t>
            </a:r>
            <a:r>
              <a:rPr lang="it-IT" b="1" dirty="0" smtClean="0"/>
              <a:t>entelechia</a:t>
            </a:r>
            <a:r>
              <a:rPr lang="it-IT" dirty="0" smtClean="0"/>
              <a:t> (di tipo aristotelico), cioè la possibilità che le strutture organiche siano organizzate da un </a:t>
            </a:r>
            <a:r>
              <a:rPr lang="it-IT" i="1" dirty="0" smtClean="0"/>
              <a:t>principio naturale</a:t>
            </a:r>
            <a:r>
              <a:rPr lang="it-IT" dirty="0" smtClean="0"/>
              <a:t>, da una </a:t>
            </a:r>
            <a:r>
              <a:rPr lang="it-IT" i="1" dirty="0" smtClean="0"/>
              <a:t>forma</a:t>
            </a:r>
            <a:r>
              <a:rPr lang="it-IT" dirty="0" smtClean="0"/>
              <a:t>, che è la </a:t>
            </a:r>
            <a:r>
              <a:rPr lang="it-IT" b="1" i="1" dirty="0" smtClean="0"/>
              <a:t>natura stessa</a:t>
            </a:r>
            <a:r>
              <a:rPr lang="it-IT" dirty="0" smtClean="0"/>
              <a:t>,</a:t>
            </a:r>
          </a:p>
          <a:p>
            <a:r>
              <a:rPr lang="it-IT" dirty="0" smtClean="0"/>
              <a:t>Questa è dunque la monade dominante che può organizzare i corpi e tutte le cose della realtà umana e naturale.</a:t>
            </a:r>
            <a:endParaRPr lang="it-IT"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L’armonia prestabilita e la monade</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Per comprendere le modalità con le quali la </a:t>
            </a:r>
            <a:r>
              <a:rPr lang="it-IT" i="1" dirty="0" smtClean="0"/>
              <a:t>realtà spirituale </a:t>
            </a:r>
            <a:r>
              <a:rPr lang="it-IT" dirty="0" smtClean="0"/>
              <a:t>può esistere insieme a quella materiale, </a:t>
            </a:r>
            <a:r>
              <a:rPr lang="it-IT" dirty="0" err="1" smtClean="0"/>
              <a:t>Leibniz</a:t>
            </a:r>
            <a:r>
              <a:rPr lang="it-IT" dirty="0" smtClean="0"/>
              <a:t> ipotizza che Dio abbia fin dall’inizio predisposto una modalità per la quale ogni dimensione della realtà è adeguata all’altra, in una sorta di coerente concerto di partecipazione: l’</a:t>
            </a:r>
            <a:r>
              <a:rPr lang="it-IT" b="1" dirty="0" smtClean="0"/>
              <a:t>armonia</a:t>
            </a:r>
            <a:r>
              <a:rPr lang="it-IT" dirty="0" smtClean="0"/>
              <a:t> </a:t>
            </a:r>
            <a:r>
              <a:rPr lang="it-IT" b="1" dirty="0" smtClean="0"/>
              <a:t>prestabilita</a:t>
            </a:r>
            <a:r>
              <a:rPr lang="it-IT" dirty="0" smtClean="0"/>
              <a:t>.</a:t>
            </a:r>
          </a:p>
          <a:p>
            <a:pPr>
              <a:buNone/>
            </a:pPr>
            <a:endParaRPr lang="it-IT" dirty="0" smtClean="0"/>
          </a:p>
          <a:p>
            <a:r>
              <a:rPr lang="it-IT" dirty="0" smtClean="0"/>
              <a:t>Un’</a:t>
            </a:r>
            <a:r>
              <a:rPr lang="it-IT" i="1" dirty="0" smtClean="0"/>
              <a:t>armonia</a:t>
            </a:r>
            <a:r>
              <a:rPr lang="it-IT" dirty="0" smtClean="0"/>
              <a:t> che ricorda un poco la nozione insita nell’albero di </a:t>
            </a:r>
            <a:r>
              <a:rPr lang="it-IT" dirty="0" err="1" smtClean="0"/>
              <a:t>Porfirio</a:t>
            </a:r>
            <a:r>
              <a:rPr lang="it-IT" dirty="0" smtClean="0"/>
              <a:t> e anche nella prova </a:t>
            </a:r>
            <a:r>
              <a:rPr lang="it-IT" dirty="0" err="1" smtClean="0"/>
              <a:t>tommasiana</a:t>
            </a:r>
            <a:r>
              <a:rPr lang="it-IT" dirty="0" smtClean="0"/>
              <a:t> dell’esistenza di Dio concernente la </a:t>
            </a:r>
            <a:r>
              <a:rPr lang="it-IT" dirty="0" err="1" smtClean="0"/>
              <a:t>scalarità</a:t>
            </a:r>
            <a:r>
              <a:rPr lang="it-IT" dirty="0" smtClean="0"/>
              <a:t> degli esseri e dell’essere, </a:t>
            </a:r>
            <a:r>
              <a:rPr lang="it-IT" b="1" dirty="0" smtClean="0"/>
              <a:t>dai minerali, passando per i vegetali, gli animali senzienti e gli uomini provvisti di ragione argomentante. E fino a Dio stesso che costituisce la monade suprema</a:t>
            </a:r>
            <a:r>
              <a:rPr lang="it-IT" dirty="0" smtClean="0"/>
              <a:t>.</a:t>
            </a:r>
            <a:endParaRPr lang="it-IT"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conoscenza</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La </a:t>
            </a:r>
            <a:r>
              <a:rPr lang="it-IT" b="1" i="1" dirty="0" smtClean="0"/>
              <a:t>gnoseologia</a:t>
            </a:r>
            <a:r>
              <a:rPr lang="it-IT" dirty="0" smtClean="0"/>
              <a:t> di </a:t>
            </a:r>
            <a:r>
              <a:rPr lang="it-IT" dirty="0" err="1" smtClean="0"/>
              <a:t>Leibniz</a:t>
            </a:r>
            <a:r>
              <a:rPr lang="it-IT" dirty="0" smtClean="0"/>
              <a:t> ha a che fare con la tradizione platonica e cartesiana: </a:t>
            </a:r>
            <a:r>
              <a:rPr lang="it-IT" dirty="0" err="1" smtClean="0"/>
              <a:t>Leibniz</a:t>
            </a:r>
            <a:r>
              <a:rPr lang="it-IT" dirty="0" smtClean="0"/>
              <a:t> infatti concepisce </a:t>
            </a:r>
            <a:r>
              <a:rPr lang="it-IT" b="1" dirty="0" smtClean="0"/>
              <a:t>la conoscenza come una continua ispirazione derivante da Dio stesso, muovendo dalle potenzialità intrinseche alla </a:t>
            </a:r>
            <a:r>
              <a:rPr lang="it-IT" b="1" i="1" dirty="0" smtClean="0"/>
              <a:t>monade</a:t>
            </a:r>
            <a:r>
              <a:rPr lang="it-IT" b="1" dirty="0" smtClean="0"/>
              <a:t> razionale presente nell’uomo</a:t>
            </a:r>
            <a:r>
              <a:rPr lang="it-IT" dirty="0" smtClean="0"/>
              <a:t>. </a:t>
            </a:r>
          </a:p>
          <a:p>
            <a:pPr>
              <a:buNone/>
            </a:pPr>
            <a:endParaRPr lang="it-IT" dirty="0" smtClean="0"/>
          </a:p>
          <a:p>
            <a:r>
              <a:rPr lang="it-IT" dirty="0" smtClean="0"/>
              <a:t>Se per </a:t>
            </a:r>
            <a:r>
              <a:rPr lang="it-IT" dirty="0" err="1" smtClean="0"/>
              <a:t>Leibniz</a:t>
            </a:r>
            <a:r>
              <a:rPr lang="it-IT" dirty="0" smtClean="0"/>
              <a:t> l’esperienza è importante (ma non come in </a:t>
            </a:r>
            <a:r>
              <a:rPr lang="it-IT" i="1" dirty="0" err="1" smtClean="0"/>
              <a:t>Locke</a:t>
            </a:r>
            <a:r>
              <a:rPr lang="it-IT" dirty="0" smtClean="0"/>
              <a:t>, come vedremo), resta prevalente e centrale il ruolo dell’intelletto, come dal detto scolastico “</a:t>
            </a:r>
            <a:r>
              <a:rPr lang="it-IT" b="1" i="1" dirty="0" err="1" smtClean="0"/>
              <a:t>nihil</a:t>
            </a:r>
            <a:r>
              <a:rPr lang="it-IT" b="1" i="1" dirty="0" smtClean="0"/>
              <a:t> est in </a:t>
            </a:r>
            <a:r>
              <a:rPr lang="it-IT" b="1" i="1" dirty="0" err="1" smtClean="0"/>
              <a:t>intellectu</a:t>
            </a:r>
            <a:r>
              <a:rPr lang="it-IT" b="1" i="1" dirty="0" smtClean="0"/>
              <a:t> </a:t>
            </a:r>
            <a:r>
              <a:rPr lang="it-IT" b="1" i="1" dirty="0" err="1" smtClean="0"/>
              <a:t>quod</a:t>
            </a:r>
            <a:r>
              <a:rPr lang="it-IT" b="1" i="1" dirty="0" smtClean="0"/>
              <a:t> </a:t>
            </a:r>
            <a:r>
              <a:rPr lang="it-IT" b="1" i="1" dirty="0" err="1" smtClean="0"/>
              <a:t>prius</a:t>
            </a:r>
            <a:r>
              <a:rPr lang="it-IT" b="1" i="1" dirty="0" smtClean="0"/>
              <a:t> non </a:t>
            </a:r>
            <a:r>
              <a:rPr lang="it-IT" b="1" i="1" dirty="0" err="1" smtClean="0"/>
              <a:t>fuerit</a:t>
            </a:r>
            <a:r>
              <a:rPr lang="it-IT" b="1" i="1" dirty="0" smtClean="0"/>
              <a:t> in </a:t>
            </a:r>
            <a:r>
              <a:rPr lang="it-IT" b="1" i="1" dirty="0" err="1" smtClean="0"/>
              <a:t>sensu</a:t>
            </a:r>
            <a:r>
              <a:rPr lang="it-IT" b="1" i="1" dirty="0" smtClean="0"/>
              <a:t>, </a:t>
            </a:r>
            <a:r>
              <a:rPr lang="it-IT" b="1" i="1" dirty="0" err="1" smtClean="0"/>
              <a:t>praeter</a:t>
            </a:r>
            <a:r>
              <a:rPr lang="it-IT" b="1" i="1" dirty="0" smtClean="0"/>
              <a:t> </a:t>
            </a:r>
            <a:r>
              <a:rPr lang="it-IT" b="1" i="1" dirty="0" err="1" smtClean="0"/>
              <a:t>intellectus</a:t>
            </a:r>
            <a:r>
              <a:rPr lang="it-IT" b="1" i="1" dirty="0" smtClean="0"/>
              <a:t> </a:t>
            </a:r>
            <a:r>
              <a:rPr lang="it-IT" b="1" i="1" dirty="0" err="1" smtClean="0"/>
              <a:t>ipse</a:t>
            </a:r>
            <a:r>
              <a:rPr lang="it-IT" dirty="0" smtClean="0"/>
              <a:t>”. Cioè, l’intelletto viene prima, e qui siamo sulla linea </a:t>
            </a:r>
            <a:r>
              <a:rPr lang="it-IT" dirty="0" err="1" smtClean="0"/>
              <a:t>platonico-agostiniano-cartesiana</a:t>
            </a:r>
            <a:r>
              <a:rPr lang="it-IT" dirty="0" smtClean="0"/>
              <a:t>.</a:t>
            </a:r>
            <a:endParaRPr lang="it-IT"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Dio e la creazione</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a:t>
            </a:r>
            <a:r>
              <a:rPr lang="it-IT" b="1" dirty="0" smtClean="0"/>
              <a:t>Dio</a:t>
            </a:r>
            <a:r>
              <a:rPr lang="it-IT" dirty="0" smtClean="0"/>
              <a:t>, per </a:t>
            </a:r>
            <a:r>
              <a:rPr lang="it-IT" dirty="0" err="1" smtClean="0"/>
              <a:t>Leibniz</a:t>
            </a:r>
            <a:r>
              <a:rPr lang="it-IT" dirty="0" smtClean="0"/>
              <a:t>, </a:t>
            </a:r>
            <a:r>
              <a:rPr lang="it-IT" b="1" dirty="0" smtClean="0"/>
              <a:t>è la ragione prima di tutte le cose</a:t>
            </a:r>
            <a:r>
              <a:rPr lang="it-IT" dirty="0" smtClean="0"/>
              <a:t>”. Lo mostra il principio di causa o di ragion sufficiente: </a:t>
            </a:r>
            <a:r>
              <a:rPr lang="it-IT" b="1" dirty="0" smtClean="0"/>
              <a:t>ogni cosa non può avere in se stessa la causa del proprio esistere, e pertanto bisogna risalire a una causa prima, perfetta, onnipotente, eterna, buona, cioè Dio stesso</a:t>
            </a:r>
            <a:r>
              <a:rPr lang="it-IT" dirty="0" smtClean="0"/>
              <a:t>.</a:t>
            </a:r>
          </a:p>
          <a:p>
            <a:r>
              <a:rPr lang="it-IT" b="1" dirty="0" smtClean="0"/>
              <a:t>Da Dio derivano le verità di ragione, gli assiomi matematici, gli enti creati e le loro essenze, che sono contenuti da sempre </a:t>
            </a:r>
            <a:r>
              <a:rPr lang="it-IT" b="1" i="1" dirty="0" smtClean="0"/>
              <a:t>in mente Dei</a:t>
            </a:r>
            <a:r>
              <a:rPr lang="it-IT" dirty="0" smtClean="0"/>
              <a:t>.</a:t>
            </a:r>
          </a:p>
          <a:p>
            <a:r>
              <a:rPr lang="it-IT" dirty="0" smtClean="0"/>
              <a:t>E siccome ogni essenza, o monade, è nella mente di Dio, ciò che Dio fa esistere è ciò che di meglio possa essere: </a:t>
            </a:r>
            <a:r>
              <a:rPr lang="it-IT" b="1" i="1" dirty="0" smtClean="0"/>
              <a:t>il migliore dei mondi possibili</a:t>
            </a:r>
            <a:r>
              <a:rPr lang="it-IT" dirty="0" smtClean="0"/>
              <a:t> (perché in Dio tutto e possibile, ma Dio non può che volere solo il bene).</a:t>
            </a:r>
            <a:endParaRPr lang="it-IT"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L’ottimismo e il finalismo</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Dio è causa intelligente, libera e buona, e perciò bisogna guardare il mondo con un </a:t>
            </a:r>
            <a:r>
              <a:rPr lang="it-IT" b="1" i="1" dirty="0" smtClean="0"/>
              <a:t>ottimismo razionale </a:t>
            </a:r>
            <a:r>
              <a:rPr lang="it-IT" dirty="0" smtClean="0"/>
              <a:t>derivante da questa disposizione di Dio.</a:t>
            </a:r>
          </a:p>
          <a:p>
            <a:r>
              <a:rPr lang="it-IT" dirty="0" smtClean="0"/>
              <a:t>Si pone a questo punto, anche in </a:t>
            </a:r>
            <a:r>
              <a:rPr lang="it-IT" dirty="0" err="1" smtClean="0"/>
              <a:t>Leibniz</a:t>
            </a:r>
            <a:r>
              <a:rPr lang="it-IT" dirty="0" smtClean="0"/>
              <a:t>, il </a:t>
            </a:r>
            <a:r>
              <a:rPr lang="it-IT" b="1" dirty="0" smtClean="0"/>
              <a:t>quesito agostiniano sull’origine del male</a:t>
            </a:r>
            <a:r>
              <a:rPr lang="it-IT" dirty="0" smtClean="0"/>
              <a:t>: da quello metafisico, a quello morale, a quello fisico: l’origine è nella stessa natura delle cose-monadi, poiché queste sono limitate dalla loro stessa sostanza, imperfetta così come è collocata nell’infinita scala della perfezione, che raggiunge il suo culmine in Dio solamente.</a:t>
            </a:r>
          </a:p>
          <a:p>
            <a:r>
              <a:rPr lang="it-IT" b="1" dirty="0" smtClean="0"/>
              <a:t>Il male è quindi una nozione metafisica </a:t>
            </a:r>
            <a:r>
              <a:rPr lang="it-IT" dirty="0" smtClean="0"/>
              <a:t>cui segue ogni sua manifestazione morale e fisica, necessitata dalle condizioni dell’essere delle cose del mondo.  </a:t>
            </a:r>
          </a:p>
          <a:p>
            <a:r>
              <a:rPr lang="it-IT" b="1" dirty="0" smtClean="0"/>
              <a:t>L’uomo, che è </a:t>
            </a:r>
            <a:r>
              <a:rPr lang="it-IT" b="1" i="1" dirty="0" smtClean="0"/>
              <a:t>monade</a:t>
            </a:r>
            <a:r>
              <a:rPr lang="it-IT" b="1" dirty="0" smtClean="0"/>
              <a:t> </a:t>
            </a:r>
            <a:r>
              <a:rPr lang="it-IT" b="1" i="1" dirty="0" smtClean="0"/>
              <a:t>razionale</a:t>
            </a:r>
            <a:r>
              <a:rPr lang="it-IT" b="1" dirty="0" smtClean="0"/>
              <a:t>, deve allora tendere con tutte le sue forze al bene, che la ragione e l’intelletto donatigli da Dio gli consentono, dominando le passioni per perseguire il vero Bene con Dio e in Dio</a:t>
            </a:r>
            <a:r>
              <a:rPr lang="it-IT" dirty="0" smtClean="0"/>
              <a:t>.</a:t>
            </a:r>
            <a:endParaRPr lang="it-IT"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rivoluzione scientifica</a:t>
            </a:r>
            <a:endParaRPr lang="it-IT" b="1" dirty="0"/>
          </a:p>
        </p:txBody>
      </p:sp>
      <p:sp>
        <p:nvSpPr>
          <p:cNvPr id="3" name="Segnaposto contenuto 2"/>
          <p:cNvSpPr>
            <a:spLocks noGrp="1"/>
          </p:cNvSpPr>
          <p:nvPr>
            <p:ph idx="1"/>
          </p:nvPr>
        </p:nvSpPr>
        <p:spPr/>
        <p:txBody>
          <a:bodyPr>
            <a:normAutofit fontScale="92500" lnSpcReduction="10000"/>
          </a:bodyPr>
          <a:lstStyle/>
          <a:p>
            <a:r>
              <a:rPr lang="it-IT" b="1" dirty="0" smtClean="0"/>
              <a:t>La rivoluzione scientifica va di pari passo con quella filosofica: dal ‘600 la scienza non si occupa più di essenze e sostanze, ma di fenomeni misurabili matematicamente, come insegnava Galileo</a:t>
            </a:r>
            <a:r>
              <a:rPr lang="it-IT" dirty="0" smtClean="0"/>
              <a:t>.</a:t>
            </a:r>
          </a:p>
          <a:p>
            <a:r>
              <a:rPr lang="it-IT" dirty="0" smtClean="0"/>
              <a:t>Un meccanicismo generale permea il sapere scientifico, e in parte anche quello filosofico: basti pensare che Cartesio immaginava gli animali e le piante come </a:t>
            </a:r>
            <a:r>
              <a:rPr lang="it-IT" dirty="0" err="1" smtClean="0"/>
              <a:t>bio-macchine</a:t>
            </a:r>
            <a:r>
              <a:rPr lang="it-IT" dirty="0" smtClean="0"/>
              <a:t>.</a:t>
            </a:r>
          </a:p>
          <a:p>
            <a:r>
              <a:rPr lang="it-IT" dirty="0" smtClean="0"/>
              <a:t>In ogni caso in quel secolo si registrano decisivi passi in avanti del sapere scientifico: 1) </a:t>
            </a:r>
            <a:r>
              <a:rPr lang="it-IT" b="1" dirty="0" smtClean="0"/>
              <a:t>le leggi astronomiche di </a:t>
            </a:r>
            <a:r>
              <a:rPr lang="it-IT" b="1" i="1" dirty="0" smtClean="0"/>
              <a:t>Keplero</a:t>
            </a:r>
            <a:r>
              <a:rPr lang="it-IT" dirty="0" smtClean="0"/>
              <a:t>, 2) </a:t>
            </a:r>
            <a:r>
              <a:rPr lang="it-IT" b="1" dirty="0" smtClean="0"/>
              <a:t>la meccanica di </a:t>
            </a:r>
            <a:r>
              <a:rPr lang="it-IT" b="1" i="1" dirty="0" smtClean="0"/>
              <a:t>Galileo</a:t>
            </a:r>
            <a:r>
              <a:rPr lang="it-IT" dirty="0" smtClean="0"/>
              <a:t>, 3) </a:t>
            </a:r>
            <a:r>
              <a:rPr lang="it-IT" b="1" dirty="0" smtClean="0"/>
              <a:t>il sistema circolatorio di </a:t>
            </a:r>
            <a:r>
              <a:rPr lang="it-IT" b="1" i="1" dirty="0" smtClean="0"/>
              <a:t>Harvey</a:t>
            </a:r>
            <a:r>
              <a:rPr lang="it-IT" dirty="0" smtClean="0"/>
              <a:t>, 4) </a:t>
            </a:r>
            <a:r>
              <a:rPr lang="it-IT" b="1" dirty="0" smtClean="0"/>
              <a:t>la geometria di </a:t>
            </a:r>
            <a:r>
              <a:rPr lang="it-IT" b="1" i="1" dirty="0" smtClean="0"/>
              <a:t>Descartes</a:t>
            </a:r>
            <a:r>
              <a:rPr lang="it-IT" dirty="0" smtClean="0"/>
              <a:t>, 6) </a:t>
            </a:r>
            <a:r>
              <a:rPr lang="it-IT" b="1" dirty="0" smtClean="0"/>
              <a:t>la geologia di </a:t>
            </a:r>
            <a:r>
              <a:rPr lang="it-IT" b="1" i="1" dirty="0" err="1" smtClean="0"/>
              <a:t>Stenone</a:t>
            </a:r>
            <a:r>
              <a:rPr lang="it-IT" dirty="0" smtClean="0"/>
              <a:t>, 7) </a:t>
            </a:r>
            <a:r>
              <a:rPr lang="it-IT" b="1" dirty="0" smtClean="0"/>
              <a:t>l’astronomia di </a:t>
            </a:r>
            <a:r>
              <a:rPr lang="it-IT" b="1" i="1" dirty="0" smtClean="0"/>
              <a:t>Newton</a:t>
            </a:r>
            <a:r>
              <a:rPr lang="it-IT" dirty="0" smtClean="0"/>
              <a:t>, </a:t>
            </a:r>
            <a:r>
              <a:rPr lang="it-IT" dirty="0" err="1" smtClean="0"/>
              <a:t>etc</a:t>
            </a:r>
            <a:r>
              <a:rPr lang="it-IT" dirty="0" smtClean="0"/>
              <a:t>.. </a:t>
            </a:r>
            <a:endParaRPr lang="it-IT"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nuova scienza</a:t>
            </a:r>
            <a:r>
              <a:rPr lang="it-IT" b="1" dirty="0" smtClean="0"/>
              <a:t>”</a:t>
            </a:r>
            <a:endParaRPr lang="it-IT" b="1" dirty="0"/>
          </a:p>
        </p:txBody>
      </p:sp>
      <p:sp>
        <p:nvSpPr>
          <p:cNvPr id="3" name="Segnaposto contenuto 2"/>
          <p:cNvSpPr>
            <a:spLocks noGrp="1"/>
          </p:cNvSpPr>
          <p:nvPr>
            <p:ph idx="1"/>
          </p:nvPr>
        </p:nvSpPr>
        <p:spPr/>
        <p:txBody>
          <a:bodyPr>
            <a:normAutofit fontScale="92500"/>
          </a:bodyPr>
          <a:lstStyle/>
          <a:p>
            <a:r>
              <a:rPr lang="it-IT" dirty="0" smtClean="0"/>
              <a:t>“</a:t>
            </a:r>
            <a:r>
              <a:rPr lang="it-IT" b="1" i="1" dirty="0" smtClean="0"/>
              <a:t>La natura è scritta in linguaggio matematico</a:t>
            </a:r>
            <a:r>
              <a:rPr lang="it-IT" dirty="0" smtClean="0"/>
              <a:t>”, è la formula galileiana che troviamo nel </a:t>
            </a:r>
            <a:r>
              <a:rPr lang="it-IT" i="1" dirty="0" smtClean="0"/>
              <a:t>Saggiatore</a:t>
            </a:r>
            <a:r>
              <a:rPr lang="it-IT" dirty="0" smtClean="0"/>
              <a:t> del 1623. La natura è costituita dunque di fenomeni quantitativi. </a:t>
            </a:r>
          </a:p>
          <a:p>
            <a:r>
              <a:rPr lang="it-IT" dirty="0" smtClean="0"/>
              <a:t>Il </a:t>
            </a:r>
            <a:r>
              <a:rPr lang="it-IT" b="1" dirty="0" smtClean="0"/>
              <a:t>fenomeno</a:t>
            </a:r>
            <a:r>
              <a:rPr lang="it-IT" dirty="0" smtClean="0"/>
              <a:t> diventa quindi oggetto di </a:t>
            </a:r>
            <a:r>
              <a:rPr lang="it-IT" b="1" i="1" dirty="0" smtClean="0"/>
              <a:t>scienza</a:t>
            </a:r>
            <a:r>
              <a:rPr lang="it-IT" dirty="0" smtClean="0"/>
              <a:t>, così come l’</a:t>
            </a:r>
            <a:r>
              <a:rPr lang="it-IT" b="1" dirty="0" smtClean="0"/>
              <a:t>essere</a:t>
            </a:r>
            <a:r>
              <a:rPr lang="it-IT" dirty="0" smtClean="0"/>
              <a:t> era stato fino ad allora l’oggetto principale della </a:t>
            </a:r>
            <a:r>
              <a:rPr lang="it-IT" b="1" i="1" dirty="0" smtClean="0"/>
              <a:t>riflessione filosofica</a:t>
            </a:r>
            <a:r>
              <a:rPr lang="it-IT" dirty="0" smtClean="0"/>
              <a:t>, mentre il fenomeno (letteralmente “</a:t>
            </a:r>
            <a:r>
              <a:rPr lang="it-IT" i="1" dirty="0" smtClean="0"/>
              <a:t>ciò che appare</a:t>
            </a:r>
            <a:r>
              <a:rPr lang="it-IT" dirty="0" smtClean="0"/>
              <a:t>”) era stato sempre oggetto della </a:t>
            </a:r>
            <a:r>
              <a:rPr lang="it-IT" b="1" i="1" dirty="0" err="1" smtClean="0"/>
              <a:t>dòxa</a:t>
            </a:r>
            <a:r>
              <a:rPr lang="it-IT" dirty="0" smtClean="0"/>
              <a:t>, cioè dell’opinione.</a:t>
            </a:r>
          </a:p>
          <a:p>
            <a:r>
              <a:rPr lang="it-IT" dirty="0" smtClean="0"/>
              <a:t>Sulla natura del mondo si passa dal concetto di </a:t>
            </a:r>
            <a:r>
              <a:rPr lang="it-IT" b="1" i="1" dirty="0" smtClean="0"/>
              <a:t>cosmo</a:t>
            </a:r>
            <a:r>
              <a:rPr lang="it-IT" dirty="0" smtClean="0"/>
              <a:t>, </a:t>
            </a:r>
            <a:r>
              <a:rPr lang="it-IT" i="1" dirty="0" smtClean="0"/>
              <a:t>ordinato e finito</a:t>
            </a:r>
            <a:r>
              <a:rPr lang="it-IT" dirty="0" smtClean="0"/>
              <a:t>, al concetto di </a:t>
            </a:r>
            <a:r>
              <a:rPr lang="it-IT" b="1" i="1" dirty="0" smtClean="0"/>
              <a:t>universo</a:t>
            </a:r>
            <a:r>
              <a:rPr lang="it-IT" dirty="0" smtClean="0"/>
              <a:t>, luogo della </a:t>
            </a:r>
            <a:r>
              <a:rPr lang="it-IT" i="1" dirty="0" smtClean="0"/>
              <a:t>complessità indefinibile </a:t>
            </a:r>
            <a:r>
              <a:rPr lang="it-IT" dirty="0" smtClean="0"/>
              <a:t>(</a:t>
            </a:r>
            <a:r>
              <a:rPr lang="it-IT" i="1" dirty="0" err="1" smtClean="0"/>
              <a:t>Cusano</a:t>
            </a:r>
            <a:r>
              <a:rPr lang="it-IT" dirty="0" smtClean="0"/>
              <a:t>, </a:t>
            </a:r>
            <a:r>
              <a:rPr lang="it-IT" i="1" dirty="0" smtClean="0"/>
              <a:t>Galileo</a:t>
            </a:r>
            <a:r>
              <a:rPr lang="it-IT" dirty="0" smtClean="0"/>
              <a:t>, </a:t>
            </a:r>
            <a:r>
              <a:rPr lang="it-IT" i="1" dirty="0" err="1" smtClean="0"/>
              <a:t>Bruno</a:t>
            </a:r>
            <a:r>
              <a:rPr lang="it-IT" dirty="0" err="1" smtClean="0"/>
              <a:t>…</a:t>
            </a:r>
            <a:r>
              <a:rPr lang="it-IT" dirty="0" smtClean="0"/>
              <a:t>).</a:t>
            </a:r>
          </a:p>
          <a:p>
            <a:endParaRPr lang="it-IT"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John </a:t>
            </a:r>
            <a:r>
              <a:rPr lang="it-IT" sz="5400" b="1" i="1" dirty="0" err="1" smtClean="0">
                <a:solidFill>
                  <a:schemeClr val="accent5">
                    <a:lumMod val="75000"/>
                  </a:schemeClr>
                </a:solidFill>
              </a:rPr>
              <a:t>Locke</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85000" lnSpcReduction="10000"/>
          </a:bodyPr>
          <a:lstStyle/>
          <a:p>
            <a:pPr>
              <a:buNone/>
            </a:pPr>
            <a:r>
              <a:rPr lang="it-IT" dirty="0" smtClean="0"/>
              <a:t>(1632-1704)</a:t>
            </a:r>
          </a:p>
          <a:p>
            <a:r>
              <a:rPr lang="it-IT" dirty="0" smtClean="0"/>
              <a:t>Lo schematismo storiografico dei manuali colloca </a:t>
            </a:r>
            <a:r>
              <a:rPr lang="it-IT" b="1" dirty="0" err="1" smtClean="0"/>
              <a:t>Locke</a:t>
            </a:r>
            <a:r>
              <a:rPr lang="it-IT" dirty="0" smtClean="0"/>
              <a:t> insieme con </a:t>
            </a:r>
            <a:r>
              <a:rPr lang="it-IT" i="1" dirty="0" err="1" smtClean="0"/>
              <a:t>Berkeley</a:t>
            </a:r>
            <a:r>
              <a:rPr lang="it-IT" dirty="0" smtClean="0"/>
              <a:t> e </a:t>
            </a:r>
            <a:r>
              <a:rPr lang="it-IT" i="1" dirty="0" smtClean="0"/>
              <a:t>Hume</a:t>
            </a:r>
            <a:r>
              <a:rPr lang="it-IT" dirty="0" smtClean="0"/>
              <a:t> nel novero dell’empirismo inglese, ma, come sempre, le cose sono più complesse e intrecciate. In realtà, il richiamo all’esperienza si può far risalire addirittura a </a:t>
            </a:r>
            <a:r>
              <a:rPr lang="it-IT" i="1" dirty="0" err="1" smtClean="0"/>
              <a:t>Occam</a:t>
            </a:r>
            <a:r>
              <a:rPr lang="it-IT" dirty="0" smtClean="0"/>
              <a:t> e più recentemente a </a:t>
            </a:r>
            <a:r>
              <a:rPr lang="it-IT" i="1" dirty="0" smtClean="0"/>
              <a:t>Bacon</a:t>
            </a:r>
            <a:r>
              <a:rPr lang="it-IT" dirty="0" smtClean="0"/>
              <a:t>. Pertanto </a:t>
            </a:r>
            <a:r>
              <a:rPr lang="it-IT" b="1" dirty="0" err="1" smtClean="0"/>
              <a:t>Locke</a:t>
            </a:r>
            <a:r>
              <a:rPr lang="it-IT" b="1" dirty="0" smtClean="0"/>
              <a:t> è inserito in un processo molto ricco e articolato che ha a che fare con tutto il pensiero europeo del suo tempo</a:t>
            </a:r>
            <a:r>
              <a:rPr lang="it-IT" dirty="0" smtClean="0"/>
              <a:t>.</a:t>
            </a:r>
          </a:p>
          <a:p>
            <a:pPr>
              <a:buNone/>
            </a:pPr>
            <a:endParaRPr lang="it-IT" dirty="0" smtClean="0"/>
          </a:p>
          <a:p>
            <a:r>
              <a:rPr lang="it-IT" dirty="0" err="1" smtClean="0"/>
              <a:t>Locke</a:t>
            </a:r>
            <a:r>
              <a:rPr lang="it-IT" dirty="0" smtClean="0"/>
              <a:t> nasce nei pressi di Bristol, e studia a Oxford scienze naturali (con </a:t>
            </a:r>
            <a:r>
              <a:rPr lang="it-IT" i="1" dirty="0" smtClean="0"/>
              <a:t>Robert Boyle</a:t>
            </a:r>
            <a:r>
              <a:rPr lang="it-IT" dirty="0" smtClean="0"/>
              <a:t>), medicina e filosofia (in particolare il pensiero di </a:t>
            </a:r>
            <a:r>
              <a:rPr lang="it-IT" i="1" dirty="0" err="1" smtClean="0"/>
              <a:t>Gassendi</a:t>
            </a:r>
            <a:r>
              <a:rPr lang="it-IT" dirty="0" smtClean="0"/>
              <a:t>, di </a:t>
            </a:r>
            <a:r>
              <a:rPr lang="it-IT" i="1" dirty="0" smtClean="0"/>
              <a:t>Cartesio</a:t>
            </a:r>
            <a:r>
              <a:rPr lang="it-IT" dirty="0" smtClean="0"/>
              <a:t> e dei libertini). </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Francis Bacon</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lstStyle/>
          <a:p>
            <a:pPr>
              <a:buNone/>
            </a:pPr>
            <a:r>
              <a:rPr lang="it-IT" dirty="0" smtClean="0"/>
              <a:t>(1561-1626)</a:t>
            </a:r>
          </a:p>
          <a:p>
            <a:r>
              <a:rPr lang="it-IT" b="1" dirty="0" smtClean="0"/>
              <a:t>Francis Bacon</a:t>
            </a:r>
            <a:r>
              <a:rPr lang="it-IT" dirty="0" smtClean="0"/>
              <a:t>, primo </a:t>
            </a:r>
            <a:r>
              <a:rPr lang="it-IT" i="1" dirty="0" smtClean="0"/>
              <a:t>barone di </a:t>
            </a:r>
            <a:r>
              <a:rPr lang="it-IT" i="1" dirty="0" err="1" smtClean="0"/>
              <a:t>Verulamio</a:t>
            </a:r>
            <a:r>
              <a:rPr lang="it-IT" i="1" dirty="0" smtClean="0"/>
              <a:t> </a:t>
            </a:r>
            <a:r>
              <a:rPr lang="it-IT" dirty="0" smtClean="0"/>
              <a:t>e </a:t>
            </a:r>
            <a:r>
              <a:rPr lang="it-IT" i="1" dirty="0" smtClean="0"/>
              <a:t>visconte di St. </a:t>
            </a:r>
            <a:r>
              <a:rPr lang="it-IT" i="1" dirty="0" err="1" smtClean="0"/>
              <a:t>Albans</a:t>
            </a:r>
            <a:r>
              <a:rPr lang="it-IT" dirty="0" smtClean="0"/>
              <a:t>, figlio di Lord Nicholas Bacon, guardasigilli di Elisabetta I, studia diritto e filosofia al </a:t>
            </a:r>
            <a:r>
              <a:rPr lang="it-IT" i="1" dirty="0" err="1" smtClean="0"/>
              <a:t>Trinity</a:t>
            </a:r>
            <a:r>
              <a:rPr lang="it-IT" i="1" dirty="0" smtClean="0"/>
              <a:t> College </a:t>
            </a:r>
            <a:r>
              <a:rPr lang="it-IT" dirty="0" smtClean="0"/>
              <a:t>di Cambridge.</a:t>
            </a:r>
          </a:p>
          <a:p>
            <a:r>
              <a:rPr lang="it-IT" dirty="0" smtClean="0"/>
              <a:t>La sua vita è intensissima, e contribuisce, nell’Inghilterra delle scoperte geografiche e dei viaggi, della prima rivoluzione economica e mercantile, allo svecchiamento della vecchia cultura tradizionale, in favore di una ricerca sperimentale e pratica.</a:t>
            </a:r>
            <a:endParaRPr lang="it-IT"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 po’ di biografia</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Esercita la professione di medico e precettore, nell’entourage di </a:t>
            </a:r>
            <a:r>
              <a:rPr lang="it-IT" i="1" dirty="0" smtClean="0"/>
              <a:t>Lord Ashley</a:t>
            </a:r>
            <a:r>
              <a:rPr lang="it-IT" dirty="0" smtClean="0"/>
              <a:t>, conte di </a:t>
            </a:r>
            <a:r>
              <a:rPr lang="it-IT" dirty="0" err="1" smtClean="0"/>
              <a:t>Shaftesbury</a:t>
            </a:r>
            <a:r>
              <a:rPr lang="it-IT" dirty="0" smtClean="0"/>
              <a:t>, che diviene presidente del Consiglio del re.</a:t>
            </a:r>
          </a:p>
          <a:p>
            <a:r>
              <a:rPr lang="it-IT" dirty="0" smtClean="0"/>
              <a:t>In disgrazia il Lord “protettore”, </a:t>
            </a:r>
            <a:r>
              <a:rPr lang="it-IT" dirty="0" err="1" smtClean="0"/>
              <a:t>Locke</a:t>
            </a:r>
            <a:r>
              <a:rPr lang="it-IT" dirty="0" smtClean="0"/>
              <a:t> va in Olanda, per tornare in Inghilterra, passata la buriana.</a:t>
            </a:r>
          </a:p>
          <a:p>
            <a:r>
              <a:rPr lang="it-IT" dirty="0" smtClean="0"/>
              <a:t>Ivi è nominato Consigliere per il commercio nelle colonie, come esponente liberale, aperto alle innovazioni che l’economia di mercato nascente suggeriva. Contradditorio è il suo atteggiamento nei confronti dei regimi di schiavitù in uso nel tempo.</a:t>
            </a:r>
          </a:p>
          <a:p>
            <a:r>
              <a:rPr lang="it-IT" dirty="0" smtClean="0"/>
              <a:t>È in quel periodo che scrive l’importantissimo “</a:t>
            </a:r>
            <a:r>
              <a:rPr lang="it-IT" i="1" dirty="0" smtClean="0"/>
              <a:t>Saggio sull’intelletto umano</a:t>
            </a:r>
            <a:r>
              <a:rPr lang="it-IT" dirty="0" smtClean="0"/>
              <a:t>” (1690).</a:t>
            </a:r>
            <a:endParaRPr lang="it-IT"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pensiero</a:t>
            </a:r>
            <a:endParaRPr lang="it-IT" b="1" dirty="0"/>
          </a:p>
        </p:txBody>
      </p:sp>
      <p:sp>
        <p:nvSpPr>
          <p:cNvPr id="3" name="Segnaposto contenuto 2"/>
          <p:cNvSpPr>
            <a:spLocks noGrp="1"/>
          </p:cNvSpPr>
          <p:nvPr>
            <p:ph idx="1"/>
          </p:nvPr>
        </p:nvSpPr>
        <p:spPr/>
        <p:txBody>
          <a:bodyPr>
            <a:normAutofit lnSpcReduction="10000"/>
          </a:bodyPr>
          <a:lstStyle/>
          <a:p>
            <a:r>
              <a:rPr lang="it-IT" dirty="0" smtClean="0"/>
              <a:t>Per </a:t>
            </a:r>
            <a:r>
              <a:rPr lang="it-IT" dirty="0" err="1" smtClean="0"/>
              <a:t>Locke</a:t>
            </a:r>
            <a:r>
              <a:rPr lang="it-IT" dirty="0" smtClean="0"/>
              <a:t> </a:t>
            </a:r>
            <a:r>
              <a:rPr lang="it-IT" b="1" dirty="0" smtClean="0"/>
              <a:t>la questione principale è quella di una critica delle facoltà intellettuali</a:t>
            </a:r>
            <a:r>
              <a:rPr lang="it-IT" dirty="0" smtClean="0"/>
              <a:t>, attento sia all’empirismo di Bacon, sia al razionalismo cartesiano.</a:t>
            </a:r>
          </a:p>
          <a:p>
            <a:r>
              <a:rPr lang="it-IT" dirty="0" smtClean="0"/>
              <a:t>Giunge però ben presto alla conclusione che </a:t>
            </a:r>
            <a:r>
              <a:rPr lang="it-IT" b="1" dirty="0" smtClean="0"/>
              <a:t>non vi può essere nel processo conoscitivo un dominio assoluto della ragione</a:t>
            </a:r>
            <a:r>
              <a:rPr lang="it-IT" dirty="0" smtClean="0"/>
              <a:t>, </a:t>
            </a:r>
            <a:r>
              <a:rPr lang="it-IT" b="1" dirty="0" smtClean="0"/>
              <a:t>ma un concerto di attività conoscitiva, che deve partire dalla mente e utilizzare le percezioni.</a:t>
            </a:r>
          </a:p>
          <a:p>
            <a:r>
              <a:rPr lang="it-IT" b="1" dirty="0" smtClean="0"/>
              <a:t>Nella mente si trovano le condizioni che consentono di avviare e sviluppare l’attività conoscitiva di sé e del mondo.</a:t>
            </a:r>
            <a:endParaRPr lang="it-IT"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i="1" dirty="0" smtClean="0"/>
              <a:t>Saggio sull’intelletto umano</a:t>
            </a:r>
            <a:r>
              <a:rPr lang="it-IT" b="1" dirty="0" smtClean="0"/>
              <a:t>”</a:t>
            </a:r>
            <a:endParaRPr lang="it-IT" b="1" dirty="0"/>
          </a:p>
        </p:txBody>
      </p:sp>
      <p:sp>
        <p:nvSpPr>
          <p:cNvPr id="3" name="Segnaposto contenuto 2"/>
          <p:cNvSpPr>
            <a:spLocks noGrp="1"/>
          </p:cNvSpPr>
          <p:nvPr>
            <p:ph idx="1"/>
          </p:nvPr>
        </p:nvSpPr>
        <p:spPr/>
        <p:txBody>
          <a:bodyPr>
            <a:normAutofit fontScale="92500"/>
          </a:bodyPr>
          <a:lstStyle/>
          <a:p>
            <a:r>
              <a:rPr lang="it-IT" dirty="0" smtClean="0"/>
              <a:t>Il testo in questione tratta: a) </a:t>
            </a:r>
            <a:r>
              <a:rPr lang="it-IT" i="1" dirty="0" smtClean="0"/>
              <a:t>dell’origine delle idee</a:t>
            </a:r>
            <a:r>
              <a:rPr lang="it-IT" dirty="0" smtClean="0"/>
              <a:t>, b) </a:t>
            </a:r>
            <a:r>
              <a:rPr lang="it-IT" i="1" dirty="0" smtClean="0"/>
              <a:t>della certezza e dell’estensione della conoscenza umana</a:t>
            </a:r>
            <a:r>
              <a:rPr lang="it-IT" dirty="0" smtClean="0"/>
              <a:t>, c) </a:t>
            </a:r>
            <a:r>
              <a:rPr lang="it-IT" i="1" dirty="0" smtClean="0"/>
              <a:t>dei fondamenti della credenza, dell’opinione e dell’assenso</a:t>
            </a:r>
            <a:r>
              <a:rPr lang="it-IT" dirty="0" smtClean="0"/>
              <a:t>.</a:t>
            </a:r>
          </a:p>
          <a:p>
            <a:r>
              <a:rPr lang="it-IT" dirty="0" smtClean="0"/>
              <a:t>Per </a:t>
            </a:r>
            <a:r>
              <a:rPr lang="it-IT" dirty="0" err="1" smtClean="0"/>
              <a:t>Locke</a:t>
            </a:r>
            <a:r>
              <a:rPr lang="it-IT" dirty="0" smtClean="0"/>
              <a:t> </a:t>
            </a:r>
            <a:r>
              <a:rPr lang="it-IT" b="1" dirty="0" smtClean="0"/>
              <a:t>non possono darsi </a:t>
            </a:r>
            <a:r>
              <a:rPr lang="it-IT" dirty="0" smtClean="0"/>
              <a:t>(come in Platone, Cartesio e nei loro seguaci) </a:t>
            </a:r>
            <a:r>
              <a:rPr lang="it-IT" b="1" dirty="0" smtClean="0"/>
              <a:t>idee innate: neppure i principi primi come quello di non contraddizione, o la stessa “idea di Dio”.</a:t>
            </a:r>
          </a:p>
          <a:p>
            <a:r>
              <a:rPr lang="it-IT" dirty="0" smtClean="0"/>
              <a:t>Non si può dunque dire che l’uomo parte da un patrimonio iniziale comune e condiviso, ma che comincia a conoscere e procede nella conoscenza solo vivendo, solo sperimentando, sbagliando e correggendosi.</a:t>
            </a:r>
            <a:endParaRPr lang="it-IT"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empirismo</a:t>
            </a:r>
            <a:r>
              <a:rPr lang="it-IT" b="1" dirty="0" smtClean="0"/>
              <a:t> di </a:t>
            </a:r>
            <a:r>
              <a:rPr lang="it-IT" b="1" dirty="0" err="1" smtClean="0"/>
              <a:t>Locke</a:t>
            </a:r>
            <a:endParaRPr lang="it-IT" b="1" dirty="0"/>
          </a:p>
        </p:txBody>
      </p:sp>
      <p:sp>
        <p:nvSpPr>
          <p:cNvPr id="3" name="Segnaposto contenuto 2"/>
          <p:cNvSpPr>
            <a:spLocks noGrp="1"/>
          </p:cNvSpPr>
          <p:nvPr>
            <p:ph idx="1"/>
          </p:nvPr>
        </p:nvSpPr>
        <p:spPr/>
        <p:txBody>
          <a:bodyPr>
            <a:normAutofit fontScale="92500"/>
          </a:bodyPr>
          <a:lstStyle/>
          <a:p>
            <a:r>
              <a:rPr lang="it-IT" dirty="0" smtClean="0"/>
              <a:t>Però, più che sulla linea di </a:t>
            </a:r>
            <a:r>
              <a:rPr lang="it-IT" i="1" dirty="0" smtClean="0"/>
              <a:t>Aristotele</a:t>
            </a:r>
            <a:r>
              <a:rPr lang="it-IT" dirty="0" smtClean="0"/>
              <a:t> o </a:t>
            </a:r>
            <a:r>
              <a:rPr lang="it-IT" i="1" dirty="0" smtClean="0"/>
              <a:t>Tommaso d’Aquino</a:t>
            </a:r>
            <a:r>
              <a:rPr lang="it-IT" dirty="0" smtClean="0"/>
              <a:t>, </a:t>
            </a:r>
            <a:r>
              <a:rPr lang="it-IT" dirty="0" err="1" smtClean="0"/>
              <a:t>Locke</a:t>
            </a:r>
            <a:r>
              <a:rPr lang="it-IT" dirty="0" smtClean="0"/>
              <a:t> si pone sulle tracce di </a:t>
            </a:r>
            <a:r>
              <a:rPr lang="it-IT" i="1" dirty="0" smtClean="0"/>
              <a:t>Bacon</a:t>
            </a:r>
            <a:r>
              <a:rPr lang="it-IT" dirty="0" smtClean="0"/>
              <a:t>, di </a:t>
            </a:r>
            <a:r>
              <a:rPr lang="it-IT" i="1" dirty="0" smtClean="0"/>
              <a:t>Hobbes</a:t>
            </a:r>
            <a:r>
              <a:rPr lang="it-IT" dirty="0" smtClean="0"/>
              <a:t> e dei sensisti: </a:t>
            </a:r>
            <a:r>
              <a:rPr lang="it-IT" b="1" dirty="0" smtClean="0"/>
              <a:t>egli infatti non crede alla possibilità di una conoscenza oggettiva del reale, ma comunque sempre legata alla sperimentazione</a:t>
            </a:r>
            <a:r>
              <a:rPr lang="it-IT" dirty="0" smtClean="0"/>
              <a:t>.</a:t>
            </a:r>
          </a:p>
          <a:p>
            <a:pPr>
              <a:buNone/>
            </a:pPr>
            <a:endParaRPr lang="it-IT" dirty="0" smtClean="0"/>
          </a:p>
          <a:p>
            <a:r>
              <a:rPr lang="it-IT" b="1" dirty="0" smtClean="0"/>
              <a:t>Egli non crede neppure alla possibilità di verità fisiche o matematiche incontrovertibili: nessun principio innatista, per </a:t>
            </a:r>
            <a:r>
              <a:rPr lang="it-IT" b="1" dirty="0" err="1" smtClean="0"/>
              <a:t>Locke</a:t>
            </a:r>
            <a:r>
              <a:rPr lang="it-IT" b="1" dirty="0" smtClean="0"/>
              <a:t>, è ammissibile, perché mezzo di affermazione del potere,indipendentemente dalla verifica sperimentale (critica dell’</a:t>
            </a:r>
            <a:r>
              <a:rPr lang="it-IT" b="1" i="1" dirty="0" err="1" smtClean="0"/>
              <a:t>ipse</a:t>
            </a:r>
            <a:r>
              <a:rPr lang="it-IT" b="1" dirty="0" smtClean="0"/>
              <a:t> </a:t>
            </a:r>
            <a:r>
              <a:rPr lang="it-IT" b="1" i="1" dirty="0" smtClean="0"/>
              <a:t>dixit</a:t>
            </a:r>
            <a:r>
              <a:rPr lang="it-IT" b="1" dirty="0" smtClean="0"/>
              <a:t>)</a:t>
            </a:r>
            <a:r>
              <a:rPr lang="it-IT" dirty="0" smtClean="0"/>
              <a:t>.</a:t>
            </a:r>
            <a:endParaRPr lang="it-IT"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 vari tipi di </a:t>
            </a:r>
            <a:r>
              <a:rPr lang="it-IT" b="1" i="1" dirty="0" smtClean="0"/>
              <a:t>idee</a:t>
            </a:r>
            <a:endParaRPr lang="it-IT" b="1" i="1" dirty="0"/>
          </a:p>
        </p:txBody>
      </p:sp>
      <p:sp>
        <p:nvSpPr>
          <p:cNvPr id="3" name="Segnaposto contenuto 2"/>
          <p:cNvSpPr>
            <a:spLocks noGrp="1"/>
          </p:cNvSpPr>
          <p:nvPr>
            <p:ph idx="1"/>
          </p:nvPr>
        </p:nvSpPr>
        <p:spPr/>
        <p:txBody>
          <a:bodyPr>
            <a:normAutofit fontScale="85000" lnSpcReduction="10000"/>
          </a:bodyPr>
          <a:lstStyle/>
          <a:p>
            <a:r>
              <a:rPr lang="it-IT" dirty="0" smtClean="0"/>
              <a:t>Per </a:t>
            </a:r>
            <a:r>
              <a:rPr lang="it-IT" dirty="0" err="1" smtClean="0"/>
              <a:t>Locke</a:t>
            </a:r>
            <a:r>
              <a:rPr lang="it-IT" dirty="0" smtClean="0"/>
              <a:t> vi sono:</a:t>
            </a:r>
          </a:p>
          <a:p>
            <a:r>
              <a:rPr lang="it-IT" dirty="0" smtClean="0"/>
              <a:t>- le </a:t>
            </a:r>
            <a:r>
              <a:rPr lang="it-IT" b="1" i="1" dirty="0" smtClean="0"/>
              <a:t>idee di sensazione</a:t>
            </a:r>
            <a:r>
              <a:rPr lang="it-IT" dirty="0" smtClean="0"/>
              <a:t>, provenienti dall’esperienza, come i colori;</a:t>
            </a:r>
          </a:p>
          <a:p>
            <a:r>
              <a:rPr lang="it-IT" dirty="0" smtClean="0"/>
              <a:t>- le </a:t>
            </a:r>
            <a:r>
              <a:rPr lang="it-IT" b="1" i="1" dirty="0" smtClean="0"/>
              <a:t>idee di riflessione</a:t>
            </a:r>
            <a:r>
              <a:rPr lang="it-IT" dirty="0" smtClean="0"/>
              <a:t>, concernenti gli atti interni della mente umana: il </a:t>
            </a:r>
            <a:r>
              <a:rPr lang="it-IT" i="1" dirty="0" smtClean="0"/>
              <a:t>dubitare</a:t>
            </a:r>
            <a:r>
              <a:rPr lang="it-IT" dirty="0" smtClean="0"/>
              <a:t>, il </a:t>
            </a:r>
            <a:r>
              <a:rPr lang="it-IT" i="1" dirty="0" smtClean="0"/>
              <a:t>volere</a:t>
            </a:r>
            <a:r>
              <a:rPr lang="it-IT" dirty="0" smtClean="0"/>
              <a:t>, etc.;</a:t>
            </a:r>
          </a:p>
          <a:p>
            <a:r>
              <a:rPr lang="it-IT" dirty="0" smtClean="0"/>
              <a:t>- le </a:t>
            </a:r>
            <a:r>
              <a:rPr lang="it-IT" b="1" i="1" dirty="0" smtClean="0"/>
              <a:t>idee semplici</a:t>
            </a:r>
            <a:r>
              <a:rPr lang="it-IT" dirty="0" smtClean="0"/>
              <a:t>, cioè quelle costituite da elementi semplici, suddivise in: a) </a:t>
            </a:r>
            <a:r>
              <a:rPr lang="it-IT" i="1" dirty="0" smtClean="0"/>
              <a:t>primarie</a:t>
            </a:r>
            <a:r>
              <a:rPr lang="it-IT" dirty="0" smtClean="0"/>
              <a:t>, come l’estensione, la figura, il moto, etc.; b) </a:t>
            </a:r>
            <a:r>
              <a:rPr lang="it-IT" i="1" dirty="0" smtClean="0"/>
              <a:t>secondarie</a:t>
            </a:r>
            <a:r>
              <a:rPr lang="it-IT" dirty="0" smtClean="0"/>
              <a:t> (soggettive), come i colori, i suoni, gli odori, i sapori, etc.;</a:t>
            </a:r>
          </a:p>
          <a:p>
            <a:r>
              <a:rPr lang="it-IT" dirty="0" smtClean="0"/>
              <a:t>- le </a:t>
            </a:r>
            <a:r>
              <a:rPr lang="it-IT" b="1" i="1" dirty="0" smtClean="0"/>
              <a:t>idee complesse</a:t>
            </a:r>
            <a:r>
              <a:rPr lang="it-IT" dirty="0" smtClean="0"/>
              <a:t>, vale a dire le idee derivanti dall’esperienza e prodotte dalla mente in termini di </a:t>
            </a:r>
            <a:r>
              <a:rPr lang="it-IT" i="1" dirty="0" smtClean="0"/>
              <a:t>modo</a:t>
            </a:r>
            <a:r>
              <a:rPr lang="it-IT" dirty="0" smtClean="0"/>
              <a:t>, di </a:t>
            </a:r>
            <a:r>
              <a:rPr lang="it-IT" i="1" dirty="0" smtClean="0"/>
              <a:t>sostanza</a:t>
            </a:r>
            <a:r>
              <a:rPr lang="it-IT" dirty="0" smtClean="0"/>
              <a:t>, e di </a:t>
            </a:r>
            <a:r>
              <a:rPr lang="it-IT" i="1" dirty="0" smtClean="0"/>
              <a:t>relazioni</a:t>
            </a:r>
            <a:r>
              <a:rPr lang="it-IT" dirty="0" smtClean="0"/>
              <a:t>, che altro non sono se non collazioni di idee semplici (mela che ha un colore e un sapore, non “sostanza” della </a:t>
            </a:r>
            <a:r>
              <a:rPr lang="it-IT" dirty="0" err="1" smtClean="0"/>
              <a:t>mela…</a:t>
            </a:r>
            <a:r>
              <a:rPr lang="it-IT" dirty="0" smtClean="0"/>
              <a:t>).</a:t>
            </a:r>
            <a:endParaRPr lang="it-IT"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linguaggio e la conoscenza</a:t>
            </a:r>
            <a:endParaRPr lang="it-IT" b="1" dirty="0"/>
          </a:p>
        </p:txBody>
      </p:sp>
      <p:sp>
        <p:nvSpPr>
          <p:cNvPr id="3" name="Segnaposto contenuto 2"/>
          <p:cNvSpPr>
            <a:spLocks noGrp="1"/>
          </p:cNvSpPr>
          <p:nvPr>
            <p:ph idx="1"/>
          </p:nvPr>
        </p:nvSpPr>
        <p:spPr/>
        <p:txBody>
          <a:bodyPr>
            <a:normAutofit fontScale="85000" lnSpcReduction="10000"/>
          </a:bodyPr>
          <a:lstStyle/>
          <a:p>
            <a:r>
              <a:rPr lang="it-IT" b="1" dirty="0" smtClean="0"/>
              <a:t>Il linguaggio è una struttura convenzionale di nomi ed espressioni, che serve per la comunicazione e la trasmissione di dati, e come supporto per la sistematizzazione della conoscenza</a:t>
            </a:r>
            <a:r>
              <a:rPr lang="it-IT" dirty="0" smtClean="0"/>
              <a:t>.</a:t>
            </a:r>
          </a:p>
          <a:p>
            <a:r>
              <a:rPr lang="it-IT" dirty="0" smtClean="0"/>
              <a:t>Questa avviene in due modi:</a:t>
            </a:r>
          </a:p>
          <a:p>
            <a:r>
              <a:rPr lang="it-IT" dirty="0" smtClean="0"/>
              <a:t>- per </a:t>
            </a:r>
            <a:r>
              <a:rPr lang="it-IT" b="1" i="1" dirty="0" smtClean="0"/>
              <a:t>intuizione</a:t>
            </a:r>
            <a:r>
              <a:rPr lang="it-IT" dirty="0" smtClean="0"/>
              <a:t>, quando si dà una </a:t>
            </a:r>
            <a:r>
              <a:rPr lang="it-IT" b="1" dirty="0" smtClean="0"/>
              <a:t>conoscenza certa e incontrovertibile, immediata</a:t>
            </a:r>
            <a:r>
              <a:rPr lang="it-IT" dirty="0" smtClean="0"/>
              <a:t> (la percezione di un triangolo!);</a:t>
            </a:r>
          </a:p>
          <a:p>
            <a:r>
              <a:rPr lang="it-IT" dirty="0" smtClean="0"/>
              <a:t>- per </a:t>
            </a:r>
            <a:r>
              <a:rPr lang="it-IT" b="1" i="1" dirty="0" smtClean="0"/>
              <a:t>dimostrazione</a:t>
            </a:r>
            <a:r>
              <a:rPr lang="it-IT" dirty="0" smtClean="0"/>
              <a:t>, con la seguente </a:t>
            </a:r>
            <a:r>
              <a:rPr lang="it-IT" dirty="0" err="1" smtClean="0"/>
              <a:t>scalarità</a:t>
            </a:r>
            <a:r>
              <a:rPr lang="it-IT" dirty="0" smtClean="0"/>
              <a:t>: a) conoscenza intuitiva di se stessi; b) conoscenza dimostrativa dell’esistenza di Dio; c) conoscenza delle cose esterne per sensazione.</a:t>
            </a:r>
          </a:p>
          <a:p>
            <a:pPr>
              <a:buNone/>
            </a:pPr>
            <a:endParaRPr lang="it-IT" dirty="0" smtClean="0"/>
          </a:p>
          <a:p>
            <a:r>
              <a:rPr lang="it-IT" dirty="0" smtClean="0"/>
              <a:t>Fuori di questo sistema esistono solo: a) la </a:t>
            </a:r>
            <a:r>
              <a:rPr lang="it-IT" i="1" dirty="0" smtClean="0"/>
              <a:t>conoscenza probabile</a:t>
            </a:r>
            <a:r>
              <a:rPr lang="it-IT" dirty="0" smtClean="0"/>
              <a:t>, b) la </a:t>
            </a:r>
            <a:r>
              <a:rPr lang="it-IT" i="1" dirty="0" smtClean="0"/>
              <a:t>conoscenza per fede/fiducia </a:t>
            </a:r>
            <a:r>
              <a:rPr lang="it-IT" dirty="0" smtClean="0"/>
              <a:t>e, c) l’</a:t>
            </a:r>
            <a:r>
              <a:rPr lang="it-IT" i="1" dirty="0" smtClean="0"/>
              <a:t>opinione</a:t>
            </a:r>
            <a:r>
              <a:rPr lang="it-IT" dirty="0" smtClean="0"/>
              <a:t>.  </a:t>
            </a:r>
            <a:endParaRPr lang="it-IT"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liberalismo politico</a:t>
            </a:r>
            <a:endParaRPr lang="it-IT" b="1" dirty="0"/>
          </a:p>
        </p:txBody>
      </p:sp>
      <p:sp>
        <p:nvSpPr>
          <p:cNvPr id="3" name="Segnaposto contenuto 2"/>
          <p:cNvSpPr>
            <a:spLocks noGrp="1"/>
          </p:cNvSpPr>
          <p:nvPr>
            <p:ph idx="1"/>
          </p:nvPr>
        </p:nvSpPr>
        <p:spPr/>
        <p:txBody>
          <a:bodyPr>
            <a:normAutofit fontScale="77500" lnSpcReduction="20000"/>
          </a:bodyPr>
          <a:lstStyle/>
          <a:p>
            <a:r>
              <a:rPr lang="it-IT" dirty="0" smtClean="0"/>
              <a:t>Per </a:t>
            </a:r>
            <a:r>
              <a:rPr lang="it-IT" dirty="0" err="1" smtClean="0"/>
              <a:t>Locke</a:t>
            </a:r>
            <a:r>
              <a:rPr lang="it-IT" dirty="0" smtClean="0"/>
              <a:t>, lo Stato deve garantire e accrescere i beni civili comuni. Da una posizione inizialmente autoritaria di tipo </a:t>
            </a:r>
            <a:r>
              <a:rPr lang="it-IT" i="1" dirty="0" err="1" smtClean="0"/>
              <a:t>hobbesiano</a:t>
            </a:r>
            <a:r>
              <a:rPr lang="it-IT" dirty="0" smtClean="0"/>
              <a:t>, </a:t>
            </a:r>
            <a:r>
              <a:rPr lang="it-IT" dirty="0" err="1" smtClean="0"/>
              <a:t>Locke</a:t>
            </a:r>
            <a:r>
              <a:rPr lang="it-IT" dirty="0" smtClean="0"/>
              <a:t> progressivamente si sposta verso posizioni liberali (</a:t>
            </a:r>
            <a:r>
              <a:rPr lang="it-IT" i="1" dirty="0" smtClean="0"/>
              <a:t>Whig</a:t>
            </a:r>
            <a:r>
              <a:rPr lang="it-IT" dirty="0" smtClean="0"/>
              <a:t>).</a:t>
            </a:r>
          </a:p>
          <a:p>
            <a:r>
              <a:rPr lang="it-IT" dirty="0" smtClean="0"/>
              <a:t>Con i due </a:t>
            </a:r>
            <a:r>
              <a:rPr lang="it-IT" i="1" dirty="0" smtClean="0"/>
              <a:t>Trattati sul Governo</a:t>
            </a:r>
            <a:r>
              <a:rPr lang="it-IT" dirty="0" smtClean="0"/>
              <a:t>, </a:t>
            </a:r>
            <a:r>
              <a:rPr lang="it-IT" dirty="0" err="1" smtClean="0"/>
              <a:t>Locke</a:t>
            </a:r>
            <a:r>
              <a:rPr lang="it-IT" dirty="0" smtClean="0"/>
              <a:t> sostiene che tra gli uomini si realizza un patto sociale di reciproco vantaggio, nel quale ciascuno rinuncia a qualcosa in cambio di continuità e sicurezza.</a:t>
            </a:r>
          </a:p>
          <a:p>
            <a:r>
              <a:rPr lang="it-IT" dirty="0" smtClean="0"/>
              <a:t>A differenza di </a:t>
            </a:r>
            <a:r>
              <a:rPr lang="it-IT" i="1" dirty="0" smtClean="0"/>
              <a:t>Hobbes</a:t>
            </a:r>
            <a:r>
              <a:rPr lang="it-IT" dirty="0" smtClean="0"/>
              <a:t>, </a:t>
            </a:r>
            <a:r>
              <a:rPr lang="it-IT" dirty="0" err="1" smtClean="0"/>
              <a:t>Locke</a:t>
            </a:r>
            <a:r>
              <a:rPr lang="it-IT" dirty="0" smtClean="0"/>
              <a:t> sostiene che agli uomini devono essere comunque garantiti i diritti soggettivi, civili e sociali, come quello alla vita, alla proprietà, alla libertà, all’</a:t>
            </a:r>
            <a:r>
              <a:rPr lang="it-IT" dirty="0" err="1" smtClean="0"/>
              <a:t>uguaglianza…</a:t>
            </a:r>
            <a:r>
              <a:rPr lang="it-IT" dirty="0" smtClean="0"/>
              <a:t> In </a:t>
            </a:r>
            <a:r>
              <a:rPr lang="it-IT" dirty="0" err="1" smtClean="0"/>
              <a:t>Locke</a:t>
            </a:r>
            <a:r>
              <a:rPr lang="it-IT" dirty="0" smtClean="0"/>
              <a:t> il </a:t>
            </a:r>
            <a:r>
              <a:rPr lang="it-IT" b="1" i="1" dirty="0" err="1" smtClean="0"/>
              <a:t>Pactum</a:t>
            </a:r>
            <a:r>
              <a:rPr lang="it-IT" b="1" i="1" dirty="0" smtClean="0"/>
              <a:t> </a:t>
            </a:r>
            <a:r>
              <a:rPr lang="it-IT" b="1" i="1" dirty="0" err="1" smtClean="0"/>
              <a:t>Societatis</a:t>
            </a:r>
            <a:r>
              <a:rPr lang="it-IT" b="1" i="1" dirty="0" smtClean="0"/>
              <a:t> </a:t>
            </a:r>
            <a:r>
              <a:rPr lang="it-IT" dirty="0" smtClean="0"/>
              <a:t>è connesso con il </a:t>
            </a:r>
            <a:r>
              <a:rPr lang="it-IT" b="1" i="1" dirty="0" err="1" smtClean="0"/>
              <a:t>Pactum</a:t>
            </a:r>
            <a:r>
              <a:rPr lang="it-IT" b="1" i="1" dirty="0" smtClean="0"/>
              <a:t> </a:t>
            </a:r>
            <a:r>
              <a:rPr lang="it-IT" b="1" i="1" dirty="0" err="1" smtClean="0"/>
              <a:t>Subjectionis</a:t>
            </a:r>
            <a:r>
              <a:rPr lang="it-IT" dirty="0" smtClean="0"/>
              <a:t> (allo Stato), per conseguire i migliori fini della convivenza. </a:t>
            </a:r>
          </a:p>
          <a:p>
            <a:r>
              <a:rPr lang="it-IT" dirty="0" smtClean="0"/>
              <a:t>In questa situazione devono essere armonicamente collaborativi anche </a:t>
            </a:r>
            <a:r>
              <a:rPr lang="it-IT" b="1" i="1" dirty="0" smtClean="0"/>
              <a:t>i vari poteri</a:t>
            </a:r>
            <a:r>
              <a:rPr lang="it-IT" dirty="0" smtClean="0"/>
              <a:t>, in ordine gerarchico: a) </a:t>
            </a:r>
            <a:r>
              <a:rPr lang="it-IT" i="1" dirty="0" smtClean="0"/>
              <a:t>legislativo</a:t>
            </a:r>
            <a:r>
              <a:rPr lang="it-IT" dirty="0" smtClean="0"/>
              <a:t> (supremo), b) </a:t>
            </a:r>
            <a:r>
              <a:rPr lang="it-IT" i="1" dirty="0" smtClean="0"/>
              <a:t>esecutivo</a:t>
            </a:r>
            <a:r>
              <a:rPr lang="it-IT" dirty="0" smtClean="0"/>
              <a:t>(il re e il suo governo), c) </a:t>
            </a:r>
            <a:r>
              <a:rPr lang="it-IT" i="1" dirty="0" smtClean="0"/>
              <a:t>giudiziario</a:t>
            </a:r>
            <a:r>
              <a:rPr lang="it-IT" dirty="0" smtClean="0"/>
              <a:t>, d) </a:t>
            </a:r>
            <a:r>
              <a:rPr lang="it-IT" i="1" dirty="0" smtClean="0"/>
              <a:t>federativo</a:t>
            </a:r>
            <a:r>
              <a:rPr lang="it-IT" dirty="0" smtClean="0"/>
              <a:t>.</a:t>
            </a:r>
          </a:p>
          <a:p>
            <a:pPr>
              <a:buNone/>
            </a:pPr>
            <a:endParaRPr lang="it-IT" dirty="0" smtClean="0"/>
          </a:p>
          <a:p>
            <a:r>
              <a:rPr lang="it-IT" dirty="0" smtClean="0"/>
              <a:t>Se così non fosse il popolo potrebbe ribellarsi!!!</a:t>
            </a:r>
            <a:endParaRPr lang="it-IT"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religione</a:t>
            </a:r>
            <a:endParaRPr lang="it-IT" b="1" dirty="0"/>
          </a:p>
        </p:txBody>
      </p:sp>
      <p:sp>
        <p:nvSpPr>
          <p:cNvPr id="3" name="Segnaposto contenuto 2"/>
          <p:cNvSpPr>
            <a:spLocks noGrp="1"/>
          </p:cNvSpPr>
          <p:nvPr>
            <p:ph idx="1"/>
          </p:nvPr>
        </p:nvSpPr>
        <p:spPr/>
        <p:txBody>
          <a:bodyPr/>
          <a:lstStyle/>
          <a:p>
            <a:r>
              <a:rPr lang="it-IT" dirty="0" smtClean="0"/>
              <a:t>In </a:t>
            </a:r>
            <a:r>
              <a:rPr lang="it-IT" i="1" dirty="0" smtClean="0"/>
              <a:t>A </a:t>
            </a:r>
            <a:r>
              <a:rPr lang="it-IT" i="1" dirty="0" err="1" smtClean="0"/>
              <a:t>Letter</a:t>
            </a:r>
            <a:r>
              <a:rPr lang="it-IT" i="1" dirty="0" smtClean="0"/>
              <a:t> </a:t>
            </a:r>
            <a:r>
              <a:rPr lang="it-IT" i="1" dirty="0" err="1" smtClean="0"/>
              <a:t>Concerning</a:t>
            </a:r>
            <a:r>
              <a:rPr lang="it-IT" i="1" dirty="0" smtClean="0"/>
              <a:t> </a:t>
            </a:r>
            <a:r>
              <a:rPr lang="it-IT" i="1" dirty="0" err="1" smtClean="0"/>
              <a:t>Toleration</a:t>
            </a:r>
            <a:r>
              <a:rPr lang="it-IT" dirty="0" smtClean="0"/>
              <a:t> (1685), </a:t>
            </a:r>
            <a:r>
              <a:rPr lang="it-IT" dirty="0" err="1" smtClean="0"/>
              <a:t>Locke</a:t>
            </a:r>
            <a:r>
              <a:rPr lang="it-IT" dirty="0" smtClean="0"/>
              <a:t> espone un pensiero concernente </a:t>
            </a:r>
            <a:r>
              <a:rPr lang="it-IT" b="1" dirty="0" smtClean="0"/>
              <a:t>la religione naturale, che precede ogni religione storica</a:t>
            </a:r>
            <a:r>
              <a:rPr lang="it-IT" dirty="0" smtClean="0"/>
              <a:t>, religione naturale che può essere “di tutti” (deismo).</a:t>
            </a:r>
          </a:p>
          <a:p>
            <a:r>
              <a:rPr lang="it-IT" dirty="0" smtClean="0"/>
              <a:t>Lo Stato deve comunque essere a-confessionale, laico, e le strutture religiose tolleranti e rispettose delle diversità.</a:t>
            </a:r>
          </a:p>
          <a:p>
            <a:r>
              <a:rPr lang="it-IT" dirty="0" smtClean="0"/>
              <a:t>Infine, per </a:t>
            </a:r>
            <a:r>
              <a:rPr lang="it-IT" dirty="0" err="1" smtClean="0"/>
              <a:t>Locke</a:t>
            </a:r>
            <a:r>
              <a:rPr lang="it-IT" dirty="0" smtClean="0"/>
              <a:t> </a:t>
            </a:r>
            <a:r>
              <a:rPr lang="it-IT" b="1" i="1" dirty="0" smtClean="0"/>
              <a:t>Dio esiste perché esiste il mondo creato e perfettibile: un essere eterno è assolutamente ragionevole</a:t>
            </a:r>
            <a:r>
              <a:rPr lang="it-IT" dirty="0" smtClean="0"/>
              <a:t>.</a:t>
            </a:r>
            <a:endParaRPr lang="it-IT"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George </a:t>
            </a:r>
            <a:r>
              <a:rPr lang="it-IT" sz="5400" b="1" i="1" dirty="0" err="1" smtClean="0">
                <a:solidFill>
                  <a:schemeClr val="accent5">
                    <a:lumMod val="75000"/>
                  </a:schemeClr>
                </a:solidFill>
              </a:rPr>
              <a:t>Berkeley</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lnSpcReduction="10000"/>
          </a:bodyPr>
          <a:lstStyle/>
          <a:p>
            <a:pPr>
              <a:buNone/>
            </a:pPr>
            <a:r>
              <a:rPr lang="it-IT" dirty="0" smtClean="0"/>
              <a:t>(1685-1753)</a:t>
            </a:r>
          </a:p>
          <a:p>
            <a:r>
              <a:rPr lang="it-IT" dirty="0" smtClean="0"/>
              <a:t>Nato a </a:t>
            </a:r>
            <a:r>
              <a:rPr lang="it-IT" dirty="0" err="1" smtClean="0"/>
              <a:t>Kilkenny</a:t>
            </a:r>
            <a:r>
              <a:rPr lang="it-IT" dirty="0" smtClean="0"/>
              <a:t> in Irlanda, </a:t>
            </a:r>
            <a:r>
              <a:rPr lang="it-IT" b="1" dirty="0" err="1" smtClean="0"/>
              <a:t>Berkeley</a:t>
            </a:r>
            <a:r>
              <a:rPr lang="it-IT" dirty="0" smtClean="0"/>
              <a:t> si laurea a Dublino in filosofia.</a:t>
            </a:r>
          </a:p>
          <a:p>
            <a:r>
              <a:rPr lang="it-IT" dirty="0" smtClean="0"/>
              <a:t>La sua vita è un mix di ricerca e attività pratiche: idealista, si pone l’obiettivo di evangelizzare e “civilizzare” i “selvaggi” d’America. Ma si ferma a New </a:t>
            </a:r>
            <a:r>
              <a:rPr lang="it-IT" dirty="0" err="1" smtClean="0"/>
              <a:t>Jork</a:t>
            </a:r>
            <a:r>
              <a:rPr lang="it-IT" dirty="0" smtClean="0"/>
              <a:t>, per fare ritorno in Irlanda dove viene nominato vescovo di </a:t>
            </a:r>
            <a:r>
              <a:rPr lang="it-IT" dirty="0" err="1" smtClean="0"/>
              <a:t>Cloyne</a:t>
            </a:r>
            <a:r>
              <a:rPr lang="it-IT" dirty="0" smtClean="0"/>
              <a:t>.</a:t>
            </a:r>
          </a:p>
          <a:p>
            <a:r>
              <a:rPr lang="it-IT" dirty="0" smtClean="0"/>
              <a:t>Scrive diversi testi molto interessanti e originali, tra i quali ricordiamo il “</a:t>
            </a:r>
            <a:r>
              <a:rPr lang="it-IT" i="1" dirty="0" smtClean="0"/>
              <a:t>Trattato sui principi della conoscenza umana</a:t>
            </a:r>
            <a:r>
              <a:rPr lang="it-IT" dirty="0" smtClean="0"/>
              <a:t>”, e diversi dialoghi.</a:t>
            </a:r>
            <a:endParaRPr lang="it-IT"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pensiero</a:t>
            </a:r>
            <a:endParaRPr lang="it-IT" b="1" dirty="0"/>
          </a:p>
        </p:txBody>
      </p:sp>
      <p:sp>
        <p:nvSpPr>
          <p:cNvPr id="3" name="Segnaposto contenuto 2"/>
          <p:cNvSpPr>
            <a:spLocks noGrp="1"/>
          </p:cNvSpPr>
          <p:nvPr>
            <p:ph idx="1"/>
          </p:nvPr>
        </p:nvSpPr>
        <p:spPr/>
        <p:txBody>
          <a:bodyPr>
            <a:normAutofit fontScale="92500"/>
          </a:bodyPr>
          <a:lstStyle/>
          <a:p>
            <a:r>
              <a:rPr lang="it-IT" dirty="0" err="1" smtClean="0"/>
              <a:t>Berkeley</a:t>
            </a:r>
            <a:r>
              <a:rPr lang="it-IT" dirty="0" smtClean="0"/>
              <a:t> è il più “</a:t>
            </a:r>
            <a:r>
              <a:rPr lang="it-IT" i="1" dirty="0" smtClean="0"/>
              <a:t>estremista</a:t>
            </a:r>
            <a:r>
              <a:rPr lang="it-IT" dirty="0" smtClean="0"/>
              <a:t>” degli empiristi inglesi, al punto da poter affermare che tutto ciò che è </a:t>
            </a:r>
            <a:r>
              <a:rPr lang="it-IT" dirty="0" err="1" smtClean="0"/>
              <a:t>è</a:t>
            </a:r>
            <a:r>
              <a:rPr lang="it-IT" dirty="0" smtClean="0"/>
              <a:t> solo e solamente in quanto percepito: “</a:t>
            </a:r>
            <a:r>
              <a:rPr lang="it-IT" b="1" i="1" dirty="0" smtClean="0"/>
              <a:t>esse est </a:t>
            </a:r>
            <a:r>
              <a:rPr lang="it-IT" b="1" i="1" dirty="0" err="1" smtClean="0"/>
              <a:t>percipi</a:t>
            </a:r>
            <a:r>
              <a:rPr lang="it-IT" dirty="0" smtClean="0"/>
              <a:t>”, null’altro.</a:t>
            </a:r>
          </a:p>
          <a:p>
            <a:r>
              <a:rPr lang="it-IT" dirty="0" smtClean="0"/>
              <a:t>Per lui tutto ciò che appare, è </a:t>
            </a:r>
            <a:r>
              <a:rPr lang="it-IT" b="1" dirty="0" smtClean="0"/>
              <a:t>pura immaterialità</a:t>
            </a:r>
            <a:r>
              <a:rPr lang="it-IT" dirty="0" smtClean="0"/>
              <a:t>, </a:t>
            </a:r>
            <a:r>
              <a:rPr lang="it-IT" b="1" i="1" dirty="0" smtClean="0"/>
              <a:t>essendo reale solo in quanto è </a:t>
            </a:r>
            <a:r>
              <a:rPr lang="it-IT" b="1" i="1" dirty="0" err="1" smtClean="0"/>
              <a:t>presente-alla-mente</a:t>
            </a:r>
            <a:r>
              <a:rPr lang="it-IT" dirty="0" smtClean="0"/>
              <a:t>.</a:t>
            </a:r>
          </a:p>
          <a:p>
            <a:r>
              <a:rPr lang="it-IT" b="1" i="1" dirty="0" smtClean="0"/>
              <a:t>Non vi sono sostanze</a:t>
            </a:r>
            <a:r>
              <a:rPr lang="it-IT" dirty="0" smtClean="0"/>
              <a:t>, </a:t>
            </a:r>
            <a:r>
              <a:rPr lang="it-IT" b="1" i="1" dirty="0" smtClean="0"/>
              <a:t>ma puri nomi che significano cose</a:t>
            </a:r>
            <a:r>
              <a:rPr lang="it-IT" dirty="0" smtClean="0"/>
              <a:t> (</a:t>
            </a:r>
            <a:r>
              <a:rPr lang="it-IT" i="1" dirty="0" smtClean="0"/>
              <a:t>nominalismo estremo</a:t>
            </a:r>
            <a:r>
              <a:rPr lang="it-IT" dirty="0" smtClean="0"/>
              <a:t>, sulle tracce di </a:t>
            </a:r>
            <a:r>
              <a:rPr lang="it-IT" i="1" dirty="0" err="1" smtClean="0"/>
              <a:t>Occam</a:t>
            </a:r>
            <a:r>
              <a:rPr lang="it-IT" dirty="0" smtClean="0"/>
              <a:t>?).</a:t>
            </a:r>
          </a:p>
          <a:p>
            <a:r>
              <a:rPr lang="it-IT" b="1" dirty="0" smtClean="0"/>
              <a:t>Le idee vengo impresse nell’uomo da Dio, il quale solo esiste, mentre tutto ciò che è, </a:t>
            </a:r>
            <a:r>
              <a:rPr lang="it-IT" b="1" dirty="0" err="1" smtClean="0"/>
              <a:t>è</a:t>
            </a:r>
            <a:r>
              <a:rPr lang="it-IT" b="1" dirty="0" smtClean="0"/>
              <a:t> in quanto appare all’essere e alla percezione</a:t>
            </a:r>
            <a:r>
              <a:rPr lang="it-IT" dirty="0" smtClean="0"/>
              <a:t>.</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pensiero </a:t>
            </a:r>
            <a:endParaRPr lang="it-IT" b="1" dirty="0"/>
          </a:p>
        </p:txBody>
      </p:sp>
      <p:sp>
        <p:nvSpPr>
          <p:cNvPr id="3" name="Segnaposto contenuto 2"/>
          <p:cNvSpPr>
            <a:spLocks noGrp="1"/>
          </p:cNvSpPr>
          <p:nvPr>
            <p:ph idx="1"/>
          </p:nvPr>
        </p:nvSpPr>
        <p:spPr/>
        <p:txBody>
          <a:bodyPr>
            <a:normAutofit lnSpcReduction="10000"/>
          </a:bodyPr>
          <a:lstStyle/>
          <a:p>
            <a:r>
              <a:rPr lang="it-IT" dirty="0" smtClean="0"/>
              <a:t>Specialmente nelle opere </a:t>
            </a:r>
            <a:r>
              <a:rPr lang="it-IT" i="1" dirty="0" smtClean="0"/>
              <a:t>Sul progresso del sapere umano e divino</a:t>
            </a:r>
            <a:r>
              <a:rPr lang="it-IT" dirty="0" smtClean="0"/>
              <a:t>, e successivamente nel </a:t>
            </a:r>
            <a:r>
              <a:rPr lang="it-IT" i="1" dirty="0" err="1" smtClean="0"/>
              <a:t>Novum</a:t>
            </a:r>
            <a:r>
              <a:rPr lang="it-IT" i="1" dirty="0" smtClean="0"/>
              <a:t> organum</a:t>
            </a:r>
            <a:r>
              <a:rPr lang="it-IT" dirty="0" smtClean="0"/>
              <a:t> e nel </a:t>
            </a:r>
            <a:r>
              <a:rPr lang="it-IT" i="1" dirty="0" smtClean="0"/>
              <a:t>De </a:t>
            </a:r>
            <a:r>
              <a:rPr lang="it-IT" i="1" dirty="0" err="1" smtClean="0"/>
              <a:t>dignitate</a:t>
            </a:r>
            <a:r>
              <a:rPr lang="it-IT" i="1" dirty="0" smtClean="0"/>
              <a:t> </a:t>
            </a:r>
            <a:r>
              <a:rPr lang="it-IT" i="1" dirty="0" err="1" smtClean="0"/>
              <a:t>et</a:t>
            </a:r>
            <a:r>
              <a:rPr lang="it-IT" i="1" dirty="0" smtClean="0"/>
              <a:t> </a:t>
            </a:r>
            <a:r>
              <a:rPr lang="it-IT" i="1" dirty="0" err="1" smtClean="0"/>
              <a:t>augmentis</a:t>
            </a:r>
            <a:r>
              <a:rPr lang="it-IT" i="1" dirty="0" smtClean="0"/>
              <a:t> </a:t>
            </a:r>
            <a:r>
              <a:rPr lang="it-IT" i="1" dirty="0" err="1" smtClean="0"/>
              <a:t>scientiarum</a:t>
            </a:r>
            <a:r>
              <a:rPr lang="it-IT" dirty="0" smtClean="0"/>
              <a:t>, Bacon cerca di mostrare come ormai il sapere teoretico tradizionale, specialmente aristotelico, sia inadeguato ad esplorare la complessità e misteriosità della natura, per cui occorra un nuovo approccio (</a:t>
            </a:r>
            <a:r>
              <a:rPr lang="it-IT" i="1" dirty="0" err="1" smtClean="0"/>
              <a:t>Novum</a:t>
            </a:r>
            <a:r>
              <a:rPr lang="it-IT" i="1" dirty="0" smtClean="0"/>
              <a:t> organum</a:t>
            </a:r>
            <a:r>
              <a:rPr lang="it-IT" dirty="0" smtClean="0"/>
              <a:t>).</a:t>
            </a:r>
          </a:p>
          <a:p>
            <a:r>
              <a:rPr lang="it-IT" b="1" dirty="0" smtClean="0"/>
              <a:t>Altrettanto, Bacon se la prende con le </a:t>
            </a:r>
            <a:r>
              <a:rPr lang="it-IT" b="1" i="1" dirty="0" smtClean="0"/>
              <a:t>scienze-non scienze </a:t>
            </a:r>
            <a:r>
              <a:rPr lang="it-IT" b="1" dirty="0" smtClean="0"/>
              <a:t>approssimative come l’alchimia, l’astrologia e la magia tornate di moda negli ultimi due tre secoli in tutta Europa</a:t>
            </a:r>
            <a:r>
              <a:rPr lang="it-IT" dirty="0" smtClean="0"/>
              <a:t>.</a:t>
            </a:r>
            <a:endParaRPr lang="it-IT"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David Hume</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70000" lnSpcReduction="20000"/>
          </a:bodyPr>
          <a:lstStyle/>
          <a:p>
            <a:pPr>
              <a:buNone/>
            </a:pPr>
            <a:r>
              <a:rPr lang="it-IT" dirty="0" smtClean="0"/>
              <a:t>(1711-1776)</a:t>
            </a:r>
          </a:p>
          <a:p>
            <a:r>
              <a:rPr lang="it-IT" dirty="0" smtClean="0"/>
              <a:t>Di Edimburgo, dove è nato e morto, </a:t>
            </a:r>
            <a:r>
              <a:rPr lang="it-IT" b="1" dirty="0" smtClean="0"/>
              <a:t>Hume</a:t>
            </a:r>
            <a:r>
              <a:rPr lang="it-IT" dirty="0" smtClean="0"/>
              <a:t> rappresenta uno snodo fondamentale della filosofia europea. Presentato come un campione di </a:t>
            </a:r>
            <a:r>
              <a:rPr lang="it-IT" b="1" dirty="0" smtClean="0"/>
              <a:t>scetticismo metodico</a:t>
            </a:r>
            <a:r>
              <a:rPr lang="it-IT" dirty="0" smtClean="0"/>
              <a:t>, si differenzia dai classici per una sua peculiare visione della conoscenza.</a:t>
            </a:r>
          </a:p>
          <a:p>
            <a:r>
              <a:rPr lang="it-IT" dirty="0" smtClean="0"/>
              <a:t>Dagli studi di giurisprudenza passa ben presto agli studi filosofici e letterari classici, imbevendosi di cultura empirista.</a:t>
            </a:r>
          </a:p>
          <a:p>
            <a:r>
              <a:rPr lang="it-IT" dirty="0" smtClean="0"/>
              <a:t>Non avendo avuto successo come avvocato (ma non gli piaceva), emigra in Francia dove di trattiene quattro anni. Lì scrive il </a:t>
            </a:r>
            <a:r>
              <a:rPr lang="it-IT" b="1" i="1" dirty="0" smtClean="0"/>
              <a:t>Trattato sulla Natura umana</a:t>
            </a:r>
            <a:r>
              <a:rPr lang="it-IT" dirty="0" smtClean="0"/>
              <a:t>, per poi tornare in patria, anche se non definitivamente, poiché ricopre vari incarichi diplomatici a Vienna e Torino.</a:t>
            </a:r>
          </a:p>
          <a:p>
            <a:r>
              <a:rPr lang="it-IT" dirty="0" smtClean="0"/>
              <a:t>La sua carriera universitaria non decolla mai, se non come bibliotecario a Edimburgo forse perché l’invidia funzionava allora come ora. Ottiene alla fine un prestigioso incarico presso l’ambasciata inglese di Francia a Parigi dove conosce </a:t>
            </a:r>
            <a:r>
              <a:rPr lang="it-IT" i="1" dirty="0" smtClean="0"/>
              <a:t>Voltaire</a:t>
            </a:r>
            <a:r>
              <a:rPr lang="it-IT" dirty="0" smtClean="0"/>
              <a:t>, il barone </a:t>
            </a:r>
            <a:r>
              <a:rPr lang="it-IT" i="1" dirty="0" smtClean="0"/>
              <a:t>d’</a:t>
            </a:r>
            <a:r>
              <a:rPr lang="it-IT" i="1" dirty="0" err="1" smtClean="0"/>
              <a:t>Olbach</a:t>
            </a:r>
            <a:r>
              <a:rPr lang="it-IT" dirty="0" smtClean="0"/>
              <a:t> , </a:t>
            </a:r>
            <a:r>
              <a:rPr lang="it-IT" i="1" dirty="0" err="1" smtClean="0"/>
              <a:t>Diderot</a:t>
            </a:r>
            <a:r>
              <a:rPr lang="it-IT" dirty="0" smtClean="0"/>
              <a:t>, </a:t>
            </a:r>
            <a:r>
              <a:rPr lang="it-IT" i="1" dirty="0" err="1" smtClean="0"/>
              <a:t>D’Alembert</a:t>
            </a:r>
            <a:r>
              <a:rPr lang="it-IT" dirty="0" smtClean="0"/>
              <a:t>, e </a:t>
            </a:r>
            <a:r>
              <a:rPr lang="it-IT" i="1" dirty="0" smtClean="0"/>
              <a:t>Rousseau</a:t>
            </a:r>
            <a:r>
              <a:rPr lang="it-IT" dirty="0" smtClean="0"/>
              <a:t>,  che invita in Inghilterra, senza però stabilire un proficuo rapporto umano e scientifico, soprattutto per il carattere non facile del ginevrino.</a:t>
            </a:r>
          </a:p>
          <a:p>
            <a:pPr>
              <a:buNone/>
            </a:pPr>
            <a:endParaRPr lang="it-IT"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Metodo sperimentale </a:t>
            </a:r>
            <a:br>
              <a:rPr lang="it-IT" b="1" dirty="0" smtClean="0"/>
            </a:br>
            <a:r>
              <a:rPr lang="it-IT" b="1" dirty="0" smtClean="0"/>
              <a:t>e mondo dell’uomo</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Hume desidera applicare alla riflessione sull’uomo e la sua natura la metodologia </a:t>
            </a:r>
            <a:r>
              <a:rPr lang="it-IT" dirty="0" err="1" smtClean="0"/>
              <a:t>empirio-scientifica</a:t>
            </a:r>
            <a:r>
              <a:rPr lang="it-IT" dirty="0" smtClean="0"/>
              <a:t> newtoniana. I testi più importanti di questo progetto, dopo il “</a:t>
            </a:r>
            <a:r>
              <a:rPr lang="it-IT" i="1" dirty="0" smtClean="0"/>
              <a:t>Trattato sull’intelletto umano”</a:t>
            </a:r>
            <a:r>
              <a:rPr lang="it-IT" dirty="0" smtClean="0"/>
              <a:t> sono la “</a:t>
            </a:r>
            <a:r>
              <a:rPr lang="it-IT" i="1" dirty="0" smtClean="0"/>
              <a:t>Ricerca sull’intelletto umano</a:t>
            </a:r>
            <a:r>
              <a:rPr lang="it-IT" dirty="0" smtClean="0"/>
              <a:t>” e la “</a:t>
            </a:r>
            <a:r>
              <a:rPr lang="it-IT" i="1" dirty="0" smtClean="0"/>
              <a:t>Ricerca sui principi della morale</a:t>
            </a:r>
            <a:r>
              <a:rPr lang="it-IT" dirty="0" smtClean="0"/>
              <a:t>”. </a:t>
            </a:r>
          </a:p>
          <a:p>
            <a:r>
              <a:rPr lang="it-IT" i="1" dirty="0" smtClean="0"/>
              <a:t>Newton</a:t>
            </a:r>
            <a:r>
              <a:rPr lang="it-IT" dirty="0" smtClean="0"/>
              <a:t> e </a:t>
            </a:r>
            <a:r>
              <a:rPr lang="it-IT" i="1" dirty="0" err="1" smtClean="0"/>
              <a:t>Locke</a:t>
            </a:r>
            <a:r>
              <a:rPr lang="it-IT" dirty="0" smtClean="0"/>
              <a:t> sono i binari teoretici su cui si basa la sua ricerca: Hume, infatti, </a:t>
            </a:r>
            <a:r>
              <a:rPr lang="it-IT" b="1" dirty="0" smtClean="0"/>
              <a:t>non intende assolutamente allontanarsi da un percorso conoscitivo che si distacchi dall’esperienza umana</a:t>
            </a:r>
            <a:r>
              <a:rPr lang="it-IT" dirty="0" smtClean="0"/>
              <a:t>: ogni altra teoresi, di tipo metafisico o d’altro genere, per lui è non valida o addirittura fuorviante e pericolosa.</a:t>
            </a:r>
          </a:p>
          <a:p>
            <a:r>
              <a:rPr lang="it-IT" b="1" i="1" dirty="0" smtClean="0"/>
              <a:t>Le percezioni sono la base di tutta la conoscenza</a:t>
            </a:r>
            <a:r>
              <a:rPr lang="it-IT" dirty="0" smtClean="0"/>
              <a:t>.</a:t>
            </a:r>
            <a:endParaRPr lang="it-IT"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L’analisi empirica della conoscenza</a:t>
            </a:r>
            <a:endParaRPr lang="it-IT" b="1" dirty="0"/>
          </a:p>
        </p:txBody>
      </p:sp>
      <p:sp>
        <p:nvSpPr>
          <p:cNvPr id="3" name="Segnaposto contenuto 2"/>
          <p:cNvSpPr>
            <a:spLocks noGrp="1"/>
          </p:cNvSpPr>
          <p:nvPr>
            <p:ph idx="1"/>
          </p:nvPr>
        </p:nvSpPr>
        <p:spPr/>
        <p:txBody>
          <a:bodyPr/>
          <a:lstStyle/>
          <a:p>
            <a:r>
              <a:rPr lang="it-IT" dirty="0" smtClean="0"/>
              <a:t>Per Hume tutta la conoscenza parte dalle </a:t>
            </a:r>
            <a:r>
              <a:rPr lang="it-IT" b="1" i="1" dirty="0" smtClean="0"/>
              <a:t>impressioni</a:t>
            </a:r>
            <a:r>
              <a:rPr lang="it-IT" dirty="0" smtClean="0"/>
              <a:t>, che comprendono le </a:t>
            </a:r>
            <a:r>
              <a:rPr lang="it-IT" b="1" dirty="0" smtClean="0"/>
              <a:t>sensazioni</a:t>
            </a:r>
            <a:r>
              <a:rPr lang="it-IT" dirty="0" smtClean="0"/>
              <a:t>, le </a:t>
            </a:r>
            <a:r>
              <a:rPr lang="it-IT" b="1" dirty="0" smtClean="0"/>
              <a:t>passioni</a:t>
            </a:r>
            <a:r>
              <a:rPr lang="it-IT" dirty="0" smtClean="0"/>
              <a:t> e le </a:t>
            </a:r>
            <a:r>
              <a:rPr lang="it-IT" b="1" dirty="0" smtClean="0"/>
              <a:t>emozioni</a:t>
            </a:r>
            <a:r>
              <a:rPr lang="it-IT" dirty="0" smtClean="0"/>
              <a:t>, così come appaiono alla mente umana.</a:t>
            </a:r>
          </a:p>
          <a:p>
            <a:r>
              <a:rPr lang="it-IT" dirty="0" smtClean="0"/>
              <a:t>Le impressioni precedono sempre le </a:t>
            </a:r>
            <a:r>
              <a:rPr lang="it-IT" b="1" dirty="0" smtClean="0"/>
              <a:t>idee</a:t>
            </a:r>
            <a:r>
              <a:rPr lang="it-IT" dirty="0" smtClean="0"/>
              <a:t> e l’</a:t>
            </a:r>
            <a:r>
              <a:rPr lang="it-IT" b="1" dirty="0" smtClean="0"/>
              <a:t>immaginazione</a:t>
            </a:r>
            <a:r>
              <a:rPr lang="it-IT" dirty="0" smtClean="0"/>
              <a:t>, mentre non possono in alcun modo darsi idee astratte.</a:t>
            </a:r>
          </a:p>
          <a:p>
            <a:r>
              <a:rPr lang="it-IT" dirty="0" smtClean="0"/>
              <a:t>Molto interessante è la posizione </a:t>
            </a:r>
            <a:r>
              <a:rPr lang="it-IT" dirty="0" err="1" smtClean="0"/>
              <a:t>humeana</a:t>
            </a:r>
            <a:r>
              <a:rPr lang="it-IT" dirty="0" smtClean="0"/>
              <a:t> circa la categorie di </a:t>
            </a:r>
            <a:r>
              <a:rPr lang="it-IT" b="1" i="1" dirty="0" smtClean="0"/>
              <a:t>spazio</a:t>
            </a:r>
            <a:r>
              <a:rPr lang="it-IT" dirty="0" smtClean="0"/>
              <a:t> e di </a:t>
            </a:r>
            <a:r>
              <a:rPr lang="it-IT" b="1" i="1" dirty="0" smtClean="0"/>
              <a:t>tempo</a:t>
            </a:r>
            <a:r>
              <a:rPr lang="it-IT" dirty="0" smtClean="0"/>
              <a:t>: </a:t>
            </a:r>
            <a:r>
              <a:rPr lang="it-IT" b="1" dirty="0" smtClean="0"/>
              <a:t>lo spazio è l’associazione di idee contemporanee, mentre il tempo è l’associazione di idee successive</a:t>
            </a:r>
            <a:r>
              <a:rPr lang="it-IT" dirty="0" smtClean="0"/>
              <a:t>.</a:t>
            </a:r>
            <a:endParaRPr lang="it-IT"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relazione causa-effetto</a:t>
            </a:r>
            <a:endParaRPr lang="it-IT" b="1" dirty="0"/>
          </a:p>
        </p:txBody>
      </p:sp>
      <p:sp>
        <p:nvSpPr>
          <p:cNvPr id="3" name="Segnaposto contenuto 2"/>
          <p:cNvSpPr>
            <a:spLocks noGrp="1"/>
          </p:cNvSpPr>
          <p:nvPr>
            <p:ph idx="1"/>
          </p:nvPr>
        </p:nvSpPr>
        <p:spPr/>
        <p:txBody>
          <a:bodyPr>
            <a:normAutofit fontScale="92500"/>
          </a:bodyPr>
          <a:lstStyle/>
          <a:p>
            <a:r>
              <a:rPr lang="it-IT" dirty="0" smtClean="0"/>
              <a:t>Hume mette in questione la classica ipotesi causale, per cui </a:t>
            </a:r>
            <a:r>
              <a:rPr lang="it-IT" i="1" dirty="0" smtClean="0"/>
              <a:t>se due eventi collegati in rapida successione accadono, vi sarebbe un nesso di causalità necessario tra di essi</a:t>
            </a:r>
            <a:r>
              <a:rPr lang="it-IT" dirty="0" smtClean="0"/>
              <a:t>.</a:t>
            </a:r>
          </a:p>
          <a:p>
            <a:r>
              <a:rPr lang="it-IT" b="1" dirty="0" smtClean="0"/>
              <a:t>Egli invece propone la plausibilità della mera successione, ma privata del nesso di causalità</a:t>
            </a:r>
            <a:r>
              <a:rPr lang="it-IT" dirty="0" smtClean="0"/>
              <a:t>.</a:t>
            </a:r>
          </a:p>
          <a:p>
            <a:r>
              <a:rPr lang="it-IT" dirty="0" smtClean="0"/>
              <a:t>Per Hume, infatti, anche se a memoria d’uomo quanto creduto come principio di causalità si è sempre mostrato vero, ciò non significa che accadrà un tanto sempre e comunque. Lo scetticismo del filosofo inglese viene dunque applicato anche ai processi conoscitivi dati per maggiormente ovvi.</a:t>
            </a:r>
            <a:endParaRPr lang="it-IT"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critica della credenza</a:t>
            </a:r>
            <a:endParaRPr lang="it-IT" b="1" dirty="0"/>
          </a:p>
        </p:txBody>
      </p:sp>
      <p:sp>
        <p:nvSpPr>
          <p:cNvPr id="3" name="Segnaposto contenuto 2"/>
          <p:cNvSpPr>
            <a:spLocks noGrp="1"/>
          </p:cNvSpPr>
          <p:nvPr>
            <p:ph idx="1"/>
          </p:nvPr>
        </p:nvSpPr>
        <p:spPr/>
        <p:txBody>
          <a:bodyPr>
            <a:normAutofit fontScale="85000" lnSpcReduction="10000"/>
          </a:bodyPr>
          <a:lstStyle/>
          <a:p>
            <a:r>
              <a:rPr lang="it-IT" b="1" dirty="0" smtClean="0"/>
              <a:t>Anche sulle leggi fisiche, come quelle del moto dei pianeti e della gravità, Hume pose dei dubbi, circa la loro certa e necessaria ripetitività</a:t>
            </a:r>
            <a:r>
              <a:rPr lang="it-IT" dirty="0" smtClean="0"/>
              <a:t>: </a:t>
            </a:r>
            <a:r>
              <a:rPr lang="it-IT" i="1" dirty="0" smtClean="0"/>
              <a:t>nulla, infatti, può confermare con assoluta certezza che ciò che appare come vero oggi, sia sempre a accaduto e così continuerà ad accadere per sempre</a:t>
            </a:r>
            <a:r>
              <a:rPr lang="it-IT" dirty="0" smtClean="0"/>
              <a:t>.</a:t>
            </a:r>
          </a:p>
          <a:p>
            <a:pPr>
              <a:buNone/>
            </a:pPr>
            <a:endParaRPr lang="it-IT" dirty="0" smtClean="0"/>
          </a:p>
          <a:p>
            <a:r>
              <a:rPr lang="it-IT" dirty="0" smtClean="0"/>
              <a:t>Per Hume, dunque, non si può mai essere certi che le leggi fisiche e naturali finora date per certe e inconfutabili, non possano essere riviste. Si può dire che, storicamente, l’inglese ha avuto molte ragioni: </a:t>
            </a:r>
            <a:r>
              <a:rPr lang="it-IT" b="1" dirty="0" smtClean="0"/>
              <a:t>basti pensare al cambiamento del pensiero sul moto dei pianeti, della terra e del sole, dall’aristotelismo-tolemaico, al </a:t>
            </a:r>
            <a:r>
              <a:rPr lang="it-IT" b="1" dirty="0" err="1" smtClean="0"/>
              <a:t>copernicanesimo</a:t>
            </a:r>
            <a:r>
              <a:rPr lang="it-IT" b="1" dirty="0" smtClean="0"/>
              <a:t>, a Galileo e infine a Einstein e alla fisica dei </a:t>
            </a:r>
            <a:r>
              <a:rPr lang="it-IT" b="1" i="1" dirty="0" smtClean="0"/>
              <a:t>quanta</a:t>
            </a:r>
            <a:r>
              <a:rPr lang="it-IT" b="1" dirty="0" smtClean="0"/>
              <a:t>.</a:t>
            </a:r>
            <a:endParaRPr lang="it-IT" b="1"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critica della sostanza corporea </a:t>
            </a:r>
            <a:br>
              <a:rPr lang="it-IT" b="1" dirty="0" smtClean="0"/>
            </a:br>
            <a:r>
              <a:rPr lang="it-IT" b="1" dirty="0" smtClean="0"/>
              <a:t>e psichica</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Per Hume </a:t>
            </a:r>
            <a:r>
              <a:rPr lang="it-IT" b="1" dirty="0" smtClean="0"/>
              <a:t>in nessun caso di può parlare di sostanza per definire qualcosa che è e che si percepisce</a:t>
            </a:r>
            <a:r>
              <a:rPr lang="it-IT" dirty="0" smtClean="0"/>
              <a:t>:  la percezione, infatti, concerne solo </a:t>
            </a:r>
            <a:r>
              <a:rPr lang="it-IT" i="1" dirty="0" smtClean="0"/>
              <a:t>collezioni</a:t>
            </a:r>
            <a:r>
              <a:rPr lang="it-IT" dirty="0" smtClean="0"/>
              <a:t> di qualità particolari, che la mente tende a unificare in un concetto rappresentativo di una realtà.</a:t>
            </a:r>
          </a:p>
          <a:p>
            <a:r>
              <a:rPr lang="it-IT" b="1" i="1" dirty="0" smtClean="0"/>
              <a:t>Ciò è, se possibile, ancor più vero per l’io umano, talché l’io stesso, modificandosi quotidianamente e continuamente, è una realtà indefinibile in termini assoluti e netti</a:t>
            </a:r>
            <a:r>
              <a:rPr lang="it-IT" dirty="0" smtClean="0"/>
              <a:t>. Siamo qui di fronte a una sorta di </a:t>
            </a:r>
            <a:r>
              <a:rPr lang="it-IT" b="1" dirty="0" smtClean="0"/>
              <a:t>evoluzionismo filosofico estremo</a:t>
            </a:r>
            <a:r>
              <a:rPr lang="it-IT" dirty="0" smtClean="0"/>
              <a:t>, anche se non radicalmente scettico, come nei maestri antichi, del genere di </a:t>
            </a:r>
            <a:r>
              <a:rPr lang="it-IT" i="1" dirty="0" err="1" smtClean="0"/>
              <a:t>Pirrone</a:t>
            </a:r>
            <a:r>
              <a:rPr lang="it-IT" dirty="0" smtClean="0"/>
              <a:t> o </a:t>
            </a:r>
            <a:r>
              <a:rPr lang="it-IT" i="1" dirty="0" smtClean="0"/>
              <a:t>Sesto Empirico</a:t>
            </a:r>
            <a:r>
              <a:rPr lang="it-IT" dirty="0" smtClean="0"/>
              <a:t>.</a:t>
            </a:r>
            <a:endParaRPr lang="it-IT"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Lo scetticismo di Hume</a:t>
            </a:r>
            <a:endParaRPr lang="it-IT" b="1" dirty="0"/>
          </a:p>
        </p:txBody>
      </p:sp>
      <p:sp>
        <p:nvSpPr>
          <p:cNvPr id="3" name="Segnaposto contenuto 2"/>
          <p:cNvSpPr>
            <a:spLocks noGrp="1"/>
          </p:cNvSpPr>
          <p:nvPr>
            <p:ph idx="1"/>
          </p:nvPr>
        </p:nvSpPr>
        <p:spPr/>
        <p:txBody>
          <a:bodyPr>
            <a:normAutofit fontScale="92500"/>
          </a:bodyPr>
          <a:lstStyle/>
          <a:p>
            <a:r>
              <a:rPr lang="it-IT" b="1" dirty="0" smtClean="0"/>
              <a:t>Lo scetticismo di Hume non comporta, come nei classici, una sospensione del giudizio perché ritenuto impossibile a darsi, ma una sorta di razionalismo probabilistico, anche se proveniente dall’esperienza</a:t>
            </a:r>
            <a:r>
              <a:rPr lang="it-IT" dirty="0" smtClean="0"/>
              <a:t>.</a:t>
            </a:r>
          </a:p>
          <a:p>
            <a:r>
              <a:rPr lang="it-IT" dirty="0" smtClean="0"/>
              <a:t>Per lui solo le conoscenze matematiche, in quanto rappresentazione convenzionale della realtà, possono dirsi certe e incontrovertibili.</a:t>
            </a:r>
          </a:p>
          <a:p>
            <a:r>
              <a:rPr lang="it-IT" dirty="0" smtClean="0"/>
              <a:t>Sulla strada tracciata da Hume si sarebbe poi rapidamente trovato </a:t>
            </a:r>
            <a:r>
              <a:rPr lang="it-IT" i="1" dirty="0" err="1" smtClean="0"/>
              <a:t>Kant</a:t>
            </a:r>
            <a:r>
              <a:rPr lang="it-IT" dirty="0" smtClean="0"/>
              <a:t>, con l’impostazione critica del suo pensiero, e in tempi più a noi vicini </a:t>
            </a:r>
            <a:r>
              <a:rPr lang="it-IT" i="1" dirty="0" smtClean="0"/>
              <a:t>Bertrand Russell</a:t>
            </a:r>
            <a:r>
              <a:rPr lang="it-IT" dirty="0" smtClean="0"/>
              <a:t>. </a:t>
            </a:r>
            <a:endParaRPr lang="it-IT"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Morale e libero arbitrio</a:t>
            </a:r>
            <a:endParaRPr lang="it-IT" b="1" dirty="0"/>
          </a:p>
        </p:txBody>
      </p:sp>
      <p:sp>
        <p:nvSpPr>
          <p:cNvPr id="3" name="Segnaposto contenuto 2"/>
          <p:cNvSpPr>
            <a:spLocks noGrp="1"/>
          </p:cNvSpPr>
          <p:nvPr>
            <p:ph idx="1"/>
          </p:nvPr>
        </p:nvSpPr>
        <p:spPr/>
        <p:txBody>
          <a:bodyPr>
            <a:normAutofit fontScale="92500"/>
          </a:bodyPr>
          <a:lstStyle/>
          <a:p>
            <a:r>
              <a:rPr lang="it-IT" dirty="0" smtClean="0"/>
              <a:t>La </a:t>
            </a:r>
            <a:r>
              <a:rPr lang="it-IT" b="1" dirty="0" smtClean="0"/>
              <a:t>morale</a:t>
            </a:r>
            <a:r>
              <a:rPr lang="it-IT" dirty="0" smtClean="0"/>
              <a:t>, per Hume</a:t>
            </a:r>
            <a:r>
              <a:rPr lang="it-IT" b="1" dirty="0" smtClean="0"/>
              <a:t>, non è un sapere astratto, ma concreto</a:t>
            </a:r>
            <a:r>
              <a:rPr lang="it-IT" dirty="0" smtClean="0"/>
              <a:t>, per cui il giudizio sulla bontà o malvagità di un’azione non può essere condizionato, né da una dottrina filosofica, né da una dottrina religiosa, ma deve essere definito indipendentemente dal premio o dalla punizione.</a:t>
            </a:r>
          </a:p>
          <a:p>
            <a:pPr>
              <a:buNone/>
            </a:pPr>
            <a:endParaRPr lang="it-IT" dirty="0" smtClean="0"/>
          </a:p>
          <a:p>
            <a:r>
              <a:rPr lang="it-IT" b="1" dirty="0" smtClean="0"/>
              <a:t>Hume, comunque, critica, per quanto riguarda la libertà umana, sia la visione del libero arbitrio, sia il determinismo e l’ipotesi della causalità, sostenendo che non si può dare in ogni caso, ma che è indecidibile</a:t>
            </a:r>
            <a:r>
              <a:rPr lang="it-IT" dirty="0" smtClean="0"/>
              <a:t>.</a:t>
            </a:r>
            <a:endParaRPr lang="it-IT"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Filosofia della religione</a:t>
            </a:r>
            <a:endParaRPr lang="it-IT" b="1" dirty="0"/>
          </a:p>
        </p:txBody>
      </p:sp>
      <p:sp>
        <p:nvSpPr>
          <p:cNvPr id="3" name="Segnaposto contenuto 2"/>
          <p:cNvSpPr>
            <a:spLocks noGrp="1"/>
          </p:cNvSpPr>
          <p:nvPr>
            <p:ph idx="1"/>
          </p:nvPr>
        </p:nvSpPr>
        <p:spPr/>
        <p:txBody>
          <a:bodyPr>
            <a:normAutofit fontScale="92500"/>
          </a:bodyPr>
          <a:lstStyle/>
          <a:p>
            <a:r>
              <a:rPr lang="it-IT" dirty="0" smtClean="0"/>
              <a:t>Il tema religioso interessa molto Hume, sempre nello stesso spirito critico-scettico. </a:t>
            </a:r>
            <a:r>
              <a:rPr lang="it-IT" b="1" dirty="0" smtClean="0"/>
              <a:t>Per lui la religione nasce dal timore umano per l’ignoto che si trova dopo la morte, per cui l’affidamento a Dio è l’unica speranza di salvezza</a:t>
            </a:r>
            <a:r>
              <a:rPr lang="it-IT" dirty="0" smtClean="0"/>
              <a:t>.</a:t>
            </a:r>
          </a:p>
          <a:p>
            <a:r>
              <a:rPr lang="it-IT" dirty="0" smtClean="0"/>
              <a:t>Egli descrive il processo storico che ha portato le credenze religiose dal </a:t>
            </a:r>
            <a:r>
              <a:rPr lang="it-IT" b="1" i="1" dirty="0" smtClean="0"/>
              <a:t>politeismo</a:t>
            </a:r>
            <a:r>
              <a:rPr lang="it-IT" dirty="0" smtClean="0"/>
              <a:t> al </a:t>
            </a:r>
            <a:r>
              <a:rPr lang="it-IT" b="1" i="1" dirty="0" smtClean="0"/>
              <a:t>monoteismo</a:t>
            </a:r>
            <a:r>
              <a:rPr lang="it-IT" dirty="0" smtClean="0"/>
              <a:t>. In quest’’ultima versione della religiosità, Hume intravede il rischio dell’assolutismo e del fanatismo (quanta ragione ha avuto!), raccomandando, alla fine, di “</a:t>
            </a:r>
            <a:r>
              <a:rPr lang="it-IT" i="1" dirty="0" smtClean="0"/>
              <a:t>ripararsi felicemente nelle regioni della filosofia, oscure ma tranquille</a:t>
            </a:r>
            <a:r>
              <a:rPr lang="it-IT" dirty="0" smtClean="0"/>
              <a:t>”.</a:t>
            </a:r>
            <a:endParaRPr lang="it-IT"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i="1" dirty="0" smtClean="0">
                <a:solidFill>
                  <a:schemeClr val="accent5">
                    <a:lumMod val="75000"/>
                  </a:schemeClr>
                </a:solidFill>
              </a:rPr>
              <a:t>Giambattista Vico</a:t>
            </a:r>
            <a:endParaRPr lang="it-IT" sz="5400" b="1" i="1" dirty="0">
              <a:solidFill>
                <a:schemeClr val="accent5">
                  <a:lumMod val="75000"/>
                </a:schemeClr>
              </a:solidFill>
            </a:endParaRPr>
          </a:p>
        </p:txBody>
      </p:sp>
      <p:sp>
        <p:nvSpPr>
          <p:cNvPr id="3" name="Segnaposto contenuto 2"/>
          <p:cNvSpPr>
            <a:spLocks noGrp="1"/>
          </p:cNvSpPr>
          <p:nvPr>
            <p:ph idx="1"/>
          </p:nvPr>
        </p:nvSpPr>
        <p:spPr/>
        <p:txBody>
          <a:bodyPr>
            <a:normAutofit fontScale="92500" lnSpcReduction="10000"/>
          </a:bodyPr>
          <a:lstStyle/>
          <a:p>
            <a:pPr>
              <a:buNone/>
            </a:pPr>
            <a:r>
              <a:rPr lang="it-IT" dirty="0" smtClean="0"/>
              <a:t>(1668-1744)</a:t>
            </a:r>
          </a:p>
          <a:p>
            <a:r>
              <a:rPr lang="it-IT" dirty="0" smtClean="0"/>
              <a:t>Napoletano, </a:t>
            </a:r>
            <a:r>
              <a:rPr lang="it-IT" b="1" dirty="0" smtClean="0"/>
              <a:t>Vico </a:t>
            </a:r>
            <a:r>
              <a:rPr lang="it-IT" dirty="0" smtClean="0"/>
              <a:t>studia, dapprima un poco disordinatamente, teologia, metafisica e filosofia, e poi con sempre maggiore metodo e presso validi </a:t>
            </a:r>
            <a:r>
              <a:rPr lang="it-IT" i="1" dirty="0" err="1" smtClean="0"/>
              <a:t>magistri</a:t>
            </a:r>
            <a:r>
              <a:rPr lang="it-IT" dirty="0" smtClean="0"/>
              <a:t>, fino a laurearsi a Salerno in diritto.</a:t>
            </a:r>
            <a:r>
              <a:rPr lang="it-IT" b="1" dirty="0" smtClean="0"/>
              <a:t> </a:t>
            </a:r>
            <a:r>
              <a:rPr lang="it-IT" dirty="0" smtClean="0"/>
              <a:t>Nel 1699 l’Università di Napoli gli affida la cattedra di eloquenza.</a:t>
            </a:r>
          </a:p>
          <a:p>
            <a:r>
              <a:rPr lang="it-IT" dirty="0" smtClean="0"/>
              <a:t>Vico è appassionato dei classici, di </a:t>
            </a:r>
            <a:r>
              <a:rPr lang="it-IT" i="1" dirty="0" smtClean="0"/>
              <a:t>Platone</a:t>
            </a:r>
            <a:r>
              <a:rPr lang="it-IT" dirty="0" smtClean="0"/>
              <a:t>, </a:t>
            </a:r>
            <a:r>
              <a:rPr lang="it-IT" i="1" dirty="0" smtClean="0"/>
              <a:t>Agostino</a:t>
            </a:r>
            <a:r>
              <a:rPr lang="it-IT" dirty="0" smtClean="0"/>
              <a:t>, </a:t>
            </a:r>
            <a:r>
              <a:rPr lang="it-IT" i="1" dirty="0" smtClean="0"/>
              <a:t>Tacito</a:t>
            </a:r>
            <a:r>
              <a:rPr lang="it-IT" dirty="0" smtClean="0"/>
              <a:t>, ma anche dei “moderni”, che legge e studia avidamente, in particolare  </a:t>
            </a:r>
            <a:r>
              <a:rPr lang="it-IT" i="1" dirty="0" smtClean="0"/>
              <a:t>Bacon</a:t>
            </a:r>
            <a:r>
              <a:rPr lang="it-IT" dirty="0" smtClean="0"/>
              <a:t>, </a:t>
            </a:r>
            <a:r>
              <a:rPr lang="it-IT" i="1" dirty="0" smtClean="0"/>
              <a:t>Descartes</a:t>
            </a:r>
            <a:r>
              <a:rPr lang="it-IT" dirty="0" smtClean="0"/>
              <a:t> (che successivamente critica con grande metodo e acribia), e </a:t>
            </a:r>
            <a:r>
              <a:rPr lang="it-IT" i="1" dirty="0" smtClean="0"/>
              <a:t>Hugo de </a:t>
            </a:r>
            <a:r>
              <a:rPr lang="it-IT" i="1" dirty="0" err="1" smtClean="0"/>
              <a:t>Groot</a:t>
            </a:r>
            <a:r>
              <a:rPr lang="it-IT" i="1" dirty="0" smtClean="0"/>
              <a:t> </a:t>
            </a:r>
            <a:r>
              <a:rPr lang="it-IT" dirty="0" smtClean="0"/>
              <a:t>(</a:t>
            </a:r>
            <a:r>
              <a:rPr lang="it-IT" i="1" dirty="0" err="1" smtClean="0"/>
              <a:t>Grozio</a:t>
            </a:r>
            <a:r>
              <a:rPr lang="it-IT" dirty="0" smtClean="0"/>
              <a:t>), dal quale trae molto delle sue </a:t>
            </a:r>
            <a:r>
              <a:rPr lang="it-IT" b="1" i="1" dirty="0" smtClean="0"/>
              <a:t>dottrine </a:t>
            </a:r>
            <a:r>
              <a:rPr lang="it-IT" b="1" i="1" dirty="0" err="1" smtClean="0"/>
              <a:t>giusnaturalistiche</a:t>
            </a:r>
            <a:r>
              <a:rPr lang="it-IT" b="1" i="1" dirty="0" smtClean="0"/>
              <a:t> e storiografiche</a:t>
            </a:r>
            <a:r>
              <a:rPr lang="it-IT" dirty="0" smtClean="0"/>
              <a:t>.</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a:t>
            </a:r>
            <a:r>
              <a:rPr lang="it-IT" b="1" i="1" dirty="0" smtClean="0"/>
              <a:t>Nova </a:t>
            </a:r>
            <a:r>
              <a:rPr lang="it-IT" b="1" i="1" dirty="0" err="1" smtClean="0"/>
              <a:t>Instauratio</a:t>
            </a:r>
            <a:endParaRPr lang="it-IT" i="1" dirty="0"/>
          </a:p>
        </p:txBody>
      </p:sp>
      <p:sp>
        <p:nvSpPr>
          <p:cNvPr id="3" name="Segnaposto contenuto 2"/>
          <p:cNvSpPr>
            <a:spLocks noGrp="1"/>
          </p:cNvSpPr>
          <p:nvPr>
            <p:ph idx="1"/>
          </p:nvPr>
        </p:nvSpPr>
        <p:spPr/>
        <p:txBody>
          <a:bodyPr>
            <a:normAutofit fontScale="92500"/>
          </a:bodyPr>
          <a:lstStyle/>
          <a:p>
            <a:r>
              <a:rPr lang="it-IT" b="1" dirty="0" smtClean="0"/>
              <a:t>Un vera riforma del sapere, per Francis Bacon, può avvenire solo se si passa dalla </a:t>
            </a:r>
            <a:r>
              <a:rPr lang="it-IT" b="1" i="1" dirty="0" smtClean="0"/>
              <a:t>teoresi logico-deduttiva </a:t>
            </a:r>
            <a:r>
              <a:rPr lang="it-IT" b="1" dirty="0" smtClean="0"/>
              <a:t>dei sillogismi al </a:t>
            </a:r>
            <a:r>
              <a:rPr lang="it-IT" b="1" i="1" dirty="0" smtClean="0"/>
              <a:t>metodo induttivo</a:t>
            </a:r>
            <a:r>
              <a:rPr lang="it-IT" b="1" dirty="0" smtClean="0"/>
              <a:t>, per cui si cerca di capire come funziona la natura per via sperimentale</a:t>
            </a:r>
            <a:r>
              <a:rPr lang="it-IT" dirty="0" smtClean="0"/>
              <a:t>.</a:t>
            </a:r>
          </a:p>
          <a:p>
            <a:r>
              <a:rPr lang="it-IT" dirty="0" smtClean="0"/>
              <a:t>Egli vuole costituire una </a:t>
            </a:r>
            <a:r>
              <a:rPr lang="it-IT" i="1" dirty="0" smtClean="0"/>
              <a:t>Nova </a:t>
            </a:r>
            <a:r>
              <a:rPr lang="it-IT" i="1" dirty="0" err="1" smtClean="0"/>
              <a:t>Instauratio</a:t>
            </a:r>
            <a:r>
              <a:rPr lang="it-IT" i="1" dirty="0" smtClean="0"/>
              <a:t> </a:t>
            </a:r>
            <a:r>
              <a:rPr lang="it-IT" dirty="0" smtClean="0"/>
              <a:t>del sapere attraverso l’</a:t>
            </a:r>
            <a:r>
              <a:rPr lang="it-IT" b="1" i="1" dirty="0" smtClean="0"/>
              <a:t>empiria</a:t>
            </a:r>
            <a:r>
              <a:rPr lang="it-IT" dirty="0" smtClean="0"/>
              <a:t> e la dimostrazione pratica dei fenomeni naturali. </a:t>
            </a:r>
          </a:p>
          <a:p>
            <a:r>
              <a:rPr lang="it-IT" dirty="0" smtClean="0"/>
              <a:t>Denuncia perciò una serie di pregiudizi che chiama “</a:t>
            </a:r>
            <a:r>
              <a:rPr lang="it-IT" b="1" dirty="0" smtClean="0"/>
              <a:t>idoli</a:t>
            </a:r>
            <a:r>
              <a:rPr lang="it-IT" dirty="0" smtClean="0"/>
              <a:t>”: ne individua quattro: gli </a:t>
            </a:r>
            <a:r>
              <a:rPr lang="it-IT" b="1" i="1" dirty="0" smtClean="0"/>
              <a:t>idoli della tribù</a:t>
            </a:r>
            <a:r>
              <a:rPr lang="it-IT" dirty="0" smtClean="0"/>
              <a:t>, gli </a:t>
            </a:r>
            <a:r>
              <a:rPr lang="it-IT" b="1" i="1" dirty="0" smtClean="0"/>
              <a:t>idoli della spelonca</a:t>
            </a:r>
            <a:r>
              <a:rPr lang="it-IT" dirty="0" smtClean="0"/>
              <a:t>, gli </a:t>
            </a:r>
            <a:r>
              <a:rPr lang="it-IT" b="1" i="1" dirty="0" smtClean="0"/>
              <a:t>idoli del foro </a:t>
            </a:r>
            <a:r>
              <a:rPr lang="it-IT" dirty="0" smtClean="0"/>
              <a:t>e gli </a:t>
            </a:r>
            <a:r>
              <a:rPr lang="it-IT" b="1" i="1" dirty="0" smtClean="0"/>
              <a:t>idoli del teatro</a:t>
            </a:r>
            <a:r>
              <a:rPr lang="it-IT" i="1" dirty="0" smtClean="0"/>
              <a:t>.</a:t>
            </a:r>
            <a:endParaRPr lang="it-IT" i="1"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opere e il pensiero</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I suoi scritti sono numerosi e complessi, a partire dalle sette orazioni inaugurali degli Anni accademici universitari, tra le quali è importante la </a:t>
            </a:r>
            <a:r>
              <a:rPr lang="it-IT" i="1" dirty="0" smtClean="0"/>
              <a:t>De nostri </a:t>
            </a:r>
            <a:r>
              <a:rPr lang="it-IT" i="1" dirty="0" err="1" smtClean="0"/>
              <a:t>temporis</a:t>
            </a:r>
            <a:r>
              <a:rPr lang="it-IT" i="1" dirty="0" smtClean="0"/>
              <a:t> </a:t>
            </a:r>
            <a:r>
              <a:rPr lang="it-IT" i="1" dirty="0" err="1" smtClean="0"/>
              <a:t>studiorum</a:t>
            </a:r>
            <a:r>
              <a:rPr lang="it-IT" i="1" dirty="0" smtClean="0"/>
              <a:t> </a:t>
            </a:r>
            <a:r>
              <a:rPr lang="it-IT" i="1" dirty="0" err="1" smtClean="0"/>
              <a:t>ratione</a:t>
            </a:r>
            <a:r>
              <a:rPr lang="it-IT" dirty="0" smtClean="0"/>
              <a:t>; sono da ricordare anche le opere successive di carattere giurisprudenziale, come il </a:t>
            </a:r>
            <a:r>
              <a:rPr lang="it-IT" i="1" dirty="0" smtClean="0"/>
              <a:t>De universi </a:t>
            </a:r>
            <a:r>
              <a:rPr lang="it-IT" i="1" dirty="0" err="1" smtClean="0"/>
              <a:t>iuri</a:t>
            </a:r>
            <a:r>
              <a:rPr lang="it-IT" i="1" dirty="0" smtClean="0"/>
              <a:t> uno principio </a:t>
            </a:r>
            <a:r>
              <a:rPr lang="it-IT" i="1" dirty="0" err="1" smtClean="0"/>
              <a:t>et</a:t>
            </a:r>
            <a:r>
              <a:rPr lang="it-IT" i="1" dirty="0" smtClean="0"/>
              <a:t> fine uno</a:t>
            </a:r>
            <a:r>
              <a:rPr lang="it-IT" dirty="0" smtClean="0"/>
              <a:t>, e il </a:t>
            </a:r>
            <a:r>
              <a:rPr lang="it-IT" i="1" dirty="0" smtClean="0"/>
              <a:t>De </a:t>
            </a:r>
            <a:r>
              <a:rPr lang="it-IT" i="1" dirty="0" err="1" smtClean="0"/>
              <a:t>constantia</a:t>
            </a:r>
            <a:r>
              <a:rPr lang="it-IT" i="1" dirty="0" smtClean="0"/>
              <a:t> </a:t>
            </a:r>
            <a:r>
              <a:rPr lang="it-IT" i="1" dirty="0" err="1" smtClean="0"/>
              <a:t>iurisprudentis</a:t>
            </a:r>
            <a:r>
              <a:rPr lang="it-IT" dirty="0" smtClean="0"/>
              <a:t>.</a:t>
            </a:r>
          </a:p>
          <a:p>
            <a:r>
              <a:rPr lang="it-IT" dirty="0" smtClean="0"/>
              <a:t>Il suo pensiero critico comincia a delinearsi, infine, con le consecutive opere </a:t>
            </a:r>
            <a:r>
              <a:rPr lang="it-IT" i="1" dirty="0" smtClean="0"/>
              <a:t>Principi di una scienza nuova intorno alla natura delle nazioni</a:t>
            </a:r>
            <a:r>
              <a:rPr lang="it-IT" dirty="0" smtClean="0"/>
              <a:t>, i </a:t>
            </a:r>
            <a:r>
              <a:rPr lang="it-IT" i="1" dirty="0" smtClean="0"/>
              <a:t>Cinque libri de’ principi di una scienza nuova intorno alla comune natura delle nazioni</a:t>
            </a:r>
            <a:r>
              <a:rPr lang="it-IT" dirty="0" smtClean="0"/>
              <a:t>, e la </a:t>
            </a:r>
            <a:r>
              <a:rPr lang="it-IT" i="1" dirty="0" smtClean="0"/>
              <a:t>Scienza nuova terza</a:t>
            </a:r>
            <a:r>
              <a:rPr lang="it-IT" dirty="0" smtClean="0"/>
              <a:t>, pubblicata poco prima della morte.</a:t>
            </a:r>
          </a:p>
          <a:p>
            <a:r>
              <a:rPr lang="it-IT" b="1" dirty="0" smtClean="0"/>
              <a:t>Con queste ultime opere Vico delinea un pensiero sistematico sulla storia del mondo, delle nazioni e degli uomini, in una visione laica, ma non priva di uno spirito escatologico </a:t>
            </a:r>
            <a:r>
              <a:rPr lang="it-IT" dirty="0" smtClean="0"/>
              <a:t>(l’influenza di Tacito e di Agostino si fa sentire).</a:t>
            </a:r>
            <a:endParaRPr lang="it-IT"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polemica anticartesiana</a:t>
            </a:r>
            <a:endParaRPr lang="it-IT" b="1" dirty="0"/>
          </a:p>
        </p:txBody>
      </p:sp>
      <p:sp>
        <p:nvSpPr>
          <p:cNvPr id="3" name="Segnaposto contenuto 2"/>
          <p:cNvSpPr>
            <a:spLocks noGrp="1"/>
          </p:cNvSpPr>
          <p:nvPr>
            <p:ph idx="1"/>
          </p:nvPr>
        </p:nvSpPr>
        <p:spPr/>
        <p:txBody>
          <a:bodyPr>
            <a:normAutofit fontScale="70000" lnSpcReduction="20000"/>
          </a:bodyPr>
          <a:lstStyle/>
          <a:p>
            <a:r>
              <a:rPr lang="it-IT" dirty="0" smtClean="0"/>
              <a:t>In sostanza, Vico, pur apprezzando lo sforzo dei moderni di comprendere la realtà tutta, applicando forme e metodi di carattere scientifico (</a:t>
            </a:r>
            <a:r>
              <a:rPr lang="it-IT" i="1" dirty="0" smtClean="0"/>
              <a:t>Descartes</a:t>
            </a:r>
            <a:r>
              <a:rPr lang="it-IT" dirty="0" smtClean="0"/>
              <a:t> in primis), ne nega una validità assoluta, </a:t>
            </a:r>
            <a:r>
              <a:rPr lang="it-IT" b="1" dirty="0" smtClean="0"/>
              <a:t>ritenendo che il </a:t>
            </a:r>
            <a:r>
              <a:rPr lang="it-IT" b="1" i="1" dirty="0" err="1" smtClean="0"/>
              <a:t>deduttivismo</a:t>
            </a:r>
            <a:r>
              <a:rPr lang="it-IT" b="1" dirty="0" smtClean="0"/>
              <a:t> non possa riuscire a comprendere tutta l’infinità e variegata realtà delle cose del mondo e delle cose umane</a:t>
            </a:r>
            <a:r>
              <a:rPr lang="it-IT" dirty="0" smtClean="0"/>
              <a:t>.</a:t>
            </a:r>
          </a:p>
          <a:p>
            <a:pPr>
              <a:buNone/>
            </a:pPr>
            <a:endParaRPr lang="it-IT" dirty="0" smtClean="0"/>
          </a:p>
          <a:p>
            <a:r>
              <a:rPr lang="it-IT" dirty="0" smtClean="0"/>
              <a:t>In altre parole, </a:t>
            </a:r>
            <a:r>
              <a:rPr lang="it-IT" b="1" i="1" dirty="0" smtClean="0"/>
              <a:t>il Vico ritiene che non si debbano abbandonare gli strumenti narrativi e conoscitivi classici della filologia e della filosofia per costruire una epistemologia completa, </a:t>
            </a:r>
            <a:r>
              <a:rPr lang="it-IT" i="1" dirty="0" smtClean="0"/>
              <a:t>soprattutto nelle cose che non sono quantificabili e misurabili come gli atti umani e delle nazioni, nel tempo</a:t>
            </a:r>
            <a:r>
              <a:rPr lang="it-IT" dirty="0" smtClean="0"/>
              <a:t>.</a:t>
            </a:r>
          </a:p>
          <a:p>
            <a:pPr>
              <a:buNone/>
            </a:pPr>
            <a:endParaRPr lang="it-IT" dirty="0" smtClean="0"/>
          </a:p>
          <a:p>
            <a:pPr>
              <a:buNone/>
            </a:pPr>
            <a:endParaRPr lang="it-IT" dirty="0" smtClean="0"/>
          </a:p>
          <a:p>
            <a:r>
              <a:rPr lang="it-IT" dirty="0" smtClean="0"/>
              <a:t>Per Vico che cosa è </a:t>
            </a:r>
            <a:r>
              <a:rPr lang="it-IT" b="1" dirty="0" smtClean="0"/>
              <a:t>la realtà se non come un continuum di infiniti punti </a:t>
            </a:r>
            <a:r>
              <a:rPr lang="it-IT" dirty="0" smtClean="0"/>
              <a:t>(elementi </a:t>
            </a:r>
            <a:r>
              <a:rPr lang="it-IT" i="1" dirty="0" smtClean="0"/>
              <a:t>leibniziani</a:t>
            </a:r>
            <a:r>
              <a:rPr lang="it-IT" dirty="0" smtClean="0"/>
              <a:t>?) che si sviluppano fino a realizzare tutto ciò che è e che accade, mediante sforzi (</a:t>
            </a:r>
            <a:r>
              <a:rPr lang="it-IT" i="1" dirty="0" err="1" smtClean="0"/>
              <a:t>conatus</a:t>
            </a:r>
            <a:r>
              <a:rPr lang="it-IT" dirty="0" smtClean="0"/>
              <a:t>) e tentativi? </a:t>
            </a:r>
            <a:endParaRPr lang="it-IT"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criterio della </a:t>
            </a:r>
            <a:r>
              <a:rPr lang="it-IT" b="1" i="1" dirty="0" smtClean="0"/>
              <a:t>verità</a:t>
            </a:r>
            <a:endParaRPr lang="it-IT" b="1" i="1" dirty="0"/>
          </a:p>
        </p:txBody>
      </p:sp>
      <p:sp>
        <p:nvSpPr>
          <p:cNvPr id="3" name="Segnaposto contenuto 2"/>
          <p:cNvSpPr>
            <a:spLocks noGrp="1"/>
          </p:cNvSpPr>
          <p:nvPr>
            <p:ph idx="1"/>
          </p:nvPr>
        </p:nvSpPr>
        <p:spPr/>
        <p:txBody>
          <a:bodyPr>
            <a:normAutofit fontScale="77500" lnSpcReduction="20000"/>
          </a:bodyPr>
          <a:lstStyle/>
          <a:p>
            <a:r>
              <a:rPr lang="it-IT" dirty="0" smtClean="0"/>
              <a:t>Per Vico, </a:t>
            </a:r>
            <a:r>
              <a:rPr lang="it-IT" i="1" dirty="0" smtClean="0"/>
              <a:t>Descartes</a:t>
            </a:r>
            <a:r>
              <a:rPr lang="it-IT" dirty="0" smtClean="0"/>
              <a:t>, con la sua ipotesi conoscitiva delle idee chiare e distinte, nascenti dall’autoconsapevolezza, non tiene conto che la verità non può che essere colta nei fatti sperimentati: per Vico </a:t>
            </a:r>
            <a:r>
              <a:rPr lang="it-IT" b="1" dirty="0" err="1" smtClean="0"/>
              <a:t>verum</a:t>
            </a:r>
            <a:r>
              <a:rPr lang="it-IT" b="1" dirty="0" smtClean="0"/>
              <a:t> </a:t>
            </a:r>
            <a:r>
              <a:rPr lang="it-IT" b="1" dirty="0" err="1" smtClean="0"/>
              <a:t>et</a:t>
            </a:r>
            <a:r>
              <a:rPr lang="it-IT" b="1" dirty="0" smtClean="0"/>
              <a:t> factum </a:t>
            </a:r>
            <a:r>
              <a:rPr lang="it-IT" b="1" dirty="0" err="1" smtClean="0"/>
              <a:t>reciprocantur</a:t>
            </a:r>
            <a:r>
              <a:rPr lang="it-IT" b="1" dirty="0" smtClean="0"/>
              <a:t> </a:t>
            </a:r>
            <a:r>
              <a:rPr lang="it-IT" b="1" dirty="0" err="1" smtClean="0"/>
              <a:t>seu</a:t>
            </a:r>
            <a:r>
              <a:rPr lang="it-IT" b="1" dirty="0" smtClean="0"/>
              <a:t> </a:t>
            </a:r>
            <a:r>
              <a:rPr lang="it-IT" b="1" dirty="0" err="1" smtClean="0"/>
              <a:t>convertuntur</a:t>
            </a:r>
            <a:r>
              <a:rPr lang="it-IT" dirty="0" smtClean="0"/>
              <a:t>, vale a dire il vero e il fatto si danno reciprocamente.</a:t>
            </a:r>
          </a:p>
          <a:p>
            <a:r>
              <a:rPr lang="it-IT" b="1" dirty="0" smtClean="0"/>
              <a:t>L’uomo, comunque, non può conoscere l’intima struttura delle cose (che è accessibile a Dio solo, in quanto Creatore e Signore del tutto), bensì solamente i fatti che compie e ciò che conosce per evidenza o comunicazione di notizia da parte di persone fededegne od esperte (viaggiatori e scienziati).</a:t>
            </a:r>
          </a:p>
          <a:p>
            <a:pPr>
              <a:buNone/>
            </a:pPr>
            <a:endParaRPr lang="it-IT" dirty="0" smtClean="0"/>
          </a:p>
          <a:p>
            <a:r>
              <a:rPr lang="it-IT" dirty="0" smtClean="0"/>
              <a:t>Le cose conosciute dall’uomo, lo sono mediante una </a:t>
            </a:r>
            <a:r>
              <a:rPr lang="it-IT" b="1" i="1" dirty="0" smtClean="0"/>
              <a:t>denominazione</a:t>
            </a:r>
            <a:r>
              <a:rPr lang="it-IT" dirty="0" smtClean="0"/>
              <a:t>, che viene data per esigenze di chiarezza e di classificazione.</a:t>
            </a:r>
          </a:p>
          <a:p>
            <a:r>
              <a:rPr lang="it-IT" b="1" dirty="0" smtClean="0"/>
              <a:t>Solo le matematiche, in quanto scritte per convenzioni, sono veritative, certe e incontrovertibili</a:t>
            </a:r>
            <a:r>
              <a:rPr lang="it-IT" dirty="0" smtClean="0"/>
              <a:t>.</a:t>
            </a:r>
          </a:p>
          <a:p>
            <a:endParaRPr lang="it-IT"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mondo dell’uomo: la storia</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La storia è il “</a:t>
            </a:r>
            <a:r>
              <a:rPr lang="it-IT" i="1" dirty="0" smtClean="0"/>
              <a:t>mondo dell’uomo</a:t>
            </a:r>
            <a:r>
              <a:rPr lang="it-IT" dirty="0" smtClean="0"/>
              <a:t>”, che può essere conosciuto perché </a:t>
            </a:r>
            <a:r>
              <a:rPr lang="it-IT" b="1" dirty="0" smtClean="0"/>
              <a:t>costituito dai fatti</a:t>
            </a:r>
            <a:r>
              <a:rPr lang="it-IT" dirty="0" smtClean="0"/>
              <a:t>.</a:t>
            </a:r>
          </a:p>
          <a:p>
            <a:r>
              <a:rPr lang="it-IT" dirty="0" smtClean="0"/>
              <a:t>Il mondo umano può essere conosciuto di più e meglio del mondo della natura, i cui elementi costituitivi restano in grande parte inaccessibili, perché noti solo a Dio.</a:t>
            </a:r>
          </a:p>
          <a:p>
            <a:r>
              <a:rPr lang="it-IT" dirty="0" smtClean="0"/>
              <a:t>Per Vico, dunque, </a:t>
            </a:r>
            <a:r>
              <a:rPr lang="it-IT" b="1" dirty="0" smtClean="0"/>
              <a:t>la </a:t>
            </a:r>
            <a:r>
              <a:rPr lang="it-IT" b="1" i="1" dirty="0" smtClean="0"/>
              <a:t>filosofia</a:t>
            </a:r>
            <a:r>
              <a:rPr lang="it-IT" b="1" dirty="0" smtClean="0"/>
              <a:t> si deve interessare essenzialmente della storia umana</a:t>
            </a:r>
            <a:r>
              <a:rPr lang="it-IT" dirty="0" smtClean="0"/>
              <a:t>, cercando di trarne le regole generali, mentre la “</a:t>
            </a:r>
            <a:r>
              <a:rPr lang="it-IT" b="1" i="1" dirty="0" smtClean="0"/>
              <a:t>filologia</a:t>
            </a:r>
            <a:r>
              <a:rPr lang="it-IT" dirty="0" smtClean="0"/>
              <a:t>”, nella sua accezione, deve dare il contributo analitico sui fatti storici accaduti, i nomi dati alle cose, e via dicendo. Ognuna delle due scienze deve integrarsi con l’altra per il fine della conoscenza di ciò che l’uomo è in quanto autore.</a:t>
            </a:r>
            <a:endParaRPr lang="it-IT"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Senso, fantasia, ragione</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Vico paragona queste </a:t>
            </a:r>
            <a:r>
              <a:rPr lang="it-IT" b="1" dirty="0" smtClean="0"/>
              <a:t>tre dimensioni conoscitive, quella dei </a:t>
            </a:r>
            <a:r>
              <a:rPr lang="it-IT" b="1" i="1" dirty="0" smtClean="0"/>
              <a:t>sensi</a:t>
            </a:r>
            <a:r>
              <a:rPr lang="it-IT" b="1" dirty="0" smtClean="0"/>
              <a:t>, quella dell’</a:t>
            </a:r>
            <a:r>
              <a:rPr lang="it-IT" b="1" i="1" dirty="0" smtClean="0"/>
              <a:t>immaginazione</a:t>
            </a:r>
            <a:r>
              <a:rPr lang="it-IT" b="1" dirty="0" smtClean="0"/>
              <a:t> (o </a:t>
            </a:r>
            <a:r>
              <a:rPr lang="it-IT" b="1" i="1" dirty="0" smtClean="0"/>
              <a:t>fantasia</a:t>
            </a:r>
            <a:r>
              <a:rPr lang="it-IT" b="1" dirty="0" smtClean="0"/>
              <a:t>) e quella della </a:t>
            </a:r>
            <a:r>
              <a:rPr lang="it-IT" b="1" i="1" dirty="0" smtClean="0"/>
              <a:t>ragione</a:t>
            </a:r>
            <a:r>
              <a:rPr lang="it-IT" b="1" dirty="0" smtClean="0"/>
              <a:t> a tre età della storia umana</a:t>
            </a:r>
            <a:r>
              <a:rPr lang="it-IT" dirty="0" smtClean="0"/>
              <a:t>, in ciascuna delle quali ha prevalso una di esse:</a:t>
            </a:r>
            <a:r>
              <a:rPr lang="it-IT" dirty="0"/>
              <a:t> </a:t>
            </a:r>
            <a:r>
              <a:rPr lang="it-IT" dirty="0" smtClean="0"/>
              <a:t>a) </a:t>
            </a:r>
            <a:r>
              <a:rPr lang="it-IT" b="1" i="1" dirty="0" smtClean="0"/>
              <a:t>alla dimensione sensoriale l’età degli dei</a:t>
            </a:r>
            <a:r>
              <a:rPr lang="it-IT" dirty="0" smtClean="0"/>
              <a:t>, b) </a:t>
            </a:r>
            <a:r>
              <a:rPr lang="it-IT" b="1" i="1" dirty="0" smtClean="0"/>
              <a:t>alla dimensione della fantasia l’età degli eroi</a:t>
            </a:r>
            <a:r>
              <a:rPr lang="it-IT" dirty="0" smtClean="0"/>
              <a:t>, c) </a:t>
            </a:r>
            <a:r>
              <a:rPr lang="it-IT" b="1" i="1" dirty="0" smtClean="0"/>
              <a:t>alla dimensione razionale l’età degli uomini</a:t>
            </a:r>
            <a:r>
              <a:rPr lang="it-IT" dirty="0" smtClean="0"/>
              <a:t>, successivamente.</a:t>
            </a:r>
          </a:p>
          <a:p>
            <a:r>
              <a:rPr lang="it-IT" dirty="0" smtClean="0"/>
              <a:t>Al di sopra di tutto il processo evolutivo della Storia, per Vico, comunque, c’è il </a:t>
            </a:r>
            <a:r>
              <a:rPr lang="it-IT" b="1" dirty="0" smtClean="0"/>
              <a:t>Disegno provvidenziale di Dio</a:t>
            </a:r>
            <a:r>
              <a:rPr lang="it-IT" dirty="0" smtClean="0"/>
              <a:t>, il quale ha stabilito un percorso, che nel tempo porterà tutti gli esseri umani a una vita migliore.</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Linguaggio, poesia e mito</a:t>
            </a:r>
            <a:endParaRPr lang="it-IT" b="1" dirty="0"/>
          </a:p>
        </p:txBody>
      </p:sp>
      <p:sp>
        <p:nvSpPr>
          <p:cNvPr id="3" name="Segnaposto contenuto 2"/>
          <p:cNvSpPr>
            <a:spLocks noGrp="1"/>
          </p:cNvSpPr>
          <p:nvPr>
            <p:ph idx="1"/>
          </p:nvPr>
        </p:nvSpPr>
        <p:spPr/>
        <p:txBody>
          <a:bodyPr>
            <a:normAutofit lnSpcReduction="10000"/>
          </a:bodyPr>
          <a:lstStyle/>
          <a:p>
            <a:r>
              <a:rPr lang="it-IT" dirty="0" smtClean="0"/>
              <a:t>Per il filosofo napoletano, il percorso che porta gli uomini dall’età degli dei a quella della ragione, è un percorso evolutivo, che prescinde da supposte e irragionevoli “</a:t>
            </a:r>
            <a:r>
              <a:rPr lang="it-IT" i="1" dirty="0" smtClean="0"/>
              <a:t>età dell’oro</a:t>
            </a:r>
            <a:r>
              <a:rPr lang="it-IT" dirty="0" smtClean="0"/>
              <a:t>”, antichissime, vagheggiate da sognatori e cantastorie: in realtà l’evoluzione dell’uomo e delle civiltà è lenta e non priva di contraddizioni: se vi è una linea che segna </a:t>
            </a:r>
            <a:r>
              <a:rPr lang="it-IT" dirty="0" err="1" smtClean="0"/>
              <a:t>indefettibilmente</a:t>
            </a:r>
            <a:r>
              <a:rPr lang="it-IT" dirty="0" smtClean="0"/>
              <a:t> questa evoluzione, è quella della </a:t>
            </a:r>
            <a:r>
              <a:rPr lang="it-IT" b="1" dirty="0" smtClean="0"/>
              <a:t>nascita e dello sviluppo del linguaggio</a:t>
            </a:r>
            <a:r>
              <a:rPr lang="it-IT" dirty="0" smtClean="0"/>
              <a:t>, che dal </a:t>
            </a:r>
            <a:r>
              <a:rPr lang="it-IT" b="1" i="1" dirty="0" smtClean="0"/>
              <a:t>mito</a:t>
            </a:r>
            <a:r>
              <a:rPr lang="it-IT" dirty="0" smtClean="0"/>
              <a:t> e dalla </a:t>
            </a:r>
            <a:r>
              <a:rPr lang="it-IT" b="1" i="1" dirty="0" smtClean="0"/>
              <a:t>poesia</a:t>
            </a:r>
            <a:r>
              <a:rPr lang="it-IT" dirty="0" smtClean="0"/>
              <a:t>, giunge ad essere il mezzo condiviso della </a:t>
            </a:r>
            <a:r>
              <a:rPr lang="it-IT" b="1" i="1" dirty="0" smtClean="0"/>
              <a:t>riflessione</a:t>
            </a:r>
            <a:r>
              <a:rPr lang="it-IT" dirty="0" smtClean="0"/>
              <a:t>, della </a:t>
            </a:r>
            <a:r>
              <a:rPr lang="it-IT" b="1" i="1" dirty="0" smtClean="0"/>
              <a:t>filosofia</a:t>
            </a:r>
            <a:r>
              <a:rPr lang="it-IT" dirty="0" smtClean="0"/>
              <a:t> e della </a:t>
            </a:r>
            <a:r>
              <a:rPr lang="it-IT" b="1" i="1" dirty="0" smtClean="0"/>
              <a:t>scienza</a:t>
            </a:r>
            <a:r>
              <a:rPr lang="it-IT" dirty="0" smtClean="0"/>
              <a:t>.</a:t>
            </a:r>
            <a:endParaRPr lang="it-IT"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Corsi e ricorsi storici</a:t>
            </a:r>
            <a:endParaRPr lang="it-IT" b="1" dirty="0"/>
          </a:p>
        </p:txBody>
      </p:sp>
      <p:sp>
        <p:nvSpPr>
          <p:cNvPr id="3" name="Segnaposto contenuto 2"/>
          <p:cNvSpPr>
            <a:spLocks noGrp="1"/>
          </p:cNvSpPr>
          <p:nvPr>
            <p:ph idx="1"/>
          </p:nvPr>
        </p:nvSpPr>
        <p:spPr/>
        <p:txBody>
          <a:bodyPr>
            <a:normAutofit fontScale="92500" lnSpcReduction="10000"/>
          </a:bodyPr>
          <a:lstStyle/>
          <a:p>
            <a:r>
              <a:rPr lang="it-IT" dirty="0" smtClean="0"/>
              <a:t>Se per Vico in generale si possono intravedere i tre stadi dello sviluppo umano sopra detti, ciò non significa che nel tempo non possano esserci di nuovo arretramenti, deviazioni, nuove stagioni di barbarie e </a:t>
            </a:r>
            <a:r>
              <a:rPr lang="it-IT" dirty="0" err="1" smtClean="0"/>
              <a:t>ripiegamento…</a:t>
            </a:r>
            <a:endParaRPr lang="it-IT" dirty="0" smtClean="0"/>
          </a:p>
          <a:p>
            <a:pPr>
              <a:buNone/>
            </a:pPr>
            <a:endParaRPr lang="it-IT" dirty="0" smtClean="0"/>
          </a:p>
          <a:p>
            <a:r>
              <a:rPr lang="it-IT" b="1" i="1" dirty="0" smtClean="0"/>
              <a:t>D’altra parte che cosa si può pensare del ‘900, il XX secolo, il secolo breve, con le sue insuperabili stragi di esseri umani e di indicibili crudeltà? E, se vogliamo, della stessa crisi economico-finanziaria epocale che stiamo vivendo in questi anni in tutto il mondo</a:t>
            </a:r>
            <a:r>
              <a:rPr lang="it-IT" dirty="0" smtClean="0"/>
              <a:t>?</a:t>
            </a:r>
          </a:p>
          <a:p>
            <a:pPr>
              <a:buNone/>
            </a:pPr>
            <a:endParaRPr lang="it-IT" dirty="0" smtClean="0"/>
          </a:p>
          <a:p>
            <a:r>
              <a:rPr lang="it-IT" dirty="0" smtClean="0"/>
              <a:t>… magari anche </a:t>
            </a:r>
            <a:r>
              <a:rPr lang="it-IT" b="1" i="1" dirty="0" smtClean="0"/>
              <a:t>Vico aveva qualche ragione</a:t>
            </a:r>
            <a:r>
              <a:rPr lang="it-IT" dirty="0" smtClean="0"/>
              <a:t>.</a:t>
            </a:r>
            <a:endParaRPr lang="it-IT"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illuminismo</a:t>
            </a:r>
            <a:endParaRPr lang="it-IT" b="1" i="1" dirty="0"/>
          </a:p>
        </p:txBody>
      </p:sp>
      <p:sp>
        <p:nvSpPr>
          <p:cNvPr id="3" name="Segnaposto contenuto 2"/>
          <p:cNvSpPr>
            <a:spLocks noGrp="1"/>
          </p:cNvSpPr>
          <p:nvPr>
            <p:ph idx="1"/>
          </p:nvPr>
        </p:nvSpPr>
        <p:spPr/>
        <p:txBody>
          <a:bodyPr>
            <a:normAutofit fontScale="92500" lnSpcReduction="10000"/>
          </a:bodyPr>
          <a:lstStyle/>
          <a:p>
            <a:r>
              <a:rPr lang="it-IT" dirty="0" smtClean="0"/>
              <a:t>Nel nostro lungo percorso siamo giunti alla stagione dell’</a:t>
            </a:r>
            <a:r>
              <a:rPr lang="it-IT" b="1" dirty="0" smtClean="0"/>
              <a:t>illuminismo</a:t>
            </a:r>
            <a:r>
              <a:rPr lang="it-IT" dirty="0" smtClean="0"/>
              <a:t>, cioè al tempo nel quale la ragione ha acquisito tutta la sua centralità nella storia del pensiero umano occidentale.</a:t>
            </a:r>
          </a:p>
          <a:p>
            <a:r>
              <a:rPr lang="it-IT" b="1" dirty="0" smtClean="0"/>
              <a:t>La Francia è il luogo nel quale si è particolarmente sviluppata questa linea di pensiero</a:t>
            </a:r>
            <a:r>
              <a:rPr lang="it-IT" dirty="0" smtClean="0"/>
              <a:t>. Ma non solo. Abbiamo  già visto i prodromi di questo pensiero studiando gli autori del ‘600 e del primo ‘700, ma possiamo dire che le origini remote di un recupero della centralità conoscitiva della ragione sussistono anche in periodi e autori precedenti, attivi fin dal X o XI secolo, come </a:t>
            </a:r>
            <a:r>
              <a:rPr lang="it-IT" i="1" dirty="0" smtClean="0"/>
              <a:t>Abelardo</a:t>
            </a:r>
            <a:r>
              <a:rPr lang="it-IT" dirty="0" smtClean="0"/>
              <a:t>. Origini antiche, dunque.</a:t>
            </a:r>
            <a:endParaRPr lang="it-IT"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In Francia e in Europa</a:t>
            </a:r>
            <a:endParaRPr lang="it-IT" b="1" dirty="0"/>
          </a:p>
        </p:txBody>
      </p:sp>
      <p:sp>
        <p:nvSpPr>
          <p:cNvPr id="3" name="Segnaposto contenuto 2"/>
          <p:cNvSpPr>
            <a:spLocks noGrp="1"/>
          </p:cNvSpPr>
          <p:nvPr>
            <p:ph idx="1"/>
          </p:nvPr>
        </p:nvSpPr>
        <p:spPr/>
        <p:txBody>
          <a:bodyPr>
            <a:normAutofit lnSpcReduction="10000"/>
          </a:bodyPr>
          <a:lstStyle/>
          <a:p>
            <a:r>
              <a:rPr lang="it-IT" b="1" dirty="0" smtClean="0"/>
              <a:t>La cultura e la società francese è il luogo dove si sviluppa maggiormente il pensiero illuminista, anche se un notevole contributo lo dà anche la cultura e il pensiero inglese del secolo precedente </a:t>
            </a:r>
            <a:r>
              <a:rPr lang="it-IT" dirty="0" smtClean="0"/>
              <a:t>(soprattutto con la scuola empirista).</a:t>
            </a:r>
          </a:p>
          <a:p>
            <a:r>
              <a:rPr lang="it-IT" dirty="0" smtClean="0"/>
              <a:t>A sua volta l’illuminismo francese si diffonde nelle alte sfere della politica e del potere, ma anche nei circoli intellettuali, verso la Germania (</a:t>
            </a:r>
            <a:r>
              <a:rPr lang="it-IT" i="1" dirty="0" smtClean="0"/>
              <a:t>Federico II </a:t>
            </a:r>
            <a:r>
              <a:rPr lang="it-IT" dirty="0" smtClean="0"/>
              <a:t>di Prussia), l’Italia (a Milano, Torino, </a:t>
            </a:r>
            <a:r>
              <a:rPr lang="it-IT" dirty="0" err="1" smtClean="0"/>
              <a:t>Firenze…</a:t>
            </a:r>
            <a:r>
              <a:rPr lang="it-IT" dirty="0" smtClean="0"/>
              <a:t>), l’Austria (</a:t>
            </a:r>
            <a:r>
              <a:rPr lang="it-IT" i="1" dirty="0" smtClean="0"/>
              <a:t>Maria Teresa</a:t>
            </a:r>
            <a:r>
              <a:rPr lang="it-IT" dirty="0" smtClean="0"/>
              <a:t> e </a:t>
            </a:r>
            <a:r>
              <a:rPr lang="it-IT" i="1" dirty="0" smtClean="0"/>
              <a:t>Giuseppe II</a:t>
            </a:r>
            <a:r>
              <a:rPr lang="it-IT" dirty="0" smtClean="0"/>
              <a:t>), e, anche se in misura minore, verso la stessa Russia (</a:t>
            </a:r>
            <a:r>
              <a:rPr lang="it-IT" i="1" dirty="0" smtClean="0"/>
              <a:t>Caterina II</a:t>
            </a:r>
            <a:r>
              <a:rPr lang="it-IT" dirty="0" smtClean="0"/>
              <a:t>).</a:t>
            </a:r>
            <a:endParaRPr lang="it-IT"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solidFill>
                  <a:schemeClr val="accent5">
                    <a:lumMod val="75000"/>
                  </a:schemeClr>
                </a:solidFill>
              </a:rPr>
              <a:t>Montesquieu</a:t>
            </a:r>
            <a:r>
              <a:rPr lang="it-IT" b="1" i="1" dirty="0" smtClean="0">
                <a:solidFill>
                  <a:schemeClr val="accent5">
                    <a:lumMod val="75000"/>
                  </a:schemeClr>
                </a:solidFill>
              </a:rPr>
              <a:t> </a:t>
            </a:r>
            <a:endParaRPr lang="it-IT" b="1" i="1" dirty="0">
              <a:solidFill>
                <a:schemeClr val="accent5">
                  <a:lumMod val="75000"/>
                </a:schemeClr>
              </a:solidFill>
            </a:endParaRPr>
          </a:p>
        </p:txBody>
      </p:sp>
      <p:sp>
        <p:nvSpPr>
          <p:cNvPr id="3" name="Segnaposto contenuto 2"/>
          <p:cNvSpPr>
            <a:spLocks noGrp="1"/>
          </p:cNvSpPr>
          <p:nvPr>
            <p:ph idx="1"/>
          </p:nvPr>
        </p:nvSpPr>
        <p:spPr/>
        <p:txBody>
          <a:bodyPr>
            <a:normAutofit fontScale="77500" lnSpcReduction="20000"/>
          </a:bodyPr>
          <a:lstStyle/>
          <a:p>
            <a:r>
              <a:rPr lang="it-IT" b="1" dirty="0" smtClean="0"/>
              <a:t>Charles Louis de </a:t>
            </a:r>
            <a:r>
              <a:rPr lang="it-IT" b="1" dirty="0" err="1" smtClean="0"/>
              <a:t>Secondat</a:t>
            </a:r>
            <a:r>
              <a:rPr lang="it-IT" b="1" dirty="0" smtClean="0"/>
              <a:t> </a:t>
            </a:r>
            <a:r>
              <a:rPr lang="it-IT" dirty="0" smtClean="0"/>
              <a:t>barone de </a:t>
            </a:r>
            <a:r>
              <a:rPr lang="it-IT" b="1" dirty="0" err="1" smtClean="0"/>
              <a:t>Montesquieu</a:t>
            </a:r>
            <a:r>
              <a:rPr lang="it-IT" dirty="0" smtClean="0"/>
              <a:t> (1689-1755) opera da erudito, moralista, giurista, politico, viaggiatore cosmopolita.</a:t>
            </a:r>
          </a:p>
          <a:p>
            <a:r>
              <a:rPr lang="it-IT" dirty="0" smtClean="0"/>
              <a:t>Egli studia la storia e gli atti umani, applicando lo spirito del tempo, sperimentalista e ottimista, e credendo in una possibile progressiva perfettibilità dell’umana convivenza.</a:t>
            </a:r>
          </a:p>
          <a:p>
            <a:r>
              <a:rPr lang="it-IT" dirty="0" smtClean="0"/>
              <a:t>Soprattutto nelle opere “</a:t>
            </a:r>
            <a:r>
              <a:rPr lang="it-IT" b="1" i="1" dirty="0" smtClean="0"/>
              <a:t>Lettere persiane</a:t>
            </a:r>
            <a:r>
              <a:rPr lang="it-IT" dirty="0" smtClean="0"/>
              <a:t>” e “</a:t>
            </a:r>
            <a:r>
              <a:rPr lang="it-IT" b="1" i="1" dirty="0" smtClean="0"/>
              <a:t>Lo spirito delle leggi</a:t>
            </a:r>
            <a:r>
              <a:rPr lang="it-IT" dirty="0" smtClean="0"/>
              <a:t>”, </a:t>
            </a:r>
            <a:r>
              <a:rPr lang="it-IT" dirty="0" err="1" smtClean="0"/>
              <a:t>Montesquieu</a:t>
            </a:r>
            <a:r>
              <a:rPr lang="it-IT" dirty="0" smtClean="0"/>
              <a:t>, mette in questione i vizi dei potenti del tempo ponendo al centro le leggi di uno stato, che deve garantire ai cittadini giustizia e libertà, sviluppando una sorta di “</a:t>
            </a:r>
            <a:r>
              <a:rPr lang="it-IT" i="1" dirty="0" err="1" smtClean="0"/>
              <a:t>natural</a:t>
            </a:r>
            <a:r>
              <a:rPr lang="it-IT" i="1" dirty="0" smtClean="0"/>
              <a:t> socievolezza</a:t>
            </a:r>
            <a:r>
              <a:rPr lang="it-IT" dirty="0" smtClean="0"/>
              <a:t>” (contro le teorie di Hobbes). In definitiva, </a:t>
            </a:r>
            <a:r>
              <a:rPr lang="it-IT" b="1" dirty="0" smtClean="0"/>
              <a:t>le leggi altro non sono che l’applicazione della ragione umana ai casi particolari che si danno nel tempo e nello spazio della vita</a:t>
            </a:r>
            <a:r>
              <a:rPr lang="it-IT" dirty="0" smtClean="0"/>
              <a:t>.</a:t>
            </a:r>
          </a:p>
          <a:p>
            <a:r>
              <a:rPr lang="it-IT" dirty="0" smtClean="0"/>
              <a:t>Fondamentale la sua distinzione dei tre poteri che regolano la vita politica, indipendenti e reciprocamente </a:t>
            </a:r>
            <a:r>
              <a:rPr lang="it-IT" dirty="0" err="1" smtClean="0"/>
              <a:t>equilibrantisi</a:t>
            </a:r>
            <a:r>
              <a:rPr lang="it-IT" dirty="0" smtClean="0"/>
              <a:t>: a) </a:t>
            </a:r>
            <a:r>
              <a:rPr lang="it-IT" b="1" dirty="0" smtClean="0"/>
              <a:t>legislativo</a:t>
            </a:r>
            <a:r>
              <a:rPr lang="it-IT" dirty="0" smtClean="0"/>
              <a:t>,b) </a:t>
            </a:r>
            <a:r>
              <a:rPr lang="it-IT" b="1" dirty="0" smtClean="0"/>
              <a:t>esecutivo</a:t>
            </a:r>
            <a:r>
              <a:rPr lang="it-IT" dirty="0" smtClean="0"/>
              <a:t>, c) </a:t>
            </a:r>
            <a:r>
              <a:rPr lang="it-IT" b="1" dirty="0" smtClean="0"/>
              <a:t>giudiziario</a:t>
            </a:r>
            <a:r>
              <a:rPr lang="it-IT" dirty="0" smtClean="0"/>
              <a:t>, ancora oggi in discussione in questa nostra Italia.</a:t>
            </a: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7792</TotalTime>
  <Words>43523</Words>
  <Application>Microsoft Office PowerPoint</Application>
  <PresentationFormat>Presentazione su schermo (4:3)</PresentationFormat>
  <Paragraphs>1471</Paragraphs>
  <Slides>340</Slides>
  <Notes>2</Notes>
  <HiddenSlides>0</HiddenSlides>
  <MMClips>0</MMClips>
  <ScaleCrop>false</ScaleCrop>
  <HeadingPairs>
    <vt:vector size="4" baseType="variant">
      <vt:variant>
        <vt:lpstr>Tema</vt:lpstr>
      </vt:variant>
      <vt:variant>
        <vt:i4>1</vt:i4>
      </vt:variant>
      <vt:variant>
        <vt:lpstr>Titoli diapositive</vt:lpstr>
      </vt:variant>
      <vt:variant>
        <vt:i4>340</vt:i4>
      </vt:variant>
    </vt:vector>
  </HeadingPairs>
  <TitlesOfParts>
    <vt:vector size="341" baseType="lpstr">
      <vt:lpstr>Equinozio</vt:lpstr>
      <vt:lpstr>Dalla “rivoluzione filosofica  e scientifica” dei secoli XVI/XVII ai nostri giorni</vt:lpstr>
      <vt:lpstr>…heri dicebamus</vt:lpstr>
      <vt:lpstr>Lo scetticismo tra XV e XVI secc.</vt:lpstr>
      <vt:lpstr>Michel de Montaigne</vt:lpstr>
      <vt:lpstr>Il pensiero </vt:lpstr>
      <vt:lpstr>Scetticismo e fideismo</vt:lpstr>
      <vt:lpstr>Francis Bacon</vt:lpstr>
      <vt:lpstr>Il pensiero </vt:lpstr>
      <vt:lpstr>La Nova Instauratio</vt:lpstr>
      <vt:lpstr>Il superamento degli “idoli”</vt:lpstr>
      <vt:lpstr>L’induzione come metodo</vt:lpstr>
      <vt:lpstr>La storia naturale e sperimentale</vt:lpstr>
      <vt:lpstr>Galileo Galilei</vt:lpstr>
      <vt:lpstr>Il Sidereus Nuncius</vt:lpstr>
      <vt:lpstr>Il Saggiatore</vt:lpstr>
      <vt:lpstr>I Discorsi  e Dimostrazioni matematiche</vt:lpstr>
      <vt:lpstr>La  sua formazione</vt:lpstr>
      <vt:lpstr>La scienza e la fede</vt:lpstr>
      <vt:lpstr>Il “libro della natura”</vt:lpstr>
      <vt:lpstr>Il copernicanesimo e la struttura del mondo</vt:lpstr>
      <vt:lpstr>I nuovi progressi della fisica</vt:lpstr>
      <vt:lpstr>Thomas Hobbes</vt:lpstr>
      <vt:lpstr>Meccanicismo e materialismo</vt:lpstr>
      <vt:lpstr>La teoria della conoscenza</vt:lpstr>
      <vt:lpstr>Il linguaggio e la scienza</vt:lpstr>
      <vt:lpstr>La morale e la politica</vt:lpstr>
      <vt:lpstr>Il patto sociale e il sovrano</vt:lpstr>
      <vt:lpstr>René Descartes (Cartesio)</vt:lpstr>
      <vt:lpstr>Una scienza “meravigliosa”</vt:lpstr>
      <vt:lpstr>Le “regole”</vt:lpstr>
      <vt:lpstr>Dio, le verità eterne e la fisica I</vt:lpstr>
      <vt:lpstr>Dio, le verità eterne e la fisica II</vt:lpstr>
      <vt:lpstr>La macchina del corpo</vt:lpstr>
      <vt:lpstr>Il “Discorso sul metodo” I</vt:lpstr>
      <vt:lpstr>Il “Discorso sul metodo” II</vt:lpstr>
      <vt:lpstr>La regola della morale provvisoria</vt:lpstr>
      <vt:lpstr>Il dubbio</vt:lpstr>
      <vt:lpstr>“Cogito, ergo sum” </vt:lpstr>
      <vt:lpstr>Dal “Cogito“ a Dio</vt:lpstr>
      <vt:lpstr>Dio e la verità</vt:lpstr>
      <vt:lpstr>Il mondo esterno</vt:lpstr>
      <vt:lpstr>“Res cogitans “ e “res extensa”</vt:lpstr>
      <vt:lpstr>L’errore</vt:lpstr>
      <vt:lpstr>Dopo Cartesio</vt:lpstr>
      <vt:lpstr>Blaise Pascal</vt:lpstr>
      <vt:lpstr>L’affidamento e la scommessa</vt:lpstr>
      <vt:lpstr>Baruch Spinoza</vt:lpstr>
      <vt:lpstr>La “sostanza”</vt:lpstr>
      <vt:lpstr>Gli attributi della sostanza</vt:lpstr>
      <vt:lpstr>I modi della sostanza</vt:lpstr>
      <vt:lpstr>Natura naturans  e natura naturata</vt:lpstr>
      <vt:lpstr>Libertà e necessità</vt:lpstr>
      <vt:lpstr>Le tre forme di conoscenza</vt:lpstr>
      <vt:lpstr>La morale</vt:lpstr>
      <vt:lpstr>Diritto e Stato</vt:lpstr>
      <vt:lpstr>Gottfried Wilhelm Leibniz</vt:lpstr>
      <vt:lpstr>La logica</vt:lpstr>
      <vt:lpstr>Verità di ragione e verità di fatto</vt:lpstr>
      <vt:lpstr>Conoscenza divina  e libertà umana</vt:lpstr>
      <vt:lpstr>La sostanza individuale</vt:lpstr>
      <vt:lpstr>I rapporti tra le monadi</vt:lpstr>
      <vt:lpstr>Il problema della materia</vt:lpstr>
      <vt:lpstr>L’armonia prestabilita e la monade</vt:lpstr>
      <vt:lpstr>La conoscenza</vt:lpstr>
      <vt:lpstr>Dio e la creazione</vt:lpstr>
      <vt:lpstr>L’ottimismo e il finalismo</vt:lpstr>
      <vt:lpstr>La rivoluzione scientifica</vt:lpstr>
      <vt:lpstr>La “nuova scienza”</vt:lpstr>
      <vt:lpstr>John Locke</vt:lpstr>
      <vt:lpstr>Un po’ di biografia</vt:lpstr>
      <vt:lpstr>Il pensiero</vt:lpstr>
      <vt:lpstr>Il “Saggio sull’intelletto umano”</vt:lpstr>
      <vt:lpstr>L’empirismo di Locke</vt:lpstr>
      <vt:lpstr>I vari tipi di idee</vt:lpstr>
      <vt:lpstr>Il linguaggio e la conoscenza</vt:lpstr>
      <vt:lpstr>Il liberalismo politico</vt:lpstr>
      <vt:lpstr>La religione</vt:lpstr>
      <vt:lpstr>George Berkeley</vt:lpstr>
      <vt:lpstr>Il pensiero</vt:lpstr>
      <vt:lpstr>David Hume</vt:lpstr>
      <vt:lpstr>Metodo sperimentale  e mondo dell’uomo</vt:lpstr>
      <vt:lpstr>L’analisi empirica della conoscenza</vt:lpstr>
      <vt:lpstr>La relazione causa-effetto</vt:lpstr>
      <vt:lpstr>La critica della credenza</vt:lpstr>
      <vt:lpstr>La critica della sostanza corporea  e psichica</vt:lpstr>
      <vt:lpstr>Lo scetticismo di Hume</vt:lpstr>
      <vt:lpstr>Morale e libero arbitrio</vt:lpstr>
      <vt:lpstr>Filosofia della religione</vt:lpstr>
      <vt:lpstr>Giambattista Vico</vt:lpstr>
      <vt:lpstr>Le opere e il pensiero</vt:lpstr>
      <vt:lpstr>La polemica anticartesiana</vt:lpstr>
      <vt:lpstr>Il criterio della verità</vt:lpstr>
      <vt:lpstr>Il mondo dell’uomo: la storia</vt:lpstr>
      <vt:lpstr>Senso, fantasia, ragione</vt:lpstr>
      <vt:lpstr>Linguaggio, poesia e mito</vt:lpstr>
      <vt:lpstr>Corsi e ricorsi storici</vt:lpstr>
      <vt:lpstr>L’illuminismo</vt:lpstr>
      <vt:lpstr>In Francia e in Europa</vt:lpstr>
      <vt:lpstr>Montesquieu </vt:lpstr>
      <vt:lpstr>Voltaire </vt:lpstr>
      <vt:lpstr>Condillac </vt:lpstr>
      <vt:lpstr>I materialisti:  La Mettrie, Helvétius, d’Holbach</vt:lpstr>
      <vt:lpstr>L’enciclopedia:  Diderot e d’Alembert</vt:lpstr>
      <vt:lpstr>Jean Jacques Rousseau</vt:lpstr>
      <vt:lpstr>La critica del progresso</vt:lpstr>
      <vt:lpstr>L’origine della disuguaglianza</vt:lpstr>
      <vt:lpstr>Il “Contratto sociale”</vt:lpstr>
      <vt:lpstr>Lo Stato</vt:lpstr>
      <vt:lpstr>L’educazione di Emilio</vt:lpstr>
      <vt:lpstr>La religione</vt:lpstr>
      <vt:lpstr>L’illuminismo tedesco</vt:lpstr>
      <vt:lpstr>Religione e storia: Lessing</vt:lpstr>
      <vt:lpstr>Immanuel Kant</vt:lpstr>
      <vt:lpstr>Il criticismo: fisica e metafisica</vt:lpstr>
      <vt:lpstr>Giudizi analitici e giudizi sintetici</vt:lpstr>
      <vt:lpstr>La sensibilità: spazio e tempo</vt:lpstr>
      <vt:lpstr>L’intelletto e le categorie</vt:lpstr>
      <vt:lpstr>La “rivoluzione copernicana”</vt:lpstr>
      <vt:lpstr>La ragione e le idee</vt:lpstr>
      <vt:lpstr>La morale: l’imperativo categorico</vt:lpstr>
      <vt:lpstr>I postulati della ragione pratica</vt:lpstr>
      <vt:lpstr>Religione e storia</vt:lpstr>
      <vt:lpstr>Il sentimento estetico e la natura</vt:lpstr>
      <vt:lpstr>Il giudizio estetico</vt:lpstr>
      <vt:lpstr>Il giudizio teleologico</vt:lpstr>
      <vt:lpstr>Introduzione all’idealismo tedesco</vt:lpstr>
      <vt:lpstr>Il Romanticismo</vt:lpstr>
      <vt:lpstr>Friedrich Schleiermacher</vt:lpstr>
      <vt:lpstr> Johann G. Fichte</vt:lpstr>
      <vt:lpstr>Una “filosofia della libertà”</vt:lpstr>
      <vt:lpstr>Il porsi dell’io</vt:lpstr>
      <vt:lpstr>L’io e il non-io</vt:lpstr>
      <vt:lpstr>L’attività conoscitiva</vt:lpstr>
      <vt:lpstr>L’idealismo “etico”</vt:lpstr>
      <vt:lpstr>L’esito religioso dell’idealismo</vt:lpstr>
      <vt:lpstr>La filosofia politica</vt:lpstr>
      <vt:lpstr>I Discorsi alla nazione tedesca</vt:lpstr>
      <vt:lpstr> Friedrich W. J. Schelling</vt:lpstr>
      <vt:lpstr>La filosofia della natura</vt:lpstr>
      <vt:lpstr>Meccanismo e finalità</vt:lpstr>
      <vt:lpstr>La filosofia trascendentale: storia  e memoria dell’autocoscienza</vt:lpstr>
      <vt:lpstr>L’intuizione intellettuale:  arte e filosofia</vt:lpstr>
      <vt:lpstr>Storia e rivelazione</vt:lpstr>
      <vt:lpstr>La libertà e il male</vt:lpstr>
      <vt:lpstr>Filosofia negativa  e filosofia positiva</vt:lpstr>
      <vt:lpstr>Georg W. Friedrich Hegel</vt:lpstr>
      <vt:lpstr>Le opere</vt:lpstr>
      <vt:lpstr>La dialettica</vt:lpstr>
      <vt:lpstr>La dialettica del concreto</vt:lpstr>
      <vt:lpstr>L’essere è nel concetto</vt:lpstr>
      <vt:lpstr>L’identità di razionale e reale</vt:lpstr>
      <vt:lpstr>Il “razionale” in Hegel</vt:lpstr>
      <vt:lpstr>Il cammino  della coscienza verso il sapere</vt:lpstr>
      <vt:lpstr>Lo spirito soggettivo</vt:lpstr>
      <vt:lpstr>Lo spirito oggettivo:  Stato, eticità e storia</vt:lpstr>
      <vt:lpstr>Lo spirito assoluto: arte, religione e filosofia</vt:lpstr>
      <vt:lpstr>La filosofia nel tempo</vt:lpstr>
      <vt:lpstr>Dopo Hegel</vt:lpstr>
      <vt:lpstr>La destra e la sinistra hegeliana</vt:lpstr>
      <vt:lpstr>Ludwig Feuerbach</vt:lpstr>
      <vt:lpstr>La critica della filosofia hegeliana</vt:lpstr>
      <vt:lpstr>L’Essenza del Cristianesimo</vt:lpstr>
      <vt:lpstr>La filosofia dell’avvenire</vt:lpstr>
      <vt:lpstr>L’essenza della religione e la Teogonia</vt:lpstr>
      <vt:lpstr>Il mistero del sacrificio</vt:lpstr>
      <vt:lpstr>Arthur Schopenhauer</vt:lpstr>
      <vt:lpstr>Una vita errabonda</vt:lpstr>
      <vt:lpstr>La maturità</vt:lpstr>
      <vt:lpstr>Il pensiero filosofico</vt:lpstr>
      <vt:lpstr>Karl Marx e Friedrich Engels</vt:lpstr>
      <vt:lpstr>Le opere principali</vt:lpstr>
      <vt:lpstr>Unità di teoria e prassi</vt:lpstr>
      <vt:lpstr>La critica dell’ideologia tedesca</vt:lpstr>
      <vt:lpstr>La concezione materialistica  della storia</vt:lpstr>
      <vt:lpstr>Capitale e lavoro</vt:lpstr>
      <vt:lpstr>Borghesia e proletariato</vt:lpstr>
      <vt:lpstr>Il materialismo dialettico</vt:lpstr>
      <vt:lpstr>Søren Kierkegaard</vt:lpstr>
      <vt:lpstr>Il pensiero </vt:lpstr>
      <vt:lpstr>Un esistenzialismo?</vt:lpstr>
      <vt:lpstr>L’esistenza e il singolo</vt:lpstr>
      <vt:lpstr>Possibilità,  angoscia e disperazione</vt:lpstr>
      <vt:lpstr>Il paradosso della fede</vt:lpstr>
      <vt:lpstr>Le tre modalità esistenziali</vt:lpstr>
      <vt:lpstr>La vita estetica</vt:lpstr>
      <vt:lpstr>La vita etica</vt:lpstr>
      <vt:lpstr>La vita religiosa</vt:lpstr>
      <vt:lpstr>L’angoscia e la disperazione</vt:lpstr>
      <vt:lpstr>La verità dell’agire</vt:lpstr>
      <vt:lpstr>Il cristiano e il mondo</vt:lpstr>
      <vt:lpstr>La singolarità di Kierkegaard</vt:lpstr>
      <vt:lpstr>Friedrich Nietzsche</vt:lpstr>
      <vt:lpstr>Dioniso, Apollo e Socrate</vt:lpstr>
      <vt:lpstr>La malattia storica</vt:lpstr>
      <vt:lpstr>Cristianesimo e nichilismo</vt:lpstr>
      <vt:lpstr>La “morte” di Dio</vt:lpstr>
      <vt:lpstr>Il rovesciamento dei valori</vt:lpstr>
      <vt:lpstr>Il superuomo</vt:lpstr>
      <vt:lpstr>L’eterno ritorno  e la volontà di potenza</vt:lpstr>
      <vt:lpstr>Il positivismo</vt:lpstr>
      <vt:lpstr>Evoluzione e progresso</vt:lpstr>
      <vt:lpstr>Utilitarismo e individualismo</vt:lpstr>
      <vt:lpstr>Una nuova scienza: la sociologia</vt:lpstr>
      <vt:lpstr>Scoperte scientifiche  e metodologie</vt:lpstr>
      <vt:lpstr>Auguste Comte</vt:lpstr>
      <vt:lpstr>La riorganizzazione della società</vt:lpstr>
      <vt:lpstr>La legge dei tre stadi</vt:lpstr>
      <vt:lpstr>Gerarchia delle scienze</vt:lpstr>
      <vt:lpstr>La fisica sociale o sociologia</vt:lpstr>
      <vt:lpstr>La filosofia positiva</vt:lpstr>
      <vt:lpstr>La religione dell’Umanità</vt:lpstr>
      <vt:lpstr>Charles Darwin</vt:lpstr>
      <vt:lpstr>L’evoluzione delle specie:  la selezione naturale </vt:lpstr>
      <vt:lpstr>L’origine dell’uomo.  La coscienza e la morale</vt:lpstr>
      <vt:lpstr>Herbert Spencer</vt:lpstr>
      <vt:lpstr>La legge dell’evoluzione:  principio unitario della realtà</vt:lpstr>
      <vt:lpstr>La relatività della conoscenza  e l’Inconoscibile</vt:lpstr>
      <vt:lpstr>L’evoluzione  in campo politico e sociale</vt:lpstr>
      <vt:lpstr>Nuovi orientamenti delle scienze</vt:lpstr>
      <vt:lpstr>Le scienze umane</vt:lpstr>
      <vt:lpstr>Le geometrie non euclidee</vt:lpstr>
      <vt:lpstr>La teoria della relatività e i quanti</vt:lpstr>
      <vt:lpstr>Émile Boutroux</vt:lpstr>
      <vt:lpstr>Il contingentismo:  scienza, libertà e religione</vt:lpstr>
      <vt:lpstr>Jules-Henry Poincaré</vt:lpstr>
      <vt:lpstr>Il convenzionalismo  e l’oggettività della scienza</vt:lpstr>
      <vt:lpstr>Werner Heisenberg</vt:lpstr>
      <vt:lpstr>Indeterminazione e causalità</vt:lpstr>
      <vt:lpstr>Sigmund Freud</vt:lpstr>
      <vt:lpstr>La psicologia del profondo</vt:lpstr>
      <vt:lpstr>Eros e Thanatos</vt:lpstr>
      <vt:lpstr>La filosofia italiana dell’Ottocento</vt:lpstr>
      <vt:lpstr>Antonio Rosmini</vt:lpstr>
      <vt:lpstr>L’idea dell’essere</vt:lpstr>
      <vt:lpstr>Vincenzo Gioberti</vt:lpstr>
      <vt:lpstr>Pensiero e opere</vt:lpstr>
      <vt:lpstr>Hegelismo e materialismo storico: B. Spaventa e A. Labriola</vt:lpstr>
      <vt:lpstr>Il positivismo: Cattaneo e Ardigò</vt:lpstr>
      <vt:lpstr>Pensiero e azione  nel Risorgimento: G. Mazzini</vt:lpstr>
      <vt:lpstr>Il liberalismo moderato</vt:lpstr>
      <vt:lpstr>Il liberalismo radicale</vt:lpstr>
      <vt:lpstr>Benedetto Croce</vt:lpstr>
      <vt:lpstr>Le opere</vt:lpstr>
      <vt:lpstr>Sulla storia, l’arte e l’economia</vt:lpstr>
      <vt:lpstr>La filosofia dello spirito</vt:lpstr>
      <vt:lpstr>L’arte e la letteratura</vt:lpstr>
      <vt:lpstr>Concetti e pseudo-concetti</vt:lpstr>
      <vt:lpstr>Economia ed etica</vt:lpstr>
      <vt:lpstr>Lo storicismo</vt:lpstr>
      <vt:lpstr>Giovanni Gentile</vt:lpstr>
      <vt:lpstr>Vita e altre opere</vt:lpstr>
      <vt:lpstr>La riforma della dialettica</vt:lpstr>
      <vt:lpstr>L’atto puro  e l’unità di soggetto e oggetto</vt:lpstr>
      <vt:lpstr>Concreto e astratto</vt:lpstr>
      <vt:lpstr>Arte, religione e scienza</vt:lpstr>
      <vt:lpstr>Teoria e prassi, vita e filosofia</vt:lpstr>
      <vt:lpstr>Il pensiero contemporaneo</vt:lpstr>
      <vt:lpstr>Maurice Blondel</vt:lpstr>
      <vt:lpstr>Georges Eugène Sorel</vt:lpstr>
      <vt:lpstr>Il pragmatismo</vt:lpstr>
      <vt:lpstr>Realismo e logicismo</vt:lpstr>
      <vt:lpstr>Il neopositivismo</vt:lpstr>
      <vt:lpstr>Storicismo e filosofia valoriale</vt:lpstr>
      <vt:lpstr>Fenomenologia e esistenzialismo</vt:lpstr>
      <vt:lpstr>Il marxismo nel ‘900</vt:lpstr>
      <vt:lpstr>Il pensiero sociologico</vt:lpstr>
      <vt:lpstr>La “Scuola di Francoforte”</vt:lpstr>
      <vt:lpstr>Lo strutturalismo:  linguistica e antropologia</vt:lpstr>
      <vt:lpstr>Teologia dialettica  e dimitizzazione</vt:lpstr>
      <vt:lpstr>Henri-Louis Bergson</vt:lpstr>
      <vt:lpstr>L’evoluzione creatrice</vt:lpstr>
      <vt:lpstr>La durata e il tempo</vt:lpstr>
      <vt:lpstr>L’istinto e l’intelligenza</vt:lpstr>
      <vt:lpstr>L’intuizione</vt:lpstr>
      <vt:lpstr>La morale, la religione, la società</vt:lpstr>
      <vt:lpstr>John Dewey</vt:lpstr>
      <vt:lpstr>La natura</vt:lpstr>
      <vt:lpstr>L’indagine e la scienza</vt:lpstr>
      <vt:lpstr>La morale e l’arte</vt:lpstr>
      <vt:lpstr>L’educazione e la società</vt:lpstr>
      <vt:lpstr>Ludwig Wittgenstein</vt:lpstr>
      <vt:lpstr>Chiarificazione e terapia linguistica</vt:lpstr>
      <vt:lpstr>I giochi linguistici</vt:lpstr>
      <vt:lpstr>Max Weber</vt:lpstr>
      <vt:lpstr>Il metodo  delle scienze storico-sociali</vt:lpstr>
      <vt:lpstr>Il disincanto  e la razionalizzazione del mondo</vt:lpstr>
      <vt:lpstr>Edmund Husserl</vt:lpstr>
      <vt:lpstr>Significato e compiti  della fenomenologia</vt:lpstr>
      <vt:lpstr>Il metodo:  la sospensione del giudizio</vt:lpstr>
      <vt:lpstr>Le essenze e il carattere intenzionale della coscienza</vt:lpstr>
      <vt:lpstr>L’evidenza e il “mondo della vita”</vt:lpstr>
      <vt:lpstr>La crisi delle scienze europee</vt:lpstr>
      <vt:lpstr>Karl Jaspers</vt:lpstr>
      <vt:lpstr>Psichiatria e Filosofia</vt:lpstr>
      <vt:lpstr>Il suo esistenzialismo</vt:lpstr>
      <vt:lpstr>Il recupero di  Kierkegaard e Nietzsche</vt:lpstr>
      <vt:lpstr>Martin Heidegger</vt:lpstr>
      <vt:lpstr>Analitica esistenziale  e temporalità dell’esistenza</vt:lpstr>
      <vt:lpstr>Esattezza e verità</vt:lpstr>
      <vt:lpstr>La tecnica e il mondo moderno</vt:lpstr>
      <vt:lpstr>La storicità dell’arte, l’ermeneutica  e la funzione della poesia</vt:lpstr>
      <vt:lpstr>Carlo Michelstaedter</vt:lpstr>
      <vt:lpstr>Il pensiero</vt:lpstr>
      <vt:lpstr>E. Anscombe  e il neotomismo analitico</vt:lpstr>
      <vt:lpstr>La Gestalt I</vt:lpstr>
      <vt:lpstr>La Gestalt II</vt:lpstr>
      <vt:lpstr>Luigi Pareyson</vt:lpstr>
      <vt:lpstr>L’interpretazione inesauribile</vt:lpstr>
      <vt:lpstr>Emmanuel Lévinas</vt:lpstr>
      <vt:lpstr>Insegnamento e filosofia</vt:lpstr>
      <vt:lpstr>La realtà e l’Altro</vt:lpstr>
      <vt:lpstr>L’Io non è assoluto!</vt:lpstr>
      <vt:lpstr>Hans Georg Gadamer</vt:lpstr>
      <vt:lpstr>L’ermeneutica  come disciplina universale</vt:lpstr>
      <vt:lpstr>Paul Ricoeur</vt:lpstr>
      <vt:lpstr>La metafora infinita e il simbolo</vt:lpstr>
      <vt:lpstr>Edith Stein</vt:lpstr>
      <vt:lpstr>Il suo pensiero</vt:lpstr>
      <vt:lpstr>Il maschile e il femminile</vt:lpstr>
      <vt:lpstr>La multidisciplinarietà delle scienze umane</vt:lpstr>
      <vt:lpstr>Hans Jonas</vt:lpstr>
      <vt:lpstr>Filosofia della natura  e della tecnica</vt:lpstr>
      <vt:lpstr>Per un’etica attuale</vt:lpstr>
      <vt:lpstr>Etica e bioetica</vt:lpstr>
      <vt:lpstr>Eugenetica ed eutanasia</vt:lpstr>
      <vt:lpstr>Hannah Arendt</vt:lpstr>
      <vt:lpstr>Le opere</vt:lpstr>
      <vt:lpstr>Cornelio Fabro</vt:lpstr>
      <vt:lpstr>Libertà ed Essere</vt:lpstr>
      <vt:lpstr>Libertà e Verità</vt:lpstr>
      <vt:lpstr>Michel Foucault  e i “nouveaux philosophes”</vt:lpstr>
      <vt:lpstr>Il pensiero debole</vt:lpstr>
      <vt:lpstr>Emanuele Severino</vt:lpstr>
      <vt:lpstr>L’eternità dell’essere</vt:lpstr>
      <vt:lpstr>L’eternità degli essenti </vt:lpstr>
      <vt:lpstr>Martha Nussbaum</vt:lpstr>
      <vt:lpstr>Cultura e profitto</vt:lpstr>
      <vt:lpstr> Il “ritorno di Socrate” </vt:lpstr>
      <vt:lpstr>Le pratiche filosofiche  oggi in Italia</vt:lpstr>
      <vt:lpstr>Il nuovo realismo italiano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Renato</dc:creator>
  <cp:lastModifiedBy>Renato</cp:lastModifiedBy>
  <cp:revision>501</cp:revision>
  <dcterms:created xsi:type="dcterms:W3CDTF">2013-02-14T08:06:26Z</dcterms:created>
  <dcterms:modified xsi:type="dcterms:W3CDTF">2015-03-04T16:57:55Z</dcterms:modified>
</cp:coreProperties>
</file>