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95" r:id="rId4"/>
    <p:sldId id="302" r:id="rId5"/>
    <p:sldId id="303" r:id="rId6"/>
    <p:sldId id="304" r:id="rId7"/>
    <p:sldId id="296" r:id="rId8"/>
    <p:sldId id="298" r:id="rId9"/>
    <p:sldId id="258" r:id="rId10"/>
    <p:sldId id="259" r:id="rId11"/>
    <p:sldId id="260" r:id="rId12"/>
    <p:sldId id="277" r:id="rId13"/>
    <p:sldId id="261" r:id="rId14"/>
    <p:sldId id="262" r:id="rId15"/>
    <p:sldId id="263" r:id="rId16"/>
    <p:sldId id="264" r:id="rId17"/>
    <p:sldId id="265" r:id="rId18"/>
    <p:sldId id="266" r:id="rId19"/>
    <p:sldId id="268" r:id="rId20"/>
    <p:sldId id="269" r:id="rId21"/>
    <p:sldId id="270" r:id="rId22"/>
    <p:sldId id="271" r:id="rId23"/>
    <p:sldId id="273" r:id="rId24"/>
    <p:sldId id="274" r:id="rId25"/>
    <p:sldId id="275" r:id="rId26"/>
    <p:sldId id="278" r:id="rId27"/>
    <p:sldId id="306" r:id="rId28"/>
    <p:sldId id="308" r:id="rId29"/>
    <p:sldId id="307" r:id="rId30"/>
    <p:sldId id="309" r:id="rId31"/>
    <p:sldId id="314" r:id="rId32"/>
    <p:sldId id="315" r:id="rId33"/>
    <p:sldId id="316" r:id="rId34"/>
    <p:sldId id="317" r:id="rId35"/>
    <p:sldId id="318" r:id="rId36"/>
    <p:sldId id="319" r:id="rId37"/>
    <p:sldId id="305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98DFD2-37DE-4623-9DEC-044E6F99529C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2D3D63-5927-4C68-9709-7F377B10D95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it.wikipedia.org/wiki/Giardino_dell'Ede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Gli Angeli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i="1" dirty="0" smtClean="0"/>
              <a:t>Discernere per comprendere </a:t>
            </a:r>
          </a:p>
          <a:p>
            <a:r>
              <a:rPr lang="it-IT" i="1" dirty="0" smtClean="0"/>
              <a:t>qualcosa di ciò che è ai confini dell’umano</a:t>
            </a:r>
          </a:p>
          <a:p>
            <a:r>
              <a:rPr lang="it-IT" dirty="0" smtClean="0"/>
              <a:t>A cura del prof. Renato </a:t>
            </a:r>
            <a:r>
              <a:rPr lang="it-IT" dirty="0" err="1" smtClean="0"/>
              <a:t>Pilutti</a:t>
            </a:r>
            <a:r>
              <a:rPr lang="it-IT" dirty="0" smtClean="0"/>
              <a:t>, </a:t>
            </a:r>
          </a:p>
          <a:p>
            <a:r>
              <a:rPr lang="it-IT" sz="2100" dirty="0" smtClean="0"/>
              <a:t>Teologo, Vicepresidente di </a:t>
            </a:r>
            <a:r>
              <a:rPr lang="it-IT" sz="2100" dirty="0" err="1" smtClean="0"/>
              <a:t>Phronesis</a:t>
            </a:r>
            <a:r>
              <a:rPr lang="it-IT" sz="2100" dirty="0" smtClean="0"/>
              <a:t> – Associazione nazionale </a:t>
            </a:r>
          </a:p>
          <a:p>
            <a:r>
              <a:rPr lang="it-IT" sz="2100" dirty="0" smtClean="0"/>
              <a:t>per la Consulenza filosofica</a:t>
            </a:r>
          </a:p>
          <a:p>
            <a:r>
              <a:rPr lang="it-IT" sz="1500" dirty="0" err="1" smtClean="0"/>
              <a:t>Rivignano</a:t>
            </a:r>
            <a:r>
              <a:rPr lang="it-IT" sz="1500" dirty="0" smtClean="0"/>
              <a:t>, 11 Aprile 2014</a:t>
            </a:r>
            <a:endParaRPr lang="it-IT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tradizione cristiana II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i="1" dirty="0" smtClean="0"/>
              <a:t>p</a:t>
            </a:r>
            <a:r>
              <a:rPr lang="it-IT" i="1" dirty="0" smtClean="0"/>
              <a:t>rima </a:t>
            </a:r>
            <a:r>
              <a:rPr lang="it-IT" i="1" dirty="0" smtClean="0"/>
              <a:t>gerarchia</a:t>
            </a:r>
            <a:r>
              <a:rPr lang="it-IT" dirty="0" smtClean="0"/>
              <a:t>: </a:t>
            </a:r>
            <a:r>
              <a:rPr lang="it-IT" b="1" dirty="0" smtClean="0"/>
              <a:t>serafini</a:t>
            </a:r>
            <a:r>
              <a:rPr lang="it-IT" dirty="0" smtClean="0"/>
              <a:t>, </a:t>
            </a:r>
            <a:r>
              <a:rPr lang="it-IT" b="1" dirty="0" smtClean="0"/>
              <a:t>cherubini</a:t>
            </a:r>
            <a:r>
              <a:rPr lang="it-IT" dirty="0" smtClean="0"/>
              <a:t>, </a:t>
            </a:r>
            <a:r>
              <a:rPr lang="it-IT" b="1" dirty="0" smtClean="0"/>
              <a:t>troni</a:t>
            </a:r>
            <a:r>
              <a:rPr lang="it-IT" i="1" dirty="0" smtClean="0"/>
              <a:t>;</a:t>
            </a:r>
            <a:endParaRPr lang="it-IT" dirty="0" smtClean="0"/>
          </a:p>
          <a:p>
            <a:pPr lvl="0"/>
            <a:r>
              <a:rPr lang="it-IT" i="1" dirty="0" smtClean="0"/>
              <a:t>seconda gerarchia</a:t>
            </a:r>
            <a:r>
              <a:rPr lang="it-IT" dirty="0" smtClean="0"/>
              <a:t>: </a:t>
            </a:r>
            <a:r>
              <a:rPr lang="it-IT" b="1" dirty="0" smtClean="0"/>
              <a:t>dominazioni</a:t>
            </a:r>
            <a:r>
              <a:rPr lang="it-IT" dirty="0" smtClean="0"/>
              <a:t>, </a:t>
            </a:r>
            <a:r>
              <a:rPr lang="it-IT" b="1" dirty="0" smtClean="0"/>
              <a:t>potestà, virtù</a:t>
            </a:r>
            <a:r>
              <a:rPr lang="it-IT" dirty="0" smtClean="0"/>
              <a:t>;</a:t>
            </a:r>
          </a:p>
          <a:p>
            <a:pPr lvl="0"/>
            <a:r>
              <a:rPr lang="it-IT" i="1" dirty="0" smtClean="0"/>
              <a:t>terza gerarchia</a:t>
            </a:r>
            <a:r>
              <a:rPr lang="it-IT" dirty="0" smtClean="0"/>
              <a:t>: </a:t>
            </a:r>
            <a:r>
              <a:rPr lang="it-IT" b="1" dirty="0" smtClean="0"/>
              <a:t>principati</a:t>
            </a:r>
            <a:r>
              <a:rPr lang="it-IT" dirty="0" smtClean="0"/>
              <a:t>, </a:t>
            </a:r>
            <a:r>
              <a:rPr lang="it-IT" b="1" dirty="0" smtClean="0"/>
              <a:t>arcangeli</a:t>
            </a:r>
            <a:r>
              <a:rPr lang="it-IT" dirty="0" smtClean="0"/>
              <a:t>, </a:t>
            </a:r>
            <a:r>
              <a:rPr lang="it-IT" b="1" dirty="0" smtClean="0"/>
              <a:t>angeli</a:t>
            </a:r>
            <a:r>
              <a:rPr lang="it-IT" dirty="0" smtClean="0"/>
              <a:t>.</a:t>
            </a:r>
          </a:p>
          <a:p>
            <a:pPr lvl="0">
              <a:buNone/>
            </a:pPr>
            <a:endParaRPr lang="it-IT" dirty="0" smtClean="0"/>
          </a:p>
          <a:p>
            <a:r>
              <a:rPr lang="it-IT" dirty="0" smtClean="0"/>
              <a:t>Durante il Medioevo, molti altri schemi furono proposti, alcuni illustrando o espandendo quello di </a:t>
            </a:r>
            <a:r>
              <a:rPr lang="it-IT" b="1" i="1" dirty="0" smtClean="0"/>
              <a:t>Dionigi</a:t>
            </a:r>
            <a:r>
              <a:rPr lang="it-IT" dirty="0" smtClean="0"/>
              <a:t>, altri suggerendo classificazioni completamente differenti.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</a:t>
            </a:r>
            <a:r>
              <a:rPr lang="it-IT" b="1" i="1" dirty="0" smtClean="0"/>
              <a:t>Serafini</a:t>
            </a:r>
            <a:r>
              <a:rPr lang="it-IT" b="1" dirty="0" smtClean="0"/>
              <a:t> I (prima sfera)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</a:t>
            </a:r>
            <a:r>
              <a:rPr lang="it-IT" b="1" i="1" dirty="0" smtClean="0"/>
              <a:t>Serafini</a:t>
            </a:r>
            <a:r>
              <a:rPr lang="it-IT" dirty="0" smtClean="0"/>
              <a:t> (da </a:t>
            </a:r>
            <a:r>
              <a:rPr lang="it-IT" i="1" dirty="0" err="1" smtClean="0"/>
              <a:t>Seraph</a:t>
            </a:r>
            <a:r>
              <a:rPr lang="it-IT" dirty="0" smtClean="0"/>
              <a:t>) sono il più alto ordine di Angeli, coloro che stanno più vicini a Dio; quattro di loro circondano il Suo trono con il ruolo di guardiani o </a:t>
            </a:r>
            <a:r>
              <a:rPr lang="it-IT" i="1" dirty="0" smtClean="0"/>
              <a:t>ministranti</a:t>
            </a:r>
            <a:r>
              <a:rPr lang="it-IT" dirty="0" smtClean="0"/>
              <a:t>, cioè servitori prossimi di Dio stesso.</a:t>
            </a:r>
          </a:p>
          <a:p>
            <a:endParaRPr lang="it-IT" dirty="0" smtClean="0"/>
          </a:p>
          <a:p>
            <a:r>
              <a:rPr lang="it-IT" dirty="0" smtClean="0"/>
              <a:t>I </a:t>
            </a:r>
            <a:r>
              <a:rPr lang="it-IT" i="1" dirty="0" smtClean="0"/>
              <a:t>Serafini</a:t>
            </a:r>
            <a:r>
              <a:rPr lang="it-IT" dirty="0" smtClean="0"/>
              <a:t> sono angeli dotati di sei ali: due per volare, due per coprirsi il volto e due per coprirsi i piedi. Cantano continuamente le lodi di Dio: «</a:t>
            </a:r>
            <a:r>
              <a:rPr lang="it-IT" i="1" dirty="0" smtClean="0"/>
              <a:t>Santo, </a:t>
            </a:r>
            <a:r>
              <a:rPr lang="it-IT" i="1" dirty="0" err="1" smtClean="0"/>
              <a:t>Santo</a:t>
            </a:r>
            <a:r>
              <a:rPr lang="it-IT" i="1" dirty="0" smtClean="0"/>
              <a:t>, Santo è il Signore degli eserciti. Tutta la terra è piena della sua glori</a:t>
            </a:r>
            <a:r>
              <a:rPr lang="it-IT" dirty="0" smtClean="0"/>
              <a:t>a»</a:t>
            </a:r>
            <a:r>
              <a:rPr lang="it-IT" baseline="30000" dirty="0" smtClean="0"/>
              <a:t>[</a:t>
            </a:r>
            <a:r>
              <a:rPr lang="it-IT" i="1" baseline="30000" dirty="0" smtClean="0"/>
              <a:t>Isaia</a:t>
            </a:r>
            <a:r>
              <a:rPr lang="it-IT" baseline="30000" dirty="0" smtClean="0"/>
              <a:t>, 6.3]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</a:t>
            </a:r>
            <a:r>
              <a:rPr lang="it-IT" b="1" i="1" dirty="0" smtClean="0"/>
              <a:t>Serafini</a:t>
            </a:r>
            <a:r>
              <a:rPr lang="it-IT" b="1" dirty="0" smtClean="0"/>
              <a:t> II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Nella Bibbia si dice che cantano la musica delle sfere, regolando il movimento del cielo</a:t>
            </a:r>
            <a:r>
              <a:rPr lang="it-IT" dirty="0" smtClean="0"/>
              <a:t>, così come loro comandato, e che ardendo di amore e zelo per Dio, emanano una luce così potente e brillante che nessuno, se non occhi divini, possa guardarli.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San Francesco d'Assisi viene anche appellato "</a:t>
            </a:r>
            <a:r>
              <a:rPr lang="it-IT" i="1" dirty="0" smtClean="0"/>
              <a:t>Serafico</a:t>
            </a:r>
            <a:r>
              <a:rPr lang="it-IT" dirty="0" smtClean="0"/>
              <a:t>" perché, al momento di ricevere le stigmate, il Signore gli apparve in una visione in cui si mostrava Crocefisso e velato da sei ali come un Serafino; e dalle Sue mani, piedi e costato partirono i raggi che segnarono il corpo di Francesco rendendolo simile a Lui. Gesù esaudiva così la preghiera di Francesco: "</a:t>
            </a:r>
            <a:r>
              <a:rPr lang="it-IT" i="1" dirty="0" smtClean="0"/>
              <a:t>Fa' o Signore che io possa soffrire per te tanto quanto lo può una creatura umana e amarti quanto lo può un cuore umano</a:t>
            </a:r>
            <a:r>
              <a:rPr lang="it-IT" dirty="0" smtClean="0"/>
              <a:t>".</a:t>
            </a:r>
          </a:p>
          <a:p>
            <a:r>
              <a:rPr lang="it-IT" dirty="0" smtClean="0"/>
              <a:t>I </a:t>
            </a:r>
            <a:r>
              <a:rPr lang="it-IT" i="1" dirty="0" smtClean="0"/>
              <a:t>serafini</a:t>
            </a:r>
            <a:r>
              <a:rPr lang="it-IT" dirty="0" smtClean="0"/>
              <a:t> vengono più volte menzionati nella </a:t>
            </a:r>
            <a:r>
              <a:rPr lang="it-IT" i="1" dirty="0" smtClean="0"/>
              <a:t>Bibbia.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</a:t>
            </a:r>
            <a:r>
              <a:rPr lang="it-IT" b="1" i="1" dirty="0" smtClean="0"/>
              <a:t>Cherubini</a:t>
            </a:r>
            <a:r>
              <a:rPr lang="it-IT" b="1" dirty="0" smtClean="0"/>
              <a:t> 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</a:t>
            </a:r>
            <a:r>
              <a:rPr lang="it-IT" b="1" i="1" dirty="0" smtClean="0"/>
              <a:t>Cherubini</a:t>
            </a:r>
            <a:r>
              <a:rPr lang="it-IT" dirty="0" smtClean="0"/>
              <a:t> risiedono oltre il trono di Dio; sono i guardiani della luce e delle stelle. Si crede che, anche se sono stati rimossi dal piano reale e materiale degli uomini, la luce divina che essi filtrano giù dal cielo possa ancora toccare le vite umane.</a:t>
            </a:r>
          </a:p>
          <a:p>
            <a:r>
              <a:rPr lang="it-IT" dirty="0" smtClean="0"/>
              <a:t>Hanno quattro ali e quattro facce, ovvero una umana, una di bue, una di leone ed infine una di aquila ( i simboli dei quattro Evangelisti!). </a:t>
            </a:r>
            <a:r>
              <a:rPr lang="it-IT" b="1" dirty="0" smtClean="0"/>
              <a:t>I </a:t>
            </a:r>
            <a:r>
              <a:rPr lang="it-IT" b="1" i="1" dirty="0" smtClean="0"/>
              <a:t>Cherubini</a:t>
            </a:r>
            <a:r>
              <a:rPr lang="it-IT" b="1" dirty="0" smtClean="0"/>
              <a:t> sono considerati angeli dediti alla protezione</a:t>
            </a:r>
            <a:r>
              <a:rPr lang="it-IT" dirty="0" smtClean="0"/>
              <a:t>. </a:t>
            </a:r>
            <a:r>
              <a:rPr lang="it-IT" b="1" dirty="0" smtClean="0"/>
              <a:t>Essi stanno a guardia dell</a:t>
            </a:r>
            <a:r>
              <a:rPr lang="it-IT" b="1" dirty="0" smtClean="0">
                <a:hlinkClick r:id="rId2" tooltip="Giardino dell'Eden"/>
              </a:rPr>
              <a:t>‘</a:t>
            </a:r>
            <a:r>
              <a:rPr lang="it-IT" b="1" dirty="0" smtClean="0"/>
              <a:t>Eden e del trono di Dio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</a:t>
            </a:r>
            <a:r>
              <a:rPr lang="it-IT" b="1" i="1" dirty="0" smtClean="0"/>
              <a:t>Cherubini</a:t>
            </a:r>
            <a:r>
              <a:rPr lang="it-IT" b="1" dirty="0" smtClean="0"/>
              <a:t> II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loro grado tra gli angeli non è certo, ma vengono comunque posti nella prima sfera. Alcuni li credono essere un ordine di angeli; altri li credono una classe al di sopra di ogni altro ordine. I </a:t>
            </a:r>
            <a:r>
              <a:rPr lang="it-IT" i="1" dirty="0" smtClean="0"/>
              <a:t>cherubini</a:t>
            </a:r>
            <a:r>
              <a:rPr lang="it-IT" dirty="0" smtClean="0"/>
              <a:t> hanno una perfetta conoscenza di Dio, superata soltanto dall'amore di Dio dei </a:t>
            </a:r>
            <a:r>
              <a:rPr lang="it-IT" i="1" dirty="0" smtClean="0"/>
              <a:t>serafini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Secondo la Bibbia, </a:t>
            </a:r>
            <a:r>
              <a:rPr lang="it-IT" b="1" dirty="0" smtClean="0"/>
              <a:t>le sculture di due </a:t>
            </a:r>
            <a:r>
              <a:rPr lang="it-IT" b="1" i="1" dirty="0" smtClean="0"/>
              <a:t>cherubini</a:t>
            </a:r>
            <a:r>
              <a:rPr lang="it-IT" b="1" dirty="0" smtClean="0"/>
              <a:t> contrapposti erano rappresentate sul coperchio dell'Arca dell'Alleanza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</a:t>
            </a:r>
            <a:r>
              <a:rPr lang="it-IT" b="1" i="1" dirty="0" smtClean="0"/>
              <a:t>Troni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 </a:t>
            </a:r>
            <a:r>
              <a:rPr lang="it-IT" b="1" i="1" dirty="0" smtClean="0"/>
              <a:t>Troni</a:t>
            </a:r>
            <a:r>
              <a:rPr lang="it-IT" dirty="0" smtClean="0"/>
              <a:t> o </a:t>
            </a:r>
            <a:r>
              <a:rPr lang="it-IT" i="1" dirty="0" err="1" smtClean="0"/>
              <a:t>ophanim</a:t>
            </a:r>
            <a:r>
              <a:rPr lang="it-IT" dirty="0" smtClean="0"/>
              <a:t> sono esseri angelici dalla forma mutevole e dagli infiniti colori. </a:t>
            </a:r>
            <a:r>
              <a:rPr lang="it-IT" b="1" dirty="0" smtClean="0"/>
              <a:t>Il loro compito è quello di portare il trono di Dio per il Paradiso in suo nome</a:t>
            </a:r>
            <a:r>
              <a:rPr lang="it-IT" dirty="0" smtClean="0"/>
              <a:t>.</a:t>
            </a:r>
          </a:p>
          <a:p>
            <a:r>
              <a:rPr lang="it-IT" dirty="0" smtClean="0"/>
              <a:t>Inoltre, sono descritti come ruote intersecate ad altre ruote, delle quali se una si muove avanti e indietro, l'altra si muove da un lato all'altro. Queste ruote sono dotate di innumerevoli occhi: questa immagine si trova nel libro di Ezechiele, dove il profeta Ezechiele descrive la visione dei cieli; il profeta non descrive esplicitamente queste ruote come angeli, ma come oggetti o "</a:t>
            </a:r>
            <a:r>
              <a:rPr lang="it-IT" i="1" dirty="0" smtClean="0"/>
              <a:t>creature viventi</a:t>
            </a:r>
            <a:r>
              <a:rPr lang="it-IT" dirty="0" smtClean="0"/>
              <a:t>" che possiedono uno spirito. Paolo usa il termine "</a:t>
            </a:r>
            <a:r>
              <a:rPr lang="it-IT" i="1" dirty="0" smtClean="0"/>
              <a:t>troni</a:t>
            </a:r>
            <a:r>
              <a:rPr lang="it-IT" dirty="0" smtClean="0"/>
              <a:t>" nella lettera ai </a:t>
            </a:r>
            <a:r>
              <a:rPr lang="it-IT" i="1" dirty="0" err="1" smtClean="0"/>
              <a:t>Colossesi</a:t>
            </a:r>
            <a:r>
              <a:rPr lang="it-IT" i="1" baseline="30000" dirty="0" smtClean="0"/>
              <a:t>[1</a:t>
            </a:r>
            <a:r>
              <a:rPr lang="it-IT" baseline="30000" dirty="0" smtClean="0"/>
              <a:t>,</a:t>
            </a:r>
            <a:r>
              <a:rPr lang="it-IT" dirty="0" smtClean="0"/>
              <a:t> </a:t>
            </a:r>
            <a:r>
              <a:rPr lang="it-IT" baseline="30000" dirty="0" smtClean="0"/>
              <a:t>16]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Le </a:t>
            </a:r>
            <a:r>
              <a:rPr lang="it-IT" b="1" i="1" dirty="0" smtClean="0"/>
              <a:t>Dominazioni</a:t>
            </a:r>
            <a:r>
              <a:rPr lang="it-IT" b="1" dirty="0" smtClean="0"/>
              <a:t> (seconda sfera)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Le </a:t>
            </a:r>
            <a:r>
              <a:rPr lang="it-IT" b="1" i="1" dirty="0" smtClean="0"/>
              <a:t>Dominazioni</a:t>
            </a:r>
            <a:r>
              <a:rPr lang="it-IT" dirty="0" smtClean="0"/>
              <a:t>, o </a:t>
            </a:r>
            <a:r>
              <a:rPr lang="it-IT" i="1" dirty="0" err="1" smtClean="0"/>
              <a:t>hashmallim</a:t>
            </a:r>
            <a:r>
              <a:rPr lang="it-IT" dirty="0" smtClean="0"/>
              <a:t>, </a:t>
            </a:r>
            <a:r>
              <a:rPr lang="it-IT" b="1" dirty="0" smtClean="0"/>
              <a:t>hanno il compito di regolare i compiti degli angeli inferiori. Ricevono i loro ordini dai serafini, cherubini o direttamente da Dio e devono assicurarsi che il cosmo sia sempre in ordine</a:t>
            </a:r>
            <a:r>
              <a:rPr lang="it-IT" dirty="0" smtClean="0"/>
              <a:t>. È estremamente raro che le dominazioni assumano forma fisica per mostrarsi ai mortali. Invece, si interessano tranquillamente dei particolari dell'esistenza.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Sono gli angeli ai quali Dio affida la forza del dominare. Essi compongono l'esercito dell'Apocalisse e da loro dipendono l'ordine universale e la disciplina ferrea alla quale gli angeli si rivolgono per mantenerlo.</a:t>
            </a:r>
          </a:p>
          <a:p>
            <a:r>
              <a:rPr lang="it-IT" dirty="0" smtClean="0"/>
              <a:t>Il termine "</a:t>
            </a:r>
            <a:r>
              <a:rPr lang="it-IT" i="1" dirty="0" smtClean="0"/>
              <a:t>dominazioni</a:t>
            </a:r>
            <a:r>
              <a:rPr lang="it-IT" dirty="0" smtClean="0"/>
              <a:t>" è usato da san Paolo nella lettera ai </a:t>
            </a:r>
            <a:r>
              <a:rPr lang="it-IT" i="1" dirty="0" err="1" smtClean="0"/>
              <a:t>Colossesi</a:t>
            </a:r>
            <a:r>
              <a:rPr lang="it-IT" dirty="0" smtClean="0"/>
              <a:t> </a:t>
            </a:r>
            <a:r>
              <a:rPr lang="it-IT" baseline="30000" dirty="0" smtClean="0"/>
              <a:t>[1, 16]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</a:t>
            </a:r>
            <a:r>
              <a:rPr lang="it-IT" b="1" i="1" dirty="0" smtClean="0"/>
              <a:t>Potestà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Le </a:t>
            </a:r>
            <a:r>
              <a:rPr lang="it-IT" b="1" i="1" dirty="0" smtClean="0"/>
              <a:t>Potestà</a:t>
            </a:r>
            <a:r>
              <a:rPr lang="it-IT" dirty="0" smtClean="0"/>
              <a:t> sono esseri angelici dai molti colori, come vapori nebbiosi. </a:t>
            </a:r>
            <a:r>
              <a:rPr lang="it-IT" b="1" dirty="0" smtClean="0"/>
              <a:t>Sono gli elementi portanti della coscienza e i custodi della storia. Gli angeli della nascita e della morte sono potestà. Sono interessati all'ideologia, filosofia, teologia, religione e ai documenti che appartengono a questi studi</a:t>
            </a:r>
            <a:r>
              <a:rPr lang="it-IT" dirty="0" smtClean="0"/>
              <a:t>. Le </a:t>
            </a:r>
            <a:r>
              <a:rPr lang="it-IT" b="1" i="1" dirty="0" smtClean="0"/>
              <a:t>potestà</a:t>
            </a:r>
            <a:r>
              <a:rPr lang="it-IT" dirty="0" smtClean="0"/>
              <a:t> sono le </a:t>
            </a:r>
            <a:r>
              <a:rPr lang="it-IT" b="1" i="1" dirty="0" smtClean="0"/>
              <a:t>menti</a:t>
            </a:r>
            <a:r>
              <a:rPr lang="it-IT" dirty="0" smtClean="0"/>
              <a:t>: sono un gruppo di esperti, che servono da </a:t>
            </a:r>
            <a:r>
              <a:rPr lang="it-IT" b="1" dirty="0" smtClean="0"/>
              <a:t>consiglieri e pianificatori della politica</a:t>
            </a:r>
            <a:r>
              <a:rPr lang="it-IT" dirty="0" smtClean="0"/>
              <a:t>. </a:t>
            </a:r>
            <a:r>
              <a:rPr lang="it-IT" b="1" dirty="0" smtClean="0"/>
              <a:t>Il loro compito è quello di sorvegliare la distribuzione di poteri all'umanità, in loro nome</a:t>
            </a:r>
            <a:r>
              <a:rPr lang="it-IT" dirty="0" smtClean="0"/>
              <a:t>. Nella credenza popolare essi sono gli </a:t>
            </a:r>
            <a:r>
              <a:rPr lang="it-IT" i="1" dirty="0" smtClean="0"/>
              <a:t>Angeli</a:t>
            </a:r>
            <a:r>
              <a:rPr lang="it-IT" dirty="0" smtClean="0"/>
              <a:t> che accompagnano le </a:t>
            </a:r>
            <a:r>
              <a:rPr lang="it-IT" b="1" dirty="0" smtClean="0"/>
              <a:t>decisioni dei padri e li consigliano nella cura della famiglia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Paolo usa il termine </a:t>
            </a:r>
            <a:r>
              <a:rPr lang="it-IT" i="1" dirty="0" smtClean="0"/>
              <a:t>potestà</a:t>
            </a:r>
            <a:r>
              <a:rPr lang="it-IT" dirty="0" smtClean="0"/>
              <a:t> nelle citate lettere ai </a:t>
            </a:r>
            <a:r>
              <a:rPr lang="it-IT" i="1" dirty="0" err="1" smtClean="0"/>
              <a:t>Colossesi</a:t>
            </a:r>
            <a:r>
              <a:rPr lang="it-IT" dirty="0" smtClean="0"/>
              <a:t> e agli </a:t>
            </a:r>
            <a:r>
              <a:rPr lang="it-IT" i="1" dirty="0" smtClean="0"/>
              <a:t>Efesini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Le </a:t>
            </a:r>
            <a:r>
              <a:rPr lang="it-IT" b="1" i="1" dirty="0" smtClean="0"/>
              <a:t>Virtù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Se le </a:t>
            </a:r>
            <a:r>
              <a:rPr lang="it-IT" b="1" i="1" dirty="0" smtClean="0"/>
              <a:t>Potestà</a:t>
            </a:r>
            <a:r>
              <a:rPr lang="it-IT" dirty="0" smtClean="0"/>
              <a:t> sviluppano le ideologie, le </a:t>
            </a:r>
            <a:r>
              <a:rPr lang="it-IT" b="1" i="1" dirty="0" smtClean="0"/>
              <a:t>Virtù</a:t>
            </a:r>
            <a:r>
              <a:rPr lang="it-IT" dirty="0" smtClean="0"/>
              <a:t> scrivono i documenti e le dottrine.</a:t>
            </a:r>
          </a:p>
          <a:p>
            <a:r>
              <a:rPr lang="it-IT" dirty="0" smtClean="0"/>
              <a:t>Entrambe sono coinvolte nella formulazione delle ideologie. Tuttavia, le </a:t>
            </a:r>
            <a:r>
              <a:rPr lang="it-IT" i="1" dirty="0" smtClean="0"/>
              <a:t>potestà</a:t>
            </a:r>
            <a:r>
              <a:rPr lang="it-IT" dirty="0" smtClean="0"/>
              <a:t> comprendono tutto, laddove le </a:t>
            </a:r>
            <a:r>
              <a:rPr lang="it-IT" i="1" dirty="0" smtClean="0"/>
              <a:t>virtù</a:t>
            </a:r>
            <a:r>
              <a:rPr lang="it-IT" dirty="0" smtClean="0"/>
              <a:t> si focalizzano su specifiche linee di conoscenza.</a:t>
            </a:r>
          </a:p>
          <a:p>
            <a:r>
              <a:rPr lang="it-IT" dirty="0" smtClean="0"/>
              <a:t>Paolo usa i termini </a:t>
            </a:r>
            <a:r>
              <a:rPr lang="it-IT" i="1" dirty="0" smtClean="0"/>
              <a:t>potenza</a:t>
            </a:r>
            <a:r>
              <a:rPr lang="it-IT" dirty="0" smtClean="0"/>
              <a:t> e </a:t>
            </a:r>
            <a:r>
              <a:rPr lang="it-IT" i="1" dirty="0" smtClean="0"/>
              <a:t>autorità</a:t>
            </a:r>
            <a:r>
              <a:rPr lang="it-IT" dirty="0" smtClean="0"/>
              <a:t> come </a:t>
            </a:r>
            <a:r>
              <a:rPr lang="it-IT" i="1" dirty="0" smtClean="0"/>
              <a:t>potenze</a:t>
            </a:r>
            <a:r>
              <a:rPr lang="it-IT" dirty="0" smtClean="0"/>
              <a:t> nella lettera agli Efesini </a:t>
            </a:r>
            <a:r>
              <a:rPr lang="it-IT" baseline="30000" dirty="0" smtClean="0"/>
              <a:t>[1, 21]</a:t>
            </a:r>
            <a:r>
              <a:rPr lang="it-IT" dirty="0" smtClean="0"/>
              <a:t>.</a:t>
            </a:r>
          </a:p>
          <a:p>
            <a:r>
              <a:rPr lang="it-IT" dirty="0" smtClean="0"/>
              <a:t>Le </a:t>
            </a:r>
            <a:r>
              <a:rPr lang="it-IT" b="1" i="1" dirty="0" smtClean="0"/>
              <a:t>Virtù</a:t>
            </a:r>
            <a:r>
              <a:rPr lang="it-IT" dirty="0" smtClean="0"/>
              <a:t>, anche chiamate "fortezze", si trovano oltre il trono di Dio e sono uguali ai principati. </a:t>
            </a:r>
            <a:r>
              <a:rPr lang="it-IT" b="1" dirty="0" smtClean="0"/>
              <a:t>Il loro dovere è quello di osservare i gruppi di persone. La loro forma è simile a lampi di luce, che ispirano nell'umanità molte cose, come l'arte o la scienza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</a:t>
            </a:r>
            <a:r>
              <a:rPr lang="it-IT" b="1" i="1" dirty="0" smtClean="0"/>
              <a:t>Principati</a:t>
            </a:r>
            <a:r>
              <a:rPr lang="it-IT" b="1" dirty="0" smtClean="0"/>
              <a:t> (terza sfera)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 </a:t>
            </a:r>
            <a:r>
              <a:rPr lang="it-IT" b="1" i="1" dirty="0" smtClean="0"/>
              <a:t>Principati</a:t>
            </a:r>
            <a:r>
              <a:rPr lang="it-IT" dirty="0" smtClean="0"/>
              <a:t> sono esseri angelici dalla forma simile a raggi di luce. Si trovano oltre il gruppo degli arcangeli. </a:t>
            </a:r>
            <a:r>
              <a:rPr lang="it-IT" b="1" dirty="0" smtClean="0"/>
              <a:t>Sono gli angeli guardiani delle nazioni e delle contee, e di tutto quello che concerne i loro problemi ed eventi, inclusa la politica, i problemi militari, il commercio e lo scambio</a:t>
            </a:r>
            <a:r>
              <a:rPr lang="it-IT" dirty="0" smtClean="0"/>
              <a:t>. </a:t>
            </a:r>
            <a:r>
              <a:rPr lang="it-IT" b="1" dirty="0" smtClean="0"/>
              <a:t>Uno dei loro compiti è quello di scegliere chi tra l'umanità può dominare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Paolo usa il termine "</a:t>
            </a:r>
            <a:r>
              <a:rPr lang="it-IT" i="1" dirty="0" smtClean="0"/>
              <a:t>principati</a:t>
            </a:r>
            <a:r>
              <a:rPr lang="it-IT" dirty="0" smtClean="0"/>
              <a:t>" nelle lettere ai </a:t>
            </a:r>
            <a:r>
              <a:rPr lang="it-IT" i="1" dirty="0" err="1" smtClean="0"/>
              <a:t>Colossesi</a:t>
            </a:r>
            <a:r>
              <a:rPr lang="it-IT" i="1" dirty="0" smtClean="0"/>
              <a:t> </a:t>
            </a:r>
            <a:r>
              <a:rPr lang="it-IT" baseline="30000" dirty="0" smtClean="0"/>
              <a:t>[1, 16]</a:t>
            </a:r>
            <a:r>
              <a:rPr lang="it-IT" dirty="0" smtClean="0"/>
              <a:t> e agli </a:t>
            </a:r>
            <a:r>
              <a:rPr lang="it-IT" i="1" dirty="0" smtClean="0"/>
              <a:t>Efesini</a:t>
            </a:r>
            <a:r>
              <a:rPr lang="it-IT" dirty="0" smtClean="0"/>
              <a:t> </a:t>
            </a:r>
            <a:r>
              <a:rPr lang="it-IT" baseline="30000" dirty="0" smtClean="0"/>
              <a:t>[1, 21. 3, 10]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b="1" dirty="0" smtClean="0"/>
              <a:t>Spirito e materia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Parlare di angeli o di altre </a:t>
            </a:r>
            <a:r>
              <a:rPr lang="it-IT" b="1" u="sng" dirty="0" smtClean="0"/>
              <a:t>entità spirituali</a:t>
            </a:r>
            <a:r>
              <a:rPr lang="it-IT" b="1" dirty="0" smtClean="0"/>
              <a:t>, è trattare di uno dei temi che hanno interessato l’uomo fin da quando ha iniziato a costruire i miti arcaici e a descriverli nelle letterature antiche, i poemi omerici o mesopotamici, i libri egizi, la Bibbia stessa, il Corano (i </a:t>
            </a:r>
            <a:r>
              <a:rPr lang="it-IT" b="1" i="1" dirty="0" err="1" smtClean="0"/>
              <a:t>dijnn</a:t>
            </a:r>
            <a:r>
              <a:rPr lang="it-IT" b="1" dirty="0" smtClean="0"/>
              <a:t>)</a:t>
            </a:r>
            <a:r>
              <a:rPr lang="it-IT" dirty="0" smtClean="0"/>
              <a:t>. </a:t>
            </a:r>
          </a:p>
          <a:p>
            <a:pPr>
              <a:buNone/>
            </a:pPr>
            <a:endParaRPr lang="it-IT" dirty="0" smtClean="0"/>
          </a:p>
          <a:p>
            <a:r>
              <a:rPr lang="it-IT" b="1" i="1" dirty="0" smtClean="0"/>
              <a:t>In qualche modo anche gli dei, i semidei e i superuomini di quelle mitologie, da quelle orientali dell’induismo e delle altre religioni indo-cinesi, a quelle mediterranee, sono dati come entità </a:t>
            </a:r>
            <a:r>
              <a:rPr lang="it-IT" sz="3300" b="1" i="1" u="sng" dirty="0" smtClean="0"/>
              <a:t>spirituali</a:t>
            </a:r>
            <a:r>
              <a:rPr lang="it-IT" b="1" i="1" dirty="0" smtClean="0"/>
              <a:t> che a volte si manifestano all’uomo sotto forme diverse, talora animalesche, talaltra antropomorfiche, qualcuno dice perfino extraterrestri, o come visitatori </a:t>
            </a:r>
            <a:r>
              <a:rPr lang="it-IT" b="1" i="1" dirty="0" err="1" smtClean="0"/>
              <a:t>celesti…</a:t>
            </a:r>
            <a:r>
              <a:rPr lang="it-IT" b="1" i="1" dirty="0" smtClean="0"/>
              <a:t> </a:t>
            </a:r>
            <a:r>
              <a:rPr lang="it-IT" i="1" dirty="0" smtClean="0"/>
              <a:t>(basta guardare programmi come Focus o </a:t>
            </a:r>
            <a:r>
              <a:rPr lang="it-IT" i="1" dirty="0" err="1" smtClean="0"/>
              <a:t>Voyager</a:t>
            </a:r>
            <a:r>
              <a:rPr lang="it-IT" i="1" dirty="0" smtClean="0"/>
              <a:t>, che non vi raccomando).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Gli </a:t>
            </a:r>
            <a:r>
              <a:rPr lang="it-IT" b="1" i="1" dirty="0" smtClean="0"/>
              <a:t>Arcangeli</a:t>
            </a:r>
            <a:r>
              <a:rPr lang="it-IT" b="1" dirty="0" smtClean="0"/>
              <a:t> 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Gli </a:t>
            </a:r>
            <a:r>
              <a:rPr lang="it-IT" b="1" i="1" dirty="0" smtClean="0"/>
              <a:t>Arcangeli</a:t>
            </a:r>
            <a:r>
              <a:rPr lang="it-IT" dirty="0" smtClean="0"/>
              <a:t> sono usualmente considerati il secondo ordine (più basso) della terza sfera; </a:t>
            </a:r>
            <a:r>
              <a:rPr lang="it-IT" b="1" dirty="0" smtClean="0"/>
              <a:t>questi angeli continuamente curano il consiglio e la cura: sono i più grandi consiglieri e amministratori inviati dal Cielo</a:t>
            </a:r>
            <a:r>
              <a:rPr lang="it-IT" dirty="0" smtClean="0"/>
              <a:t>. 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Un </a:t>
            </a:r>
            <a:r>
              <a:rPr lang="it-IT" i="1" dirty="0" smtClean="0"/>
              <a:t>arcangelo</a:t>
            </a:r>
            <a:r>
              <a:rPr lang="it-IT" dirty="0" smtClean="0"/>
              <a:t> ha normalmente un ruolo di grande importanza nei riguardi dell'uomo. Secondo l'angelologia dello </a:t>
            </a:r>
            <a:r>
              <a:rPr lang="it-IT" b="1" dirty="0" err="1" smtClean="0"/>
              <a:t>Pseudo-Dionigi</a:t>
            </a:r>
            <a:r>
              <a:rPr lang="it-IT" dirty="0" smtClean="0"/>
              <a:t>, tuttavia, gli arcangeli stanno appena sopra l'ordine angelico, quello degli angeli comuni.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Gli </a:t>
            </a:r>
            <a:r>
              <a:rPr lang="it-IT" b="1" i="1" dirty="0" smtClean="0"/>
              <a:t>Arcangeli</a:t>
            </a:r>
            <a:r>
              <a:rPr lang="it-IT" b="1" dirty="0" smtClean="0"/>
              <a:t> II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La parola "</a:t>
            </a:r>
            <a:r>
              <a:rPr lang="it-IT" b="1" i="1" dirty="0" smtClean="0"/>
              <a:t>arcangelo</a:t>
            </a:r>
            <a:r>
              <a:rPr lang="it-IT" dirty="0" smtClean="0"/>
              <a:t>" è usata solamente due volte nelle scritture (ma diverse volte nella </a:t>
            </a:r>
            <a:r>
              <a:rPr lang="it-IT" i="1" dirty="0" err="1" smtClean="0"/>
              <a:t>Septuaginta</a:t>
            </a:r>
            <a:r>
              <a:rPr lang="it-IT" dirty="0" smtClean="0"/>
              <a:t>)</a:t>
            </a:r>
            <a:r>
              <a:rPr lang="it-IT" baseline="30000" dirty="0" smtClean="0"/>
              <a:t>[con riferimento sia a Gabriele sia a Michele]</a:t>
            </a:r>
            <a:r>
              <a:rPr lang="it-IT" dirty="0" smtClean="0"/>
              <a:t> Alcuni insistono sul punto che gli arcangeli non sono divisi in separati ordini, ma nella tradizione cattolica gli </a:t>
            </a:r>
            <a:r>
              <a:rPr lang="it-IT" i="1" dirty="0" smtClean="0"/>
              <a:t>arcangeli</a:t>
            </a:r>
            <a:r>
              <a:rPr lang="it-IT" dirty="0" smtClean="0"/>
              <a:t> (</a:t>
            </a:r>
            <a:r>
              <a:rPr lang="it-IT" b="1" dirty="0" smtClean="0"/>
              <a:t>Michele</a:t>
            </a:r>
            <a:r>
              <a:rPr lang="it-IT" dirty="0" smtClean="0"/>
              <a:t>, </a:t>
            </a:r>
            <a:r>
              <a:rPr lang="it-IT" b="1" dirty="0" smtClean="0"/>
              <a:t>Raffaele</a:t>
            </a:r>
            <a:r>
              <a:rPr lang="it-IT" dirty="0" smtClean="0"/>
              <a:t>, </a:t>
            </a:r>
            <a:r>
              <a:rPr lang="it-IT" b="1" dirty="0" smtClean="0"/>
              <a:t>Gabriele</a:t>
            </a:r>
            <a:r>
              <a:rPr lang="it-IT" dirty="0" smtClean="0"/>
              <a:t>, e in alcuni casi </a:t>
            </a:r>
            <a:r>
              <a:rPr lang="it-IT" b="1" dirty="0" err="1" smtClean="0"/>
              <a:t>Uriel</a:t>
            </a:r>
            <a:r>
              <a:rPr lang="it-IT" dirty="0" smtClean="0"/>
              <a:t>), sono </a:t>
            </a:r>
            <a:r>
              <a:rPr lang="it-IT" i="1" dirty="0" smtClean="0"/>
              <a:t>cherubini</a:t>
            </a:r>
            <a:r>
              <a:rPr lang="it-IT" dirty="0" smtClean="0"/>
              <a:t> o </a:t>
            </a:r>
            <a:r>
              <a:rPr lang="it-IT" i="1" dirty="0" smtClean="0"/>
              <a:t>serafini</a:t>
            </a:r>
            <a:r>
              <a:rPr lang="it-IT" dirty="0" smtClean="0"/>
              <a:t>, oltre che essere </a:t>
            </a:r>
            <a:r>
              <a:rPr lang="it-IT" i="1" dirty="0" smtClean="0"/>
              <a:t>arcangeli</a:t>
            </a:r>
            <a:r>
              <a:rPr lang="it-IT" dirty="0" smtClean="0"/>
              <a:t>. </a:t>
            </a:r>
          </a:p>
          <a:p>
            <a:r>
              <a:rPr lang="it-IT" dirty="0" smtClean="0"/>
              <a:t>Tuttavia, in ogni caso, essere </a:t>
            </a:r>
            <a:r>
              <a:rPr lang="it-IT" i="1" dirty="0" smtClean="0"/>
              <a:t>arcangelo</a:t>
            </a:r>
            <a:r>
              <a:rPr lang="it-IT" dirty="0" smtClean="0"/>
              <a:t> implica chiaramente l'appartenenza alla prima sfera degli </a:t>
            </a:r>
            <a:r>
              <a:rPr lang="it-IT" i="1" dirty="0" smtClean="0"/>
              <a:t>angeli</a:t>
            </a:r>
            <a:r>
              <a:rPr lang="it-IT" dirty="0" smtClean="0"/>
              <a:t>. </a:t>
            </a:r>
          </a:p>
          <a:p>
            <a:endParaRPr lang="it-IT" dirty="0" smtClean="0"/>
          </a:p>
          <a:p>
            <a:r>
              <a:rPr lang="it-IT" dirty="0" smtClean="0"/>
              <a:t>Talvolta </a:t>
            </a:r>
            <a:r>
              <a:rPr lang="it-IT" b="1" dirty="0" smtClean="0"/>
              <a:t>Lucifero</a:t>
            </a:r>
            <a:r>
              <a:rPr lang="it-IT" dirty="0" smtClean="0"/>
              <a:t> viene inoltre considerato essere un arcangelo, prima della sua caduta. Essendo il "</a:t>
            </a:r>
            <a:r>
              <a:rPr lang="it-IT" i="1" dirty="0" smtClean="0"/>
              <a:t>secondo in comando</a:t>
            </a:r>
            <a:r>
              <a:rPr lang="it-IT" dirty="0" smtClean="0"/>
              <a:t>" a Dio, ciò implica che non fosse comunque al di sotto dei serafini.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Gli </a:t>
            </a:r>
            <a:r>
              <a:rPr lang="it-IT" b="1" i="1" dirty="0" smtClean="0"/>
              <a:t>Angeli 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Gli </a:t>
            </a:r>
            <a:r>
              <a:rPr lang="it-IT" b="1" i="1" dirty="0" smtClean="0"/>
              <a:t>Angeli</a:t>
            </a:r>
            <a:r>
              <a:rPr lang="it-IT" dirty="0" smtClean="0"/>
              <a:t> appartengono all'ordine più basso nella gerarchia degli angeli e sono i più familiari agli uomini, poiché sovraintendono a tutte le loro occupazioni. All'interno della categoria degli angeli, ci sono differenze di molti tipi. </a:t>
            </a:r>
          </a:p>
          <a:p>
            <a:r>
              <a:rPr lang="it-IT" dirty="0" smtClean="0"/>
              <a:t>Gli angeli vengono sovente inviati come messaggeri agli uomini. La parola "</a:t>
            </a:r>
            <a:r>
              <a:rPr lang="it-IT" i="1" dirty="0" smtClean="0"/>
              <a:t>angelo</a:t>
            </a:r>
            <a:r>
              <a:rPr lang="it-IT" dirty="0" smtClean="0"/>
              <a:t>“, come abbiamo visto, proviene dal greco “</a:t>
            </a:r>
            <a:r>
              <a:rPr lang="it-IT" b="1" i="1" dirty="0" err="1" smtClean="0"/>
              <a:t>ànghelos</a:t>
            </a:r>
            <a:r>
              <a:rPr lang="it-IT" dirty="0" smtClean="0"/>
              <a:t>", cioè "</a:t>
            </a:r>
            <a:r>
              <a:rPr lang="it-IT" b="1" i="1" dirty="0" smtClean="0"/>
              <a:t>messaggero</a:t>
            </a:r>
            <a:r>
              <a:rPr lang="it-IT" dirty="0" smtClean="0"/>
              <a:t>".</a:t>
            </a:r>
          </a:p>
          <a:p>
            <a:r>
              <a:rPr lang="it-IT" dirty="0" smtClean="0"/>
              <a:t>Tutte le gerarchie angeliche sono lodate dall'umanità grazie alla corona angelica, una corona simile ad un rosario, con la quale si pregano gli angeli di ogni gerarchia, e si chiede loro di intercedere presso Dio per l'ottenimento di grazie. </a:t>
            </a:r>
          </a:p>
          <a:p>
            <a:r>
              <a:rPr lang="it-IT" dirty="0" smtClean="0"/>
              <a:t>Essa è in grado secondo la dottrina cattolica di ottenere in particolari giorni anche delle indulgenze, se opportunamente benedetta da un </a:t>
            </a:r>
            <a:r>
              <a:rPr lang="it-IT" dirty="0" smtClean="0"/>
              <a:t>sacerdote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Gli </a:t>
            </a:r>
            <a:r>
              <a:rPr lang="it-IT" b="1" i="1" dirty="0" smtClean="0"/>
              <a:t>Angeli</a:t>
            </a:r>
            <a:r>
              <a:rPr lang="it-IT" b="1" dirty="0" smtClean="0"/>
              <a:t> nell’ebraismo 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Mosè </a:t>
            </a:r>
            <a:r>
              <a:rPr lang="it-IT" dirty="0" err="1" smtClean="0"/>
              <a:t>Maimonide</a:t>
            </a:r>
            <a:r>
              <a:rPr lang="it-IT" dirty="0" smtClean="0"/>
              <a:t>, nel suo </a:t>
            </a:r>
            <a:r>
              <a:rPr lang="it-IT" i="1" dirty="0" err="1" smtClean="0"/>
              <a:t>Mishneh</a:t>
            </a:r>
            <a:r>
              <a:rPr lang="it-IT" i="1" dirty="0" smtClean="0"/>
              <a:t> Torah: </a:t>
            </a:r>
            <a:r>
              <a:rPr lang="it-IT" i="1" dirty="0" err="1" smtClean="0"/>
              <a:t>Yesodei</a:t>
            </a:r>
            <a:r>
              <a:rPr lang="it-IT" i="1" dirty="0" smtClean="0"/>
              <a:t> ha-Torah</a:t>
            </a:r>
            <a:r>
              <a:rPr lang="it-IT" dirty="0" smtClean="0"/>
              <a:t>, conta dieci ranghi di angeli nella gerarchia angelica ebraica, iniziando dal più alto:</a:t>
            </a:r>
          </a:p>
          <a:p>
            <a:r>
              <a:rPr lang="it-IT" b="1" dirty="0" smtClean="0"/>
              <a:t>Rango</a:t>
            </a:r>
            <a:endParaRPr lang="it-IT" dirty="0" smtClean="0"/>
          </a:p>
          <a:p>
            <a:r>
              <a:rPr lang="it-IT" b="1" dirty="0" smtClean="0"/>
              <a:t>Angelo</a:t>
            </a:r>
          </a:p>
          <a:p>
            <a:r>
              <a:rPr lang="it-IT" b="1" dirty="0" smtClean="0"/>
              <a:t>Citazione 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1. </a:t>
            </a:r>
            <a:r>
              <a:rPr lang="it-IT" dirty="0" err="1" smtClean="0"/>
              <a:t>Chayot</a:t>
            </a:r>
            <a:r>
              <a:rPr lang="it-IT" dirty="0" smtClean="0"/>
              <a:t>, Ha </a:t>
            </a:r>
            <a:r>
              <a:rPr lang="it-IT" dirty="0" err="1" smtClean="0"/>
              <a:t>Kodesh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2. </a:t>
            </a:r>
            <a:r>
              <a:rPr lang="it-IT" dirty="0" err="1" smtClean="0"/>
              <a:t>Ophanim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3. </a:t>
            </a:r>
            <a:r>
              <a:rPr lang="it-IT" dirty="0" err="1" smtClean="0"/>
              <a:t>Erelim</a:t>
            </a:r>
            <a:r>
              <a:rPr lang="it-IT" dirty="0" smtClean="0"/>
              <a:t>, Vedi </a:t>
            </a:r>
            <a:r>
              <a:rPr lang="it-IT" i="1" dirty="0" smtClean="0"/>
              <a:t>Libro di Isaia </a:t>
            </a:r>
            <a:r>
              <a:rPr lang="it-IT" dirty="0" smtClean="0"/>
              <a:t>33,7</a:t>
            </a:r>
          </a:p>
          <a:p>
            <a:pPr>
              <a:buNone/>
            </a:pPr>
            <a:r>
              <a:rPr lang="it-IT" dirty="0" smtClean="0"/>
              <a:t>4. </a:t>
            </a:r>
            <a:r>
              <a:rPr lang="it-IT" dirty="0" err="1" smtClean="0"/>
              <a:t>Hashmallim</a:t>
            </a:r>
            <a:r>
              <a:rPr lang="it-IT" dirty="0" smtClean="0"/>
              <a:t>, Vedi </a:t>
            </a:r>
            <a:r>
              <a:rPr lang="it-IT" i="1" dirty="0" smtClean="0"/>
              <a:t>Libro di Ezechiele </a:t>
            </a:r>
            <a:r>
              <a:rPr lang="it-IT" dirty="0" smtClean="0"/>
              <a:t>1,4</a:t>
            </a:r>
          </a:p>
          <a:p>
            <a:pPr>
              <a:buNone/>
            </a:pPr>
            <a:r>
              <a:rPr lang="it-IT" dirty="0" smtClean="0"/>
              <a:t>5. </a:t>
            </a:r>
            <a:r>
              <a:rPr lang="it-IT" dirty="0" err="1" smtClean="0"/>
              <a:t>Seraphim</a:t>
            </a:r>
            <a:r>
              <a:rPr lang="it-IT" dirty="0" smtClean="0"/>
              <a:t>, Vedi </a:t>
            </a:r>
            <a:r>
              <a:rPr lang="it-IT" i="1" dirty="0" smtClean="0"/>
              <a:t>Libro di Isaia</a:t>
            </a:r>
            <a:r>
              <a:rPr lang="it-IT" dirty="0" smtClean="0"/>
              <a:t>, 6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Gli </a:t>
            </a:r>
            <a:r>
              <a:rPr lang="it-IT" b="1" i="1" dirty="0" smtClean="0"/>
              <a:t>Angeli</a:t>
            </a:r>
            <a:r>
              <a:rPr lang="it-IT" b="1" dirty="0" smtClean="0"/>
              <a:t> nell’ebraismo II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6. </a:t>
            </a:r>
            <a:r>
              <a:rPr lang="it-IT" dirty="0" err="1" smtClean="0"/>
              <a:t>Malakhim</a:t>
            </a:r>
            <a:r>
              <a:rPr lang="it-IT" dirty="0" smtClean="0"/>
              <a:t>, Messaggeri, angeli</a:t>
            </a:r>
          </a:p>
          <a:p>
            <a:pPr>
              <a:buNone/>
            </a:pPr>
            <a:r>
              <a:rPr lang="it-IT" dirty="0" smtClean="0"/>
              <a:t>7. </a:t>
            </a:r>
            <a:r>
              <a:rPr lang="it-IT" dirty="0" err="1" smtClean="0"/>
              <a:t>Elohim</a:t>
            </a:r>
            <a:r>
              <a:rPr lang="it-IT" dirty="0" smtClean="0"/>
              <a:t>, "Esseri divini"</a:t>
            </a:r>
          </a:p>
          <a:p>
            <a:pPr>
              <a:buNone/>
            </a:pPr>
            <a:r>
              <a:rPr lang="it-IT" dirty="0" smtClean="0"/>
              <a:t>8. Bene </a:t>
            </a:r>
            <a:r>
              <a:rPr lang="it-IT" dirty="0" err="1" smtClean="0"/>
              <a:t>Elohim</a:t>
            </a:r>
            <a:r>
              <a:rPr lang="it-IT" dirty="0" smtClean="0"/>
              <a:t>, "Figli di esseri divini"</a:t>
            </a:r>
          </a:p>
          <a:p>
            <a:pPr>
              <a:buNone/>
            </a:pPr>
            <a:r>
              <a:rPr lang="it-IT" dirty="0" smtClean="0"/>
              <a:t>9. Cherubini, Vedi </a:t>
            </a:r>
            <a:r>
              <a:rPr lang="it-IT" i="1" dirty="0" smtClean="0"/>
              <a:t>Talmud </a:t>
            </a:r>
            <a:r>
              <a:rPr lang="it-IT" i="1" dirty="0" err="1" smtClean="0"/>
              <a:t>Hagigah</a:t>
            </a:r>
            <a:r>
              <a:rPr lang="it-IT" i="1" dirty="0" smtClean="0"/>
              <a:t> </a:t>
            </a:r>
            <a:r>
              <a:rPr lang="it-IT" dirty="0" smtClean="0"/>
              <a:t>13b</a:t>
            </a:r>
          </a:p>
          <a:p>
            <a:pPr>
              <a:buNone/>
            </a:pPr>
            <a:r>
              <a:rPr lang="it-IT" dirty="0" smtClean="0"/>
              <a:t>10. Ishim "esseri antropomorfi", vedi </a:t>
            </a:r>
            <a:r>
              <a:rPr lang="it-IT" i="1" dirty="0" smtClean="0"/>
              <a:t>Libro di Daniele </a:t>
            </a:r>
            <a:r>
              <a:rPr lang="it-IT" dirty="0" smtClean="0"/>
              <a:t>10,5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Gli </a:t>
            </a:r>
            <a:r>
              <a:rPr lang="it-IT" b="1" i="1" dirty="0" smtClean="0"/>
              <a:t>Angeli</a:t>
            </a:r>
            <a:r>
              <a:rPr lang="it-IT" b="1" dirty="0" smtClean="0"/>
              <a:t> nella </a:t>
            </a:r>
            <a:r>
              <a:rPr lang="it-IT" b="1" i="1" dirty="0" err="1" smtClean="0"/>
              <a:t>kabbala</a:t>
            </a:r>
            <a:r>
              <a:rPr lang="it-IT" b="1" dirty="0" smtClean="0"/>
              <a:t> 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Secondo la </a:t>
            </a:r>
            <a:r>
              <a:rPr lang="it-IT" i="1" dirty="0" err="1" smtClean="0"/>
              <a:t>kabbala</a:t>
            </a:r>
            <a:r>
              <a:rPr lang="it-IT" dirty="0" smtClean="0"/>
              <a:t>, esistono </a:t>
            </a:r>
            <a:r>
              <a:rPr lang="it-IT" dirty="0" smtClean="0"/>
              <a:t>dieci arcangeli, ognuno che comanda uno coro di angeli e che corrisponde ad uno dei </a:t>
            </a:r>
            <a:r>
              <a:rPr lang="it-IT" i="1" dirty="0" err="1" smtClean="0"/>
              <a:t>sephirot</a:t>
            </a:r>
            <a:r>
              <a:rPr lang="it-IT" dirty="0" smtClean="0"/>
              <a:t>. È simile alla gerarchia ebraica degli angeli.</a:t>
            </a:r>
          </a:p>
          <a:p>
            <a:r>
              <a:rPr lang="it-IT" b="1" dirty="0" smtClean="0"/>
              <a:t>Rango, Coro di Angeli, Traduzione, Arcangelo, </a:t>
            </a:r>
            <a:r>
              <a:rPr lang="it-IT" b="1" dirty="0" err="1" smtClean="0"/>
              <a:t>Sephirah</a:t>
            </a:r>
            <a:endParaRPr lang="it-IT" b="1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1. </a:t>
            </a:r>
            <a:r>
              <a:rPr lang="it-IT" dirty="0" err="1" smtClean="0"/>
              <a:t>Hayot</a:t>
            </a:r>
            <a:r>
              <a:rPr lang="it-IT" dirty="0" smtClean="0"/>
              <a:t>, Ha </a:t>
            </a:r>
            <a:r>
              <a:rPr lang="it-IT" dirty="0" err="1" smtClean="0"/>
              <a:t>Kodesh</a:t>
            </a:r>
            <a:r>
              <a:rPr lang="it-IT" dirty="0" smtClean="0"/>
              <a:t>, Animali Santi</a:t>
            </a:r>
          </a:p>
          <a:p>
            <a:pPr>
              <a:buNone/>
            </a:pPr>
            <a:r>
              <a:rPr lang="it-IT" dirty="0" smtClean="0"/>
              <a:t>2. </a:t>
            </a:r>
            <a:r>
              <a:rPr lang="it-IT" dirty="0" err="1" smtClean="0"/>
              <a:t>Metatron</a:t>
            </a:r>
            <a:r>
              <a:rPr lang="it-IT" dirty="0" smtClean="0"/>
              <a:t>, </a:t>
            </a:r>
            <a:r>
              <a:rPr lang="it-IT" dirty="0" err="1" smtClean="0"/>
              <a:t>Keter</a:t>
            </a:r>
            <a:r>
              <a:rPr lang="it-IT" dirty="0" smtClean="0"/>
              <a:t>, </a:t>
            </a:r>
            <a:r>
              <a:rPr lang="it-IT" dirty="0" err="1" smtClean="0"/>
              <a:t>Ophanim</a:t>
            </a:r>
            <a:r>
              <a:rPr lang="it-IT" dirty="0" smtClean="0"/>
              <a:t>,</a:t>
            </a:r>
            <a:r>
              <a:rPr lang="it-IT" dirty="0" err="1" smtClean="0"/>
              <a:t>Raziel</a:t>
            </a:r>
            <a:r>
              <a:rPr lang="it-IT" dirty="0" smtClean="0"/>
              <a:t>, </a:t>
            </a:r>
            <a:r>
              <a:rPr lang="it-IT" dirty="0" err="1" smtClean="0"/>
              <a:t>Chokmah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Gli </a:t>
            </a:r>
            <a:r>
              <a:rPr lang="it-IT" b="1" i="1" dirty="0" smtClean="0"/>
              <a:t>Angeli</a:t>
            </a:r>
            <a:r>
              <a:rPr lang="it-IT" b="1" dirty="0" smtClean="0"/>
              <a:t> nella </a:t>
            </a:r>
            <a:r>
              <a:rPr lang="it-IT" b="1" i="1" dirty="0" err="1" smtClean="0"/>
              <a:t>kabbala</a:t>
            </a:r>
            <a:r>
              <a:rPr lang="it-IT" b="1" dirty="0" smtClean="0"/>
              <a:t> II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3, </a:t>
            </a:r>
            <a:r>
              <a:rPr lang="it-IT" dirty="0" err="1" smtClean="0"/>
              <a:t>Erelim</a:t>
            </a:r>
            <a:r>
              <a:rPr lang="it-IT" dirty="0" smtClean="0"/>
              <a:t>, </a:t>
            </a:r>
            <a:r>
              <a:rPr lang="it-IT" dirty="0" err="1" smtClean="0"/>
              <a:t>Tzaphkiel</a:t>
            </a:r>
            <a:r>
              <a:rPr lang="it-IT" dirty="0" smtClean="0"/>
              <a:t>, </a:t>
            </a:r>
            <a:r>
              <a:rPr lang="it-IT" dirty="0" err="1" smtClean="0"/>
              <a:t>Binah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4. </a:t>
            </a:r>
            <a:r>
              <a:rPr lang="it-IT" dirty="0" err="1" smtClean="0"/>
              <a:t>Hashmallim</a:t>
            </a:r>
            <a:r>
              <a:rPr lang="it-IT" dirty="0" smtClean="0"/>
              <a:t>, Troni</a:t>
            </a:r>
          </a:p>
          <a:p>
            <a:pPr>
              <a:buNone/>
            </a:pPr>
            <a:r>
              <a:rPr lang="it-IT" dirty="0" smtClean="0"/>
              <a:t>5. Gli </a:t>
            </a:r>
            <a:r>
              <a:rPr lang="it-IT" i="1" dirty="0" smtClean="0"/>
              <a:t>Elettrici</a:t>
            </a:r>
            <a:r>
              <a:rPr lang="it-IT" dirty="0" smtClean="0"/>
              <a:t>, </a:t>
            </a:r>
            <a:r>
              <a:rPr lang="it-IT" dirty="0" err="1" smtClean="0"/>
              <a:t>Tzadkiel</a:t>
            </a:r>
            <a:r>
              <a:rPr lang="it-IT" dirty="0" smtClean="0"/>
              <a:t>, </a:t>
            </a:r>
            <a:r>
              <a:rPr lang="it-IT" dirty="0" err="1" smtClean="0"/>
              <a:t>Chesed</a:t>
            </a:r>
            <a:r>
              <a:rPr lang="it-IT" dirty="0" smtClean="0"/>
              <a:t>, </a:t>
            </a:r>
            <a:r>
              <a:rPr lang="it-IT" dirty="0" err="1" smtClean="0"/>
              <a:t>Seraphim</a:t>
            </a:r>
            <a:r>
              <a:rPr lang="it-IT" dirty="0" smtClean="0"/>
              <a:t>, gli </a:t>
            </a:r>
            <a:r>
              <a:rPr lang="it-IT" i="1" dirty="0" smtClean="0"/>
              <a:t>Ardenti</a:t>
            </a:r>
            <a:r>
              <a:rPr lang="it-IT" dirty="0" smtClean="0"/>
              <a:t>, </a:t>
            </a:r>
            <a:r>
              <a:rPr lang="it-IT" dirty="0" err="1" smtClean="0"/>
              <a:t>Khamael</a:t>
            </a:r>
            <a:r>
              <a:rPr lang="it-IT" dirty="0" smtClean="0"/>
              <a:t>, </a:t>
            </a:r>
            <a:r>
              <a:rPr lang="it-IT" dirty="0" err="1" smtClean="0"/>
              <a:t>Gevurah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6. </a:t>
            </a:r>
            <a:r>
              <a:rPr lang="it-IT" dirty="0" err="1" smtClean="0"/>
              <a:t>Malakhim</a:t>
            </a:r>
            <a:r>
              <a:rPr lang="it-IT" dirty="0" smtClean="0"/>
              <a:t>, Messaggeri, angeli, Raffaele, </a:t>
            </a:r>
            <a:r>
              <a:rPr lang="it-IT" dirty="0" err="1" smtClean="0"/>
              <a:t>Tipheret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7. </a:t>
            </a:r>
            <a:r>
              <a:rPr lang="it-IT" dirty="0" err="1" smtClean="0"/>
              <a:t>Elohim</a:t>
            </a:r>
            <a:r>
              <a:rPr lang="it-IT" dirty="0" smtClean="0"/>
              <a:t>, Dei, </a:t>
            </a:r>
            <a:r>
              <a:rPr lang="it-IT" dirty="0" err="1" smtClean="0"/>
              <a:t>Haniel</a:t>
            </a:r>
            <a:r>
              <a:rPr lang="it-IT" dirty="0" smtClean="0"/>
              <a:t>, </a:t>
            </a:r>
            <a:r>
              <a:rPr lang="it-IT" dirty="0" err="1" smtClean="0"/>
              <a:t>Netzach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8. Bene </a:t>
            </a:r>
            <a:r>
              <a:rPr lang="it-IT" dirty="0" err="1" smtClean="0"/>
              <a:t>Elohim</a:t>
            </a:r>
            <a:r>
              <a:rPr lang="it-IT" dirty="0" smtClean="0"/>
              <a:t>, Figli divini, Michele, </a:t>
            </a:r>
            <a:r>
              <a:rPr lang="it-IT" dirty="0" err="1" smtClean="0"/>
              <a:t>Hod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9. Cherubini, i Forti, Gabriele, </a:t>
            </a:r>
            <a:r>
              <a:rPr lang="it-IT" dirty="0" err="1" smtClean="0"/>
              <a:t>Yesod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10. Ishim, Persone, </a:t>
            </a:r>
            <a:r>
              <a:rPr lang="it-IT" dirty="0" err="1" smtClean="0"/>
              <a:t>Sandalphon</a:t>
            </a:r>
            <a:r>
              <a:rPr lang="it-IT" dirty="0" smtClean="0"/>
              <a:t>, </a:t>
            </a:r>
            <a:r>
              <a:rPr lang="it-IT" dirty="0" err="1" smtClean="0"/>
              <a:t>Malkuth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</a:t>
            </a:r>
            <a:r>
              <a:rPr lang="it-IT" b="1" i="1" dirty="0" smtClean="0"/>
              <a:t>angelo 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La Chiesa cristiana primitiva ereditò il concetto di "angelo" dal mondo ebraico, in cui l'esistenza di un anello intermedio fra Dio e l'uomo era garante della trascendenza divina e la presenza di una "</a:t>
            </a:r>
            <a:r>
              <a:rPr lang="it-IT" i="1" dirty="0" smtClean="0"/>
              <a:t>corte</a:t>
            </a:r>
            <a:r>
              <a:rPr lang="it-IT" dirty="0" smtClean="0"/>
              <a:t>" di angeli attorno a Dio era una necessaria conseguenza della sua maestà regale. </a:t>
            </a:r>
          </a:p>
          <a:p>
            <a:r>
              <a:rPr lang="it-IT" dirty="0" smtClean="0"/>
              <a:t>Nello stesso ambiente precristiano era anche comune assegnare agli angeli il controllo dei fenomeni naturali (ad esempio nel Libro di </a:t>
            </a:r>
            <a:r>
              <a:rPr lang="it-IT" i="1" dirty="0" err="1" smtClean="0"/>
              <a:t>Enoch</a:t>
            </a:r>
            <a:r>
              <a:rPr lang="it-IT" dirty="0" smtClean="0"/>
              <a:t> il gelo, la neve e altri fenomeni) e in particolare identificare gli angeli con le stelle fisse e gli arcangeli con i sette astri mobili (cinque pianeti più il sole e la luna).</a:t>
            </a:r>
          </a:p>
          <a:p>
            <a:r>
              <a:rPr lang="it-IT" dirty="0" smtClean="0"/>
              <a:t>Il culto degli angeli aveva spesso eccessi, contro i quali la Chiesa lottò sin dall'inizio (cfr. </a:t>
            </a:r>
            <a:r>
              <a:rPr lang="it-IT" b="1" dirty="0" smtClean="0"/>
              <a:t>San Paolo </a:t>
            </a:r>
            <a:r>
              <a:rPr lang="it-IT" dirty="0" smtClean="0"/>
              <a:t>in </a:t>
            </a:r>
            <a:r>
              <a:rPr lang="it-IT" i="1" dirty="0" err="1" smtClean="0"/>
              <a:t>Colossesi</a:t>
            </a:r>
            <a:r>
              <a:rPr lang="it-IT" dirty="0" smtClean="0"/>
              <a:t> 2, 18). L'opera di riflessione dei Padri della Chiesa trovò un primo tentativo di sistematizzazione dell'angelologia nel </a:t>
            </a:r>
            <a:r>
              <a:rPr lang="it-IT" i="1" dirty="0" smtClean="0"/>
              <a:t>De </a:t>
            </a:r>
            <a:r>
              <a:rPr lang="it-IT" i="1" dirty="0" err="1" smtClean="0"/>
              <a:t>caelesti</a:t>
            </a:r>
            <a:r>
              <a:rPr lang="it-IT" i="1" dirty="0" smtClean="0"/>
              <a:t> </a:t>
            </a:r>
            <a:r>
              <a:rPr lang="it-IT" i="1" dirty="0" err="1" smtClean="0"/>
              <a:t>hierarchia</a:t>
            </a:r>
            <a:r>
              <a:rPr lang="it-IT" i="1" dirty="0" smtClean="0"/>
              <a:t> </a:t>
            </a:r>
            <a:r>
              <a:rPr lang="it-IT" dirty="0" smtClean="0"/>
              <a:t>dello </a:t>
            </a:r>
            <a:r>
              <a:rPr lang="it-IT" b="1" dirty="0" err="1" smtClean="0"/>
              <a:t>Pseudo-Dionigi</a:t>
            </a:r>
            <a:r>
              <a:rPr lang="it-IT" b="1" dirty="0" smtClean="0"/>
              <a:t> l'Areopagita</a:t>
            </a:r>
            <a:r>
              <a:rPr lang="it-IT" dirty="0" smtClean="0"/>
              <a:t>, come abbiamo visto.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Nella Scrittura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Fra i compiti degli angeli ben documentati nell'</a:t>
            </a:r>
            <a:r>
              <a:rPr lang="it-IT" i="1" dirty="0" smtClean="0"/>
              <a:t>Antico Testamento</a:t>
            </a:r>
            <a:r>
              <a:rPr lang="it-IT" dirty="0" smtClean="0"/>
              <a:t> vi era quello di guidare e proteggere l'uomo (ad esempio nel Libro di Tobia). Altro ruolo degli angeli descritto nella Bibbia è quello di essere messaggeri di Dio per l'uomo. 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L'idea, però, che ogni singolo uomo fosse affidato a uno specifico angelo, benché esplicitamente accennata (ad esempio in </a:t>
            </a:r>
            <a:r>
              <a:rPr lang="it-IT" i="1" dirty="0" smtClean="0"/>
              <a:t>Matteo</a:t>
            </a:r>
            <a:r>
              <a:rPr lang="it-IT" dirty="0" smtClean="0"/>
              <a:t> 18, 10), era molto meno diffusa. Essa si impose solo gradualmente nel Cristianesimo primitivo e una delle prime esplicite affermazioni è quella sostenuta da </a:t>
            </a:r>
            <a:r>
              <a:rPr lang="it-IT" b="1" dirty="0" smtClean="0"/>
              <a:t>San Basilio Magno</a:t>
            </a:r>
            <a:r>
              <a:rPr lang="it-IT" dirty="0" smtClean="0"/>
              <a:t>: </a:t>
            </a:r>
            <a:r>
              <a:rPr lang="it-IT" b="1" dirty="0" smtClean="0"/>
              <a:t>«</a:t>
            </a:r>
            <a:r>
              <a:rPr lang="it-IT" dirty="0" smtClean="0"/>
              <a:t> </a:t>
            </a:r>
            <a:r>
              <a:rPr lang="it-IT" b="1" i="1" dirty="0" smtClean="0"/>
              <a:t>Ogni fedele ha al proprio fianco un angelo come protettore e pastore per condurlo alla vita</a:t>
            </a:r>
            <a:r>
              <a:rPr lang="it-IT" dirty="0" smtClean="0"/>
              <a:t> </a:t>
            </a:r>
            <a:r>
              <a:rPr lang="it-IT" b="1" dirty="0" smtClean="0"/>
              <a:t>»</a:t>
            </a:r>
            <a:r>
              <a:rPr lang="it-IT" dirty="0" smtClean="0"/>
              <a:t>(</a:t>
            </a:r>
            <a:r>
              <a:rPr lang="it-IT" i="1" dirty="0" err="1" smtClean="0"/>
              <a:t>Adversus</a:t>
            </a:r>
            <a:r>
              <a:rPr lang="it-IT" i="1" dirty="0" smtClean="0"/>
              <a:t> </a:t>
            </a:r>
            <a:r>
              <a:rPr lang="it-IT" i="1" dirty="0" err="1" smtClean="0"/>
              <a:t>Eunomium</a:t>
            </a:r>
            <a:r>
              <a:rPr lang="it-IT" dirty="0" smtClean="0"/>
              <a:t>, 3, 1, p. 29, 656b)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custode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b="1" dirty="0" smtClean="0"/>
              <a:t>La dottrina cattolica e ortodossa</a:t>
            </a:r>
          </a:p>
          <a:p>
            <a:r>
              <a:rPr lang="it-IT" dirty="0" smtClean="0"/>
              <a:t>La santa </a:t>
            </a:r>
            <a:r>
              <a:rPr lang="it-IT" b="1" dirty="0" smtClean="0"/>
              <a:t>Gemma </a:t>
            </a:r>
            <a:r>
              <a:rPr lang="it-IT" b="1" dirty="0" err="1" smtClean="0"/>
              <a:t>Galgani</a:t>
            </a:r>
            <a:r>
              <a:rPr lang="it-IT" b="1" dirty="0" smtClean="0"/>
              <a:t> </a:t>
            </a:r>
            <a:r>
              <a:rPr lang="it-IT" dirty="0" smtClean="0"/>
              <a:t>(1878-1903) affermava di essere in contatto con il suo angelo custode. La credenza nell'affidamento di ogni uomo al suo angelo custode è in accordo con due principi generali:</a:t>
            </a:r>
          </a:p>
          <a:p>
            <a:pPr>
              <a:buNone/>
            </a:pPr>
            <a:r>
              <a:rPr lang="it-IT" dirty="0" smtClean="0"/>
              <a:t>- Dio ama ogni uomo in modo individualizzato, in quanto persona irripetibile e inconfondibile;</a:t>
            </a:r>
          </a:p>
          <a:p>
            <a:pPr>
              <a:buFontTx/>
              <a:buChar char="-"/>
            </a:pPr>
            <a:r>
              <a:rPr lang="it-IT" dirty="0" smtClean="0"/>
              <a:t>la santità degli angeli e dei Santi comporta la loro partecipazione a questo amore divino. La santità è frontalmente opposta alla convinzione di Caino che un uomo non debba essere "</a:t>
            </a:r>
            <a:r>
              <a:rPr lang="it-IT" b="1" i="1" dirty="0" smtClean="0"/>
              <a:t>il custode di suo fratello</a:t>
            </a:r>
            <a:r>
              <a:rPr lang="it-IT" dirty="0" smtClean="0"/>
              <a:t>" (</a:t>
            </a:r>
            <a:r>
              <a:rPr lang="it-IT" i="1" dirty="0" smtClean="0"/>
              <a:t>Genesi</a:t>
            </a:r>
            <a:r>
              <a:rPr lang="it-IT" dirty="0" smtClean="0"/>
              <a:t> 4, 9).</a:t>
            </a:r>
          </a:p>
          <a:p>
            <a:pPr>
              <a:buFontTx/>
              <a:buChar char="-"/>
            </a:pPr>
            <a:r>
              <a:rPr lang="it-IT" dirty="0" smtClean="0"/>
              <a:t>La convinzione dell'affidamento non esclusivo di ogni uomo a un angelo è in accordo con questi principi anche se non deriva strettamente da essi. I suoi fondamenti, infatti, sono nell'interpretazione di alcuni passi scritturali, fra cui </a:t>
            </a:r>
            <a:r>
              <a:rPr lang="it-IT" i="1" dirty="0" smtClean="0"/>
              <a:t>Matteo</a:t>
            </a:r>
            <a:r>
              <a:rPr lang="it-IT" dirty="0" smtClean="0"/>
              <a:t> 18, 1-5.10, </a:t>
            </a:r>
            <a:r>
              <a:rPr lang="it-IT" i="1" dirty="0" smtClean="0"/>
              <a:t>Luca</a:t>
            </a:r>
            <a:r>
              <a:rPr lang="it-IT" dirty="0" smtClean="0"/>
              <a:t> 16, 22, </a:t>
            </a:r>
            <a:r>
              <a:rPr lang="it-IT" i="1" dirty="0" err="1" smtClean="0"/>
              <a:t>Sal</a:t>
            </a:r>
            <a:r>
              <a:rPr lang="it-IT" dirty="0" smtClean="0"/>
              <a:t> 34,8, </a:t>
            </a:r>
            <a:r>
              <a:rPr lang="it-IT" i="1" dirty="0" err="1" smtClean="0"/>
              <a:t>Sal</a:t>
            </a:r>
            <a:r>
              <a:rPr lang="it-IT" dirty="0" smtClean="0"/>
              <a:t> 91,10-13, </a:t>
            </a:r>
            <a:r>
              <a:rPr lang="it-IT" i="1" dirty="0" smtClean="0"/>
              <a:t>Giobbe</a:t>
            </a:r>
            <a:r>
              <a:rPr lang="it-IT" dirty="0" smtClean="0"/>
              <a:t> 33,23-24, </a:t>
            </a:r>
            <a:r>
              <a:rPr lang="it-IT" i="1" dirty="0" err="1" smtClean="0"/>
              <a:t>Zc</a:t>
            </a:r>
            <a:r>
              <a:rPr lang="it-IT" dirty="0" smtClean="0"/>
              <a:t> 1,12, </a:t>
            </a:r>
            <a:r>
              <a:rPr lang="it-IT" i="1" dirty="0" err="1" smtClean="0"/>
              <a:t>Tb</a:t>
            </a:r>
            <a:r>
              <a:rPr lang="it-IT" dirty="0" smtClean="0"/>
              <a:t> 12,12 e </a:t>
            </a:r>
            <a:r>
              <a:rPr lang="it-IT" i="1" dirty="0" smtClean="0"/>
              <a:t>Esodo</a:t>
            </a:r>
            <a:r>
              <a:rPr lang="it-IT" dirty="0" smtClean="0"/>
              <a:t> 23,20-23.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Sensibile </a:t>
            </a:r>
            <a:r>
              <a:rPr lang="it-IT" b="1" smtClean="0"/>
              <a:t>e intelligibile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3100" b="1" dirty="0" smtClean="0"/>
              <a:t>Si pone dunque immediatamente il tema di ciò che sia concettualmente il termine “</a:t>
            </a:r>
            <a:r>
              <a:rPr lang="it-IT" sz="3100" b="1" u="sng" dirty="0" smtClean="0"/>
              <a:t>spirituale</a:t>
            </a:r>
            <a:r>
              <a:rPr lang="it-IT" sz="3100" b="1" dirty="0" smtClean="0"/>
              <a:t>” rispetto a ciò che è </a:t>
            </a:r>
            <a:r>
              <a:rPr lang="it-IT" sz="3100" b="1" i="1" dirty="0" smtClean="0"/>
              <a:t>concreto</a:t>
            </a:r>
            <a:r>
              <a:rPr lang="it-IT" sz="3100" b="1" dirty="0" smtClean="0"/>
              <a:t>, </a:t>
            </a:r>
            <a:r>
              <a:rPr lang="it-IT" sz="3100" b="1" i="1" dirty="0" smtClean="0"/>
              <a:t>visibile</a:t>
            </a:r>
            <a:r>
              <a:rPr lang="it-IT" sz="3100" b="1" dirty="0" smtClean="0"/>
              <a:t>, </a:t>
            </a:r>
            <a:r>
              <a:rPr lang="it-IT" sz="3100" b="1" i="1" dirty="0" smtClean="0"/>
              <a:t>accessibile</a:t>
            </a:r>
            <a:r>
              <a:rPr lang="it-IT" sz="3100" b="1" dirty="0" smtClean="0"/>
              <a:t> ai sensi, cioè </a:t>
            </a:r>
            <a:r>
              <a:rPr lang="it-IT" sz="3100" b="1" i="1" dirty="0" smtClean="0"/>
              <a:t>percepibile</a:t>
            </a:r>
            <a:r>
              <a:rPr lang="it-IT" sz="3100" b="1" dirty="0" smtClean="0"/>
              <a:t>, o </a:t>
            </a:r>
            <a:r>
              <a:rPr lang="it-IT" sz="3100" b="1" i="1" dirty="0" smtClean="0"/>
              <a:t>sensibile</a:t>
            </a:r>
            <a:r>
              <a:rPr lang="it-IT" sz="3100" b="1" dirty="0" smtClean="0"/>
              <a:t>, come tutto ciò che ci circonda, e noi stessi, e ciò che invece non lo è, e dunque appartiene alla sfera dell’immaginazione, del pensiero, del mondo ideale, cioè di tutto ciò che si dice l’</a:t>
            </a:r>
            <a:r>
              <a:rPr lang="it-IT" sz="3100" b="1" i="1" dirty="0" smtClean="0"/>
              <a:t>intelligibile, </a:t>
            </a:r>
            <a:r>
              <a:rPr lang="it-IT" sz="3100" b="1" dirty="0" smtClean="0"/>
              <a:t>ma anche l’</a:t>
            </a:r>
            <a:r>
              <a:rPr lang="it-IT" sz="3100" b="1" i="1" dirty="0" smtClean="0"/>
              <a:t>extrasensoriale, </a:t>
            </a:r>
            <a:r>
              <a:rPr lang="it-IT" sz="3100" b="1" dirty="0" smtClean="0"/>
              <a:t>il </a:t>
            </a:r>
            <a:r>
              <a:rPr lang="it-IT" sz="3100" b="1" i="1" dirty="0" smtClean="0"/>
              <a:t>paranormale, </a:t>
            </a:r>
            <a:r>
              <a:rPr lang="it-IT" sz="3100" b="1" dirty="0" smtClean="0"/>
              <a:t>il</a:t>
            </a:r>
            <a:r>
              <a:rPr lang="it-IT" sz="3100" b="1" i="1" dirty="0" smtClean="0"/>
              <a:t> preternaturale</a:t>
            </a:r>
            <a:r>
              <a:rPr lang="it-IT" b="1" i="1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Questo tema ha appassionato i pensatori e filosofi di tutti i tempi, che spesso si sono divisi, detto schematicamente, tra </a:t>
            </a:r>
            <a:r>
              <a:rPr lang="it-IT" b="1" dirty="0" smtClean="0"/>
              <a:t>spiritualisti/ idealisti e materialisti/ empiristi</a:t>
            </a:r>
            <a:r>
              <a:rPr lang="it-IT" dirty="0" smtClean="0"/>
              <a:t>: per questi ultimi, ad esempio, il tema della spiritualità era comunque sempre riconducibile alla concretezza della vita biologica e delle cose fisiche, materiali, dai tempi dei greci </a:t>
            </a:r>
            <a:r>
              <a:rPr lang="it-IT" i="1" dirty="0" smtClean="0"/>
              <a:t>Democrito</a:t>
            </a:r>
            <a:r>
              <a:rPr lang="it-IT" dirty="0" smtClean="0"/>
              <a:t> ed </a:t>
            </a:r>
            <a:r>
              <a:rPr lang="it-IT" i="1" dirty="0" smtClean="0"/>
              <a:t>Epicuro</a:t>
            </a:r>
            <a:r>
              <a:rPr lang="it-IT" dirty="0" smtClean="0"/>
              <a:t> ai </a:t>
            </a:r>
            <a:r>
              <a:rPr lang="it-IT" i="1" dirty="0" smtClean="0"/>
              <a:t>sensisti</a:t>
            </a:r>
            <a:r>
              <a:rPr lang="it-IT" dirty="0" smtClean="0"/>
              <a:t> e </a:t>
            </a:r>
            <a:r>
              <a:rPr lang="it-IT" i="1" dirty="0" smtClean="0"/>
              <a:t>illuministi</a:t>
            </a:r>
            <a:r>
              <a:rPr lang="it-IT" dirty="0" smtClean="0"/>
              <a:t> del ‘700, come </a:t>
            </a:r>
            <a:r>
              <a:rPr lang="it-IT" i="1" dirty="0" err="1" smtClean="0"/>
              <a:t>Condillac</a:t>
            </a:r>
            <a:r>
              <a:rPr lang="it-IT" dirty="0" smtClean="0"/>
              <a:t>, il barone </a:t>
            </a:r>
            <a:r>
              <a:rPr lang="it-IT" i="1" dirty="0" smtClean="0"/>
              <a:t>d’</a:t>
            </a:r>
            <a:r>
              <a:rPr lang="it-IT" i="1" dirty="0" err="1" smtClean="0"/>
              <a:t>Olbach</a:t>
            </a:r>
            <a:r>
              <a:rPr lang="it-IT" dirty="0" smtClean="0"/>
              <a:t>, </a:t>
            </a:r>
            <a:r>
              <a:rPr lang="it-IT" i="1" dirty="0" err="1" smtClean="0"/>
              <a:t>Morelly</a:t>
            </a:r>
            <a:r>
              <a:rPr lang="it-IT" dirty="0" smtClean="0"/>
              <a:t>, </a:t>
            </a:r>
            <a:r>
              <a:rPr lang="it-IT" i="1" dirty="0" err="1" smtClean="0"/>
              <a:t>Lamarck</a:t>
            </a:r>
            <a:r>
              <a:rPr lang="it-IT" dirty="0" smtClean="0"/>
              <a:t>, </a:t>
            </a:r>
            <a:r>
              <a:rPr lang="it-IT" i="1" dirty="0" err="1" smtClean="0"/>
              <a:t>Helvétius</a:t>
            </a:r>
            <a:r>
              <a:rPr lang="it-IT" dirty="0" smtClean="0"/>
              <a:t>, tra molti altri, e fino ai nostri giorni.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dottrina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La dottrina dell'Angelo Custode estende a ogni comunità e a ogni singola persona la promessa biblica: "</a:t>
            </a:r>
            <a:r>
              <a:rPr lang="it-IT" b="1" i="1" dirty="0" smtClean="0"/>
              <a:t>io mando un angelo davanti a te per custodirti..</a:t>
            </a:r>
            <a:r>
              <a:rPr lang="it-IT" dirty="0" smtClean="0"/>
              <a:t>." (</a:t>
            </a:r>
            <a:r>
              <a:rPr lang="it-IT" i="1" dirty="0" err="1" smtClean="0"/>
              <a:t>Es</a:t>
            </a:r>
            <a:r>
              <a:rPr lang="it-IT" dirty="0" smtClean="0"/>
              <a:t> 23,20), che si è realizzata per il popolo eletto.</a:t>
            </a:r>
          </a:p>
          <a:p>
            <a:r>
              <a:rPr lang="it-IT" dirty="0" smtClean="0"/>
              <a:t>La fede negli angeli custodi è ribadita nel </a:t>
            </a:r>
            <a:r>
              <a:rPr lang="it-IT" i="1" dirty="0" smtClean="0"/>
              <a:t>Catechismo della Chiesa Cattolica</a:t>
            </a:r>
            <a:r>
              <a:rPr lang="it-IT" dirty="0" smtClean="0"/>
              <a:t> all'art. 380.</a:t>
            </a:r>
          </a:p>
          <a:p>
            <a:r>
              <a:rPr lang="it-IT" i="1" dirty="0" smtClean="0"/>
              <a:t>Nel pensiero cattolico, quindi, ogni uomo è aiutato a vivere il pieno compimento del piano divino, nel proprio giusto cammino esistenziale, oltre che dalla grazia, dall'intelletto e dalla libera volontà nell'agire, anche dal proprio angelo custode</a:t>
            </a:r>
            <a:r>
              <a:rPr lang="it-IT" dirty="0" smtClean="0"/>
              <a:t>.</a:t>
            </a:r>
          </a:p>
          <a:p>
            <a:r>
              <a:rPr lang="it-IT" dirty="0" smtClean="0"/>
              <a:t>Tra i Santi che hanno avuto una spiccata e notoria relazione con il proprio angelo custode ricordiamo </a:t>
            </a:r>
            <a:r>
              <a:rPr lang="it-IT" b="1" dirty="0" smtClean="0"/>
              <a:t>san Pietro, san Tommaso d'Aquino, san Francesco di </a:t>
            </a:r>
            <a:r>
              <a:rPr lang="it-IT" b="1" dirty="0" err="1" smtClean="0"/>
              <a:t>Sales</a:t>
            </a:r>
            <a:r>
              <a:rPr lang="it-IT" b="1" dirty="0" smtClean="0"/>
              <a:t>, san Francesco d'Assisi, santa Gemma </a:t>
            </a:r>
            <a:r>
              <a:rPr lang="it-IT" b="1" dirty="0" err="1" smtClean="0"/>
              <a:t>Galgani</a:t>
            </a:r>
            <a:r>
              <a:rPr lang="it-IT" b="1" dirty="0" smtClean="0"/>
              <a:t>, santa Francesca Romana e San Pio da Pietrelcina.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credenze attuali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Il Centro Studi sulle Nuove Religioni (CESNUR) offre un dato statistico interessante: da una ricerca svolta nel 2010 in Italia risulta che </a:t>
            </a:r>
            <a:r>
              <a:rPr lang="it-IT" b="1" dirty="0" smtClean="0"/>
              <a:t>il 67,36% delle persone crede negli angeli</a:t>
            </a:r>
            <a:r>
              <a:rPr lang="it-IT" dirty="0" smtClean="0"/>
              <a:t>; </a:t>
            </a:r>
            <a:r>
              <a:rPr lang="it-IT" b="1" dirty="0" smtClean="0"/>
              <a:t>i giovani sono addirittura il 71,07%.</a:t>
            </a:r>
          </a:p>
          <a:p>
            <a:r>
              <a:rPr lang="it-IT" dirty="0" smtClean="0"/>
              <a:t>Anche in altre nazioni, compresi gli Stati Uniti d’America si constatano dati analoghi </a:t>
            </a:r>
          </a:p>
          <a:p>
            <a:r>
              <a:rPr lang="it-IT" dirty="0" smtClean="0"/>
              <a:t>Il dato è significativo, anche perché sembra quasi prevalere su quello dei “</a:t>
            </a:r>
            <a:r>
              <a:rPr lang="it-IT" i="1" dirty="0" smtClean="0"/>
              <a:t>credenti in Dio</a:t>
            </a:r>
            <a:r>
              <a:rPr lang="it-IT" dirty="0" smtClean="0"/>
              <a:t>”!</a:t>
            </a:r>
          </a:p>
          <a:p>
            <a:r>
              <a:rPr lang="it-IT" dirty="0" smtClean="0"/>
              <a:t>Che cosa può significare ciò? Che gli angeli sono creature più familiari? Che l’immagine di Dio è molto imponente e </a:t>
            </a:r>
            <a:r>
              <a:rPr lang="it-IT" dirty="0" err="1" smtClean="0"/>
              <a:t>quindi…</a:t>
            </a:r>
            <a:r>
              <a:rPr lang="it-IT" dirty="0" smtClean="0"/>
              <a:t>? Che altro?</a:t>
            </a:r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…qualcuno</a:t>
            </a:r>
            <a:r>
              <a:rPr lang="it-IT" b="1" dirty="0" smtClean="0"/>
              <a:t> li ha visti?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Molti hanno come un sentore di “</a:t>
            </a:r>
            <a:r>
              <a:rPr lang="it-IT" i="1" dirty="0" smtClean="0"/>
              <a:t>averli visti</a:t>
            </a:r>
            <a:r>
              <a:rPr lang="it-IT" dirty="0" smtClean="0"/>
              <a:t>”, ma come? Una prima certissima asserzione è questa: </a:t>
            </a:r>
            <a:r>
              <a:rPr lang="it-IT" b="1" dirty="0" smtClean="0"/>
              <a:t>gli uomini e gli angeli vivono in dimensioni totalmente diverse</a:t>
            </a:r>
            <a:r>
              <a:rPr lang="it-IT" dirty="0" smtClean="0"/>
              <a:t>, tali da non permettere una condivisione di condizioni fisicamente percepibili, nella norma dell’esistenza quotidiana.</a:t>
            </a:r>
          </a:p>
          <a:p>
            <a:r>
              <a:rPr lang="it-IT" dirty="0" smtClean="0"/>
              <a:t>La storia delle religioni ci presenta narrazioni importanti di incontri con gli angeli: le storie di </a:t>
            </a:r>
            <a:r>
              <a:rPr lang="it-IT" b="1" i="1" dirty="0" smtClean="0"/>
              <a:t>Giacobbe</a:t>
            </a:r>
            <a:r>
              <a:rPr lang="it-IT" dirty="0" smtClean="0"/>
              <a:t>, </a:t>
            </a:r>
            <a:r>
              <a:rPr lang="it-IT" b="1" i="1" dirty="0" smtClean="0"/>
              <a:t>Ezechiele</a:t>
            </a:r>
            <a:r>
              <a:rPr lang="it-IT" dirty="0" smtClean="0"/>
              <a:t>, </a:t>
            </a:r>
            <a:r>
              <a:rPr lang="it-IT" b="1" i="1" dirty="0" smtClean="0"/>
              <a:t>Daniele</a:t>
            </a:r>
            <a:r>
              <a:rPr lang="it-IT" dirty="0" smtClean="0"/>
              <a:t>, </a:t>
            </a:r>
            <a:r>
              <a:rPr lang="it-IT" b="1" i="1" dirty="0" smtClean="0"/>
              <a:t>Tobia</a:t>
            </a:r>
            <a:r>
              <a:rPr lang="it-IT" dirty="0" smtClean="0"/>
              <a:t>, </a:t>
            </a:r>
            <a:r>
              <a:rPr lang="it-IT" b="1" i="1" dirty="0" smtClean="0"/>
              <a:t>Giuseppe di Nazareth</a:t>
            </a:r>
            <a:r>
              <a:rPr lang="it-IT" dirty="0" smtClean="0"/>
              <a:t>, </a:t>
            </a:r>
            <a:r>
              <a:rPr lang="it-IT" dirty="0" err="1" smtClean="0"/>
              <a:t>etc</a:t>
            </a:r>
            <a:r>
              <a:rPr lang="it-IT" dirty="0" smtClean="0"/>
              <a:t>.., molti sapienti gnostici e </a:t>
            </a:r>
            <a:r>
              <a:rPr lang="it-IT" dirty="0" err="1" smtClean="0"/>
              <a:t>sufi</a:t>
            </a:r>
            <a:r>
              <a:rPr lang="it-IT" dirty="0" smtClean="0"/>
              <a:t> musulmani.</a:t>
            </a:r>
          </a:p>
          <a:p>
            <a:r>
              <a:rPr lang="it-IT" dirty="0" smtClean="0"/>
              <a:t>Possiamo dire che anche la mentalità oggi prevalente, che è di tipo scientista-pragmatista, non aiuta, anzi allontana da tematiche come queste.</a:t>
            </a:r>
            <a:endParaRPr lang="it-I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sogno e la veglia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L’incontro con una situazione trascendente e comunque non ordinariamente “</a:t>
            </a:r>
            <a:r>
              <a:rPr lang="it-IT" i="1" dirty="0" smtClean="0"/>
              <a:t>umana</a:t>
            </a:r>
            <a:r>
              <a:rPr lang="it-IT" dirty="0" smtClean="0"/>
              <a:t>”, insegna ad esempio Agostino, è possibile solo se c’ è la disponibilità di abbandono al sentimento, a ciò che suggerisce il “cuore”: “</a:t>
            </a:r>
            <a:r>
              <a:rPr lang="it-IT" b="1" i="1" dirty="0" smtClean="0"/>
              <a:t>Credo </a:t>
            </a:r>
            <a:r>
              <a:rPr lang="it-IT" b="1" i="1" dirty="0" err="1" smtClean="0"/>
              <a:t>ut</a:t>
            </a:r>
            <a:r>
              <a:rPr lang="it-IT" b="1" i="1" dirty="0" smtClean="0"/>
              <a:t> </a:t>
            </a:r>
            <a:r>
              <a:rPr lang="it-IT" b="1" i="1" dirty="0" err="1" smtClean="0"/>
              <a:t>intelligam</a:t>
            </a:r>
            <a:r>
              <a:rPr lang="it-IT" b="1" i="1" dirty="0" smtClean="0"/>
              <a:t>, </a:t>
            </a:r>
            <a:r>
              <a:rPr lang="it-IT" b="1" i="1" dirty="0" err="1" smtClean="0"/>
              <a:t>intelligo</a:t>
            </a:r>
            <a:r>
              <a:rPr lang="it-IT" b="1" i="1" dirty="0" smtClean="0"/>
              <a:t> </a:t>
            </a:r>
            <a:r>
              <a:rPr lang="it-IT" b="1" i="1" dirty="0" err="1" smtClean="0"/>
              <a:t>ut</a:t>
            </a:r>
            <a:r>
              <a:rPr lang="it-IT" b="1" i="1" dirty="0" smtClean="0"/>
              <a:t> </a:t>
            </a:r>
            <a:r>
              <a:rPr lang="it-IT" b="1" i="1" dirty="0" err="1" smtClean="0"/>
              <a:t>credam</a:t>
            </a:r>
            <a:r>
              <a:rPr lang="it-IT" dirty="0" smtClean="0"/>
              <a:t>”, in una circolarità tra atto di fede e uso della ragione.</a:t>
            </a:r>
          </a:p>
          <a:p>
            <a:r>
              <a:rPr lang="it-IT" dirty="0" smtClean="0"/>
              <a:t>Spesso gli angeli parlano (sempre se ci crediamo) attraverso i sogni, soprattutto nella fase REM, durante il quale quello che viene detto “corpo astrale” si stacca e si rende disponibile a una conoscenza più sottile; </a:t>
            </a:r>
            <a:r>
              <a:rPr lang="it-IT" b="1" dirty="0" smtClean="0"/>
              <a:t>Freud</a:t>
            </a:r>
            <a:r>
              <a:rPr lang="it-IT" dirty="0" smtClean="0"/>
              <a:t> stesso affermava che il sogno è il “</a:t>
            </a:r>
            <a:r>
              <a:rPr lang="it-IT" i="1" dirty="0" smtClean="0"/>
              <a:t>tentato appagamento di un desiderio</a:t>
            </a:r>
            <a:r>
              <a:rPr lang="it-IT" dirty="0" smtClean="0"/>
              <a:t>”, e </a:t>
            </a:r>
            <a:r>
              <a:rPr lang="it-IT" dirty="0" err="1" smtClean="0"/>
              <a:t>dunque…</a:t>
            </a:r>
            <a:endParaRPr lang="it-IT" dirty="0" smtClean="0"/>
          </a:p>
          <a:p>
            <a:r>
              <a:rPr lang="it-IT" dirty="0" smtClean="0"/>
              <a:t>Gli antichi egizi, così come alcuni </a:t>
            </a:r>
            <a:r>
              <a:rPr lang="it-IT" b="1" i="1" dirty="0" err="1" smtClean="0"/>
              <a:t>Midrash</a:t>
            </a:r>
            <a:r>
              <a:rPr lang="it-IT" dirty="0" smtClean="0"/>
              <a:t> ebraici ritenevano che il sogno debba essere interpretato per comprendere la strada indicata dal “</a:t>
            </a:r>
            <a:r>
              <a:rPr lang="it-IT" i="1" dirty="0" smtClean="0"/>
              <a:t>Dio</a:t>
            </a:r>
            <a:r>
              <a:rPr lang="it-IT" dirty="0" smtClean="0"/>
              <a:t>”.  </a:t>
            </a:r>
            <a:endParaRPr lang="it-IT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Una complessità da interpretare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Le nostre vite, e il mondo stesso sono interconnessi, per cui </a:t>
            </a:r>
            <a:r>
              <a:rPr lang="it-IT" b="1" dirty="0" smtClean="0"/>
              <a:t>ogni cosa che accade necessariamente ha a che fare come </a:t>
            </a:r>
            <a:r>
              <a:rPr lang="it-IT" b="1" i="1" dirty="0" smtClean="0"/>
              <a:t>causa</a:t>
            </a:r>
            <a:r>
              <a:rPr lang="it-IT" b="1" dirty="0" smtClean="0"/>
              <a:t> e come </a:t>
            </a:r>
            <a:r>
              <a:rPr lang="it-IT" b="1" i="1" dirty="0" smtClean="0"/>
              <a:t>effetto</a:t>
            </a:r>
            <a:r>
              <a:rPr lang="it-IT" b="1" dirty="0" smtClean="0"/>
              <a:t> su qualcosa d’altro</a:t>
            </a:r>
            <a:r>
              <a:rPr lang="it-IT" dirty="0" smtClean="0"/>
              <a:t>. </a:t>
            </a:r>
          </a:p>
          <a:p>
            <a:r>
              <a:rPr lang="it-IT" dirty="0" smtClean="0"/>
              <a:t>Può darsi dunque che anche i vari piani della realtà si possano toccare, sfiorare, avvicinare al punto da farsi percepire: noi umani abbiamo i cinque sensi, che utilizziamo in modo molto diverso: può darsi dunque che alcuni possano entrare in contatto con qualcuno di questi sensi, anche con quel mondo lì, quello degli angeli.</a:t>
            </a:r>
          </a:p>
          <a:p>
            <a:r>
              <a:rPr lang="it-IT" b="1" dirty="0" smtClean="0"/>
              <a:t>Il pensiero stesso</a:t>
            </a:r>
            <a:r>
              <a:rPr lang="it-IT" dirty="0" smtClean="0"/>
              <a:t>, diceva Platone, </a:t>
            </a:r>
            <a:r>
              <a:rPr lang="it-IT" b="1" dirty="0" smtClean="0"/>
              <a:t>è un “</a:t>
            </a:r>
            <a:r>
              <a:rPr lang="it-IT" b="1" i="1" dirty="0" smtClean="0"/>
              <a:t>dialogo dell’anima con se stessa</a:t>
            </a:r>
            <a:r>
              <a:rPr lang="it-IT" b="1" dirty="0" smtClean="0"/>
              <a:t>”</a:t>
            </a:r>
            <a:r>
              <a:rPr lang="it-IT" dirty="0" smtClean="0"/>
              <a:t>; può darsi che a volte vi siano al tavolo della discussione anche altri ospiti discreti, chi lo </a:t>
            </a:r>
            <a:r>
              <a:rPr lang="it-IT" dirty="0" err="1" smtClean="0"/>
              <a:t>sa…</a:t>
            </a:r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L’angelo di Dio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Claudel</a:t>
            </a:r>
            <a:r>
              <a:rPr lang="it-IT" dirty="0" smtClean="0"/>
              <a:t> ha scritto “</a:t>
            </a:r>
            <a:r>
              <a:rPr lang="it-IT" b="1" i="1" dirty="0" smtClean="0"/>
              <a:t>L’uomo esiste per conoscere e l’angelo conosce per esistere</a:t>
            </a:r>
            <a:r>
              <a:rPr lang="it-IT" dirty="0" smtClean="0"/>
              <a:t>”…</a:t>
            </a:r>
          </a:p>
          <a:p>
            <a:r>
              <a:rPr lang="it-IT" dirty="0" smtClean="0"/>
              <a:t>e </a:t>
            </a:r>
            <a:r>
              <a:rPr lang="it-IT" dirty="0" err="1" smtClean="0"/>
              <a:t>Origene</a:t>
            </a:r>
            <a:r>
              <a:rPr lang="it-IT" dirty="0" smtClean="0"/>
              <a:t>, dell’angelo, “(…) </a:t>
            </a:r>
            <a:r>
              <a:rPr lang="it-IT" b="1" i="1" dirty="0" smtClean="0"/>
              <a:t>gli angeli si radunano intorno a colui che prega Dio per unirsi a alla sua preghiera</a:t>
            </a:r>
            <a:r>
              <a:rPr lang="it-IT" dirty="0" smtClean="0"/>
              <a:t>”, e anche “</a:t>
            </a:r>
            <a:r>
              <a:rPr lang="it-IT" b="1" i="1" dirty="0" smtClean="0"/>
              <a:t>Egli sale, portando le preghiere degli uomini, e poi scende nuovamente portando a ciascuno,secondo il suo merito, alcune delle cose delle quali hanno ricevuto da Dio il mandato di essere ministri presso quanti sono l’oggetto della loro benevolenza</a:t>
            </a:r>
            <a:r>
              <a:rPr lang="it-IT" dirty="0" smtClean="0"/>
              <a:t>”.</a:t>
            </a:r>
          </a:p>
          <a:p>
            <a:r>
              <a:rPr lang="it-IT" dirty="0" smtClean="0"/>
              <a:t>Conosciamo la preghiera all’angelo di Dio? Forse lo </a:t>
            </a:r>
            <a:r>
              <a:rPr lang="it-IT" dirty="0" err="1" smtClean="0"/>
              <a:t>incontriamo…</a:t>
            </a:r>
            <a:endParaRPr lang="it-IT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L’iconografia angelica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Gli angeli hanno costituito il soggetto di moltissimi pittori e scultori di ogni tempo.</a:t>
            </a:r>
          </a:p>
          <a:p>
            <a:r>
              <a:rPr lang="it-IT" dirty="0" smtClean="0"/>
              <a:t>Uno dei maggiori pittori italiani è stato il </a:t>
            </a:r>
            <a:r>
              <a:rPr lang="it-IT" b="1" dirty="0" smtClean="0"/>
              <a:t>Beato Angelico</a:t>
            </a:r>
            <a:r>
              <a:rPr lang="it-IT" dirty="0" smtClean="0"/>
              <a:t> (Giovanni da Fiesole, al secolo Pietro di </a:t>
            </a:r>
            <a:r>
              <a:rPr lang="it-IT" dirty="0" err="1" smtClean="0"/>
              <a:t>Vicchio</a:t>
            </a:r>
            <a:r>
              <a:rPr lang="it-IT" dirty="0" smtClean="0"/>
              <a:t>, 1395-1455), frate domenicano. Egli immaginò e ritrasse in diverse sue opere (l’</a:t>
            </a:r>
            <a:r>
              <a:rPr lang="it-IT" i="1" dirty="0" smtClean="0"/>
              <a:t>Annunciazione </a:t>
            </a:r>
            <a:r>
              <a:rPr lang="it-IT" dirty="0" smtClean="0"/>
              <a:t>su tutte – Museo del </a:t>
            </a:r>
            <a:r>
              <a:rPr lang="it-IT" dirty="0" err="1" smtClean="0"/>
              <a:t>Prado</a:t>
            </a:r>
            <a:r>
              <a:rPr lang="it-IT" dirty="0" smtClean="0"/>
              <a:t> </a:t>
            </a:r>
            <a:r>
              <a:rPr lang="it-IT" smtClean="0"/>
              <a:t>di Madrid) </a:t>
            </a:r>
            <a:r>
              <a:rPr lang="it-IT" dirty="0" smtClean="0"/>
              <a:t>figure angeliche.</a:t>
            </a:r>
          </a:p>
          <a:p>
            <a:r>
              <a:rPr lang="it-IT" dirty="0" smtClean="0"/>
              <a:t>Giotto, Leonardo, Raffaello, Mantegna li rappresentarono spesso, così come Donatello, Jacopo della Quercia e la scuola dei Della Robbia li rappresentarono nella scultura.</a:t>
            </a:r>
            <a:endParaRPr lang="it-IT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/>
              <a:t>…e</a:t>
            </a:r>
            <a:r>
              <a:rPr lang="it-IT" b="1" dirty="0" smtClean="0"/>
              <a:t> </a:t>
            </a:r>
            <a:r>
              <a:rPr lang="it-IT" b="1" dirty="0" smtClean="0"/>
              <a:t>infine, </a:t>
            </a:r>
            <a:r>
              <a:rPr lang="it-IT" b="1" dirty="0" smtClean="0"/>
              <a:t>una preghiera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alle voci del </a:t>
            </a:r>
            <a:r>
              <a:rPr lang="it-IT" b="1" dirty="0" smtClean="0"/>
              <a:t>mistero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smtClean="0"/>
              <a:t>che resta e ci affascina e ci accompagna nel </a:t>
            </a:r>
            <a:r>
              <a:rPr lang="it-IT" b="1" smtClean="0"/>
              <a:t>silenzio</a:t>
            </a:r>
            <a:r>
              <a:rPr lang="it-IT" smtClean="0"/>
              <a:t> e nella </a:t>
            </a:r>
            <a:r>
              <a:rPr lang="it-IT" b="1" dirty="0" smtClean="0"/>
              <a:t>contemplazione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della </a:t>
            </a:r>
            <a:r>
              <a:rPr lang="it-IT" b="1" dirty="0" smtClean="0"/>
              <a:t>bellezza</a:t>
            </a:r>
            <a:r>
              <a:rPr lang="it-IT" dirty="0" smtClean="0"/>
              <a:t> delle cose e della </a:t>
            </a:r>
            <a:r>
              <a:rPr lang="it-IT" b="1" dirty="0" smtClean="0"/>
              <a:t>vita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smtClean="0"/>
              <a:t>e per questo ringraziamo </a:t>
            </a:r>
            <a:r>
              <a:rPr lang="it-IT" b="1" dirty="0" smtClean="0"/>
              <a:t>Dio Onnipotente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i="1" dirty="0" smtClean="0"/>
              <a:t>Amen </a:t>
            </a:r>
            <a:endParaRPr lang="it-IT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</a:t>
            </a:r>
            <a:r>
              <a:rPr lang="it-IT" b="1" i="1" dirty="0" smtClean="0"/>
              <a:t>certo</a:t>
            </a:r>
            <a:r>
              <a:rPr lang="it-IT" b="1" dirty="0" smtClean="0"/>
              <a:t> e il </a:t>
            </a:r>
            <a:r>
              <a:rPr lang="it-IT" b="1" i="1" dirty="0" smtClean="0"/>
              <a:t>vero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/>
              <a:t>Siamo abituati a dare credito a ciò che cade sotto i nostri sensi, per cui crediamo a ciò che vediamo, tocchiamo, gustiamo, ascoltiamo, annusiamo</a:t>
            </a:r>
            <a:r>
              <a:rPr lang="it-IT" dirty="0" smtClean="0"/>
              <a:t>. </a:t>
            </a:r>
            <a:r>
              <a:rPr lang="it-IT" b="1" dirty="0" smtClean="0"/>
              <a:t>Ma possiamo anche sbagliarci, eccome! Infatti, basta essere </a:t>
            </a:r>
            <a:r>
              <a:rPr lang="it-IT" b="1" i="1" dirty="0" smtClean="0"/>
              <a:t>daltonici</a:t>
            </a:r>
            <a:r>
              <a:rPr lang="it-IT" b="1" dirty="0" smtClean="0"/>
              <a:t> per sbagliare il colore che vediamo</a:t>
            </a:r>
            <a:r>
              <a:rPr lang="it-IT" dirty="0" smtClean="0"/>
              <a:t>. Oppure: </a:t>
            </a:r>
            <a:r>
              <a:rPr lang="it-IT" b="1" dirty="0" smtClean="0"/>
              <a:t>la </a:t>
            </a:r>
            <a:r>
              <a:rPr lang="it-IT" b="1" i="1" dirty="0" smtClean="0"/>
              <a:t>destra</a:t>
            </a:r>
            <a:r>
              <a:rPr lang="it-IT" b="1" dirty="0" smtClean="0"/>
              <a:t> e la </a:t>
            </a:r>
            <a:r>
              <a:rPr lang="it-IT" b="1" i="1" dirty="0" smtClean="0"/>
              <a:t>sinistra</a:t>
            </a:r>
            <a:r>
              <a:rPr lang="it-IT" b="1" dirty="0" smtClean="0"/>
              <a:t>, per Wittgenstein, di per sé non esistono</a:t>
            </a:r>
            <a:r>
              <a:rPr lang="it-IT" dirty="0" smtClean="0"/>
              <a:t>! Che significa?</a:t>
            </a:r>
          </a:p>
          <a:p>
            <a:r>
              <a:rPr lang="it-IT" b="1" i="1" dirty="0" smtClean="0"/>
              <a:t>Crediamo dunque all’evidenza delle cose così come ci appaiono, appunto, come ci appaiono</a:t>
            </a:r>
            <a:r>
              <a:rPr lang="it-IT" dirty="0" smtClean="0"/>
              <a:t>! </a:t>
            </a:r>
            <a:r>
              <a:rPr lang="it-IT" b="1" dirty="0" smtClean="0"/>
              <a:t>Ma possono, sia apparire all’essere, oppure anche solo apparire</a:t>
            </a:r>
            <a:r>
              <a:rPr lang="it-IT" dirty="0" smtClean="0"/>
              <a:t>! Pensiamo a tutte </a:t>
            </a:r>
            <a:r>
              <a:rPr lang="it-IT" b="1" dirty="0" smtClean="0"/>
              <a:t>le falsificazioni della società dell’immagine</a:t>
            </a:r>
            <a:r>
              <a:rPr lang="it-IT" dirty="0" smtClean="0"/>
              <a:t>! Agli spot, agli </a:t>
            </a:r>
            <a:r>
              <a:rPr lang="it-IT" dirty="0" err="1" smtClean="0"/>
              <a:t>stereotipi…</a:t>
            </a:r>
            <a:r>
              <a:rPr lang="it-IT" dirty="0" smtClean="0"/>
              <a:t> </a:t>
            </a:r>
          </a:p>
          <a:p>
            <a:pPr>
              <a:buNone/>
            </a:pPr>
            <a:endParaRPr lang="it-IT" dirty="0" smtClean="0"/>
          </a:p>
          <a:p>
            <a:r>
              <a:rPr lang="it-IT" b="1" dirty="0" smtClean="0"/>
              <a:t>La </a:t>
            </a:r>
            <a:r>
              <a:rPr lang="it-IT" b="1" i="1" u="sng" dirty="0" smtClean="0"/>
              <a:t>certezza</a:t>
            </a:r>
            <a:r>
              <a:rPr lang="it-IT" b="1" dirty="0" smtClean="0"/>
              <a:t> personale </a:t>
            </a:r>
            <a:r>
              <a:rPr lang="it-IT" b="1" u="sng" dirty="0" smtClean="0"/>
              <a:t>può non </a:t>
            </a:r>
            <a:r>
              <a:rPr lang="it-IT" b="1" dirty="0" smtClean="0"/>
              <a:t>coincidere con la </a:t>
            </a:r>
            <a:r>
              <a:rPr lang="it-IT" b="1" i="1" u="sng" dirty="0" smtClean="0"/>
              <a:t>verità</a:t>
            </a:r>
            <a:r>
              <a:rPr lang="it-IT" dirty="0" smtClean="0"/>
              <a:t>!</a:t>
            </a:r>
          </a:p>
          <a:p>
            <a:r>
              <a:rPr lang="it-IT" dirty="0" smtClean="0"/>
              <a:t>Oppure crediamo per “</a:t>
            </a:r>
            <a:r>
              <a:rPr lang="it-IT" b="1" i="1" dirty="0" smtClean="0"/>
              <a:t>comunicazione di notizia</a:t>
            </a:r>
            <a:r>
              <a:rPr lang="it-IT" dirty="0" smtClean="0"/>
              <a:t>” da persone </a:t>
            </a:r>
            <a:r>
              <a:rPr lang="it-IT" i="1" dirty="0" err="1" smtClean="0"/>
              <a:t>fededegne</a:t>
            </a:r>
            <a:r>
              <a:rPr lang="it-IT" dirty="0" err="1" smtClean="0"/>
              <a:t>…</a:t>
            </a:r>
            <a:r>
              <a:rPr lang="it-IT" dirty="0" smtClean="0"/>
              <a:t> io non sono mai stato in Australia, ma so che l’Australia esiste per il viaggio del capitano </a:t>
            </a:r>
            <a:r>
              <a:rPr lang="it-IT" i="1" dirty="0" smtClean="0"/>
              <a:t>Cook</a:t>
            </a:r>
            <a:r>
              <a:rPr lang="it-IT" dirty="0" smtClean="0"/>
              <a:t> e ciò che è seguito nei tre secoli successivi.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</a:t>
            </a:r>
            <a:r>
              <a:rPr lang="it-IT" b="1" i="1" dirty="0" smtClean="0"/>
              <a:t>invisibile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smtClean="0"/>
              <a:t>E dunque, per quale ragione crediamo pacificamente anche a realtà che restano opinabili, e non ammettiamo, a volte, per razionalismo un po’ arrogante,  </a:t>
            </a:r>
            <a:r>
              <a:rPr lang="it-IT" dirty="0" smtClean="0"/>
              <a:t>(per intenderci) </a:t>
            </a:r>
            <a:r>
              <a:rPr lang="it-IT" b="1" dirty="0" smtClean="0"/>
              <a:t>quello del professor </a:t>
            </a:r>
            <a:r>
              <a:rPr lang="it-IT" b="1" i="1" dirty="0" err="1" smtClean="0"/>
              <a:t>Odifreddi</a:t>
            </a:r>
            <a:r>
              <a:rPr lang="it-IT" b="1" dirty="0" smtClean="0"/>
              <a:t>,  di </a:t>
            </a:r>
            <a:r>
              <a:rPr lang="it-IT" b="1" i="1" dirty="0" smtClean="0"/>
              <a:t>Piero</a:t>
            </a:r>
            <a:r>
              <a:rPr lang="it-IT" b="1" dirty="0" smtClean="0"/>
              <a:t> </a:t>
            </a:r>
            <a:r>
              <a:rPr lang="it-IT" b="1" i="1" dirty="0" smtClean="0"/>
              <a:t>Angela</a:t>
            </a:r>
            <a:r>
              <a:rPr lang="it-IT" b="1" dirty="0" smtClean="0"/>
              <a:t> e figlio, di </a:t>
            </a:r>
            <a:r>
              <a:rPr lang="it-IT" b="1" i="1" dirty="0" smtClean="0"/>
              <a:t>Augias</a:t>
            </a:r>
            <a:r>
              <a:rPr lang="it-IT" b="1" dirty="0" smtClean="0"/>
              <a:t>, che possano esserci “cose”, realtà che non cadono direttamente sotto i nostri sensi, eppure “</a:t>
            </a:r>
            <a:r>
              <a:rPr lang="it-IT" b="1" i="1" dirty="0" smtClean="0"/>
              <a:t>sono</a:t>
            </a:r>
            <a:r>
              <a:rPr lang="it-IT" b="1" dirty="0" smtClean="0"/>
              <a:t>”? Anche se impercettibili e invisibili</a:t>
            </a:r>
            <a:r>
              <a:rPr lang="it-IT" dirty="0" smtClean="0"/>
              <a:t>?</a:t>
            </a:r>
          </a:p>
          <a:p>
            <a:r>
              <a:rPr lang="it-IT" dirty="0" smtClean="0"/>
              <a:t>Poi vi è anche l’eccesso opposto, quello della </a:t>
            </a:r>
            <a:r>
              <a:rPr lang="it-IT" b="1" dirty="0" smtClean="0"/>
              <a:t>credulità ingenua</a:t>
            </a:r>
            <a:r>
              <a:rPr lang="it-IT" dirty="0" smtClean="0"/>
              <a:t>, per cui qualsiasi racconto di  visioni di esseri strani o </a:t>
            </a:r>
            <a:r>
              <a:rPr lang="it-IT" dirty="0" err="1" smtClean="0"/>
              <a:t>fantasmatici</a:t>
            </a:r>
            <a:r>
              <a:rPr lang="it-IT" dirty="0" smtClean="0"/>
              <a:t> ci colpiscono, come nella letteratura e nel cinema gotico o fantasy.</a:t>
            </a:r>
          </a:p>
          <a:p>
            <a:r>
              <a:rPr lang="it-IT" dirty="0" err="1" smtClean="0"/>
              <a:t>Ma…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</a:t>
            </a:r>
            <a:r>
              <a:rPr lang="it-IT" b="1" i="1" dirty="0" smtClean="0"/>
              <a:t>sacro</a:t>
            </a:r>
            <a:r>
              <a:rPr lang="it-IT" b="1" dirty="0" smtClean="0"/>
              <a:t>, il </a:t>
            </a:r>
            <a:r>
              <a:rPr lang="it-IT" b="1" i="1" dirty="0" smtClean="0"/>
              <a:t>religioso</a:t>
            </a:r>
            <a:r>
              <a:rPr lang="it-IT" b="1" dirty="0" smtClean="0"/>
              <a:t>, il </a:t>
            </a:r>
            <a:r>
              <a:rPr lang="it-IT" b="1" i="1" dirty="0" smtClean="0"/>
              <a:t>teologale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…è</a:t>
            </a:r>
            <a:r>
              <a:rPr lang="it-IT" dirty="0" smtClean="0"/>
              <a:t> indubbio, checché potesse pensare la simpatica </a:t>
            </a:r>
            <a:r>
              <a:rPr lang="it-IT" dirty="0" err="1" smtClean="0"/>
              <a:t>agnostica-atea</a:t>
            </a:r>
            <a:r>
              <a:rPr lang="it-IT" dirty="0" smtClean="0"/>
              <a:t> </a:t>
            </a:r>
            <a:r>
              <a:rPr lang="it-IT" i="1" dirty="0" smtClean="0"/>
              <a:t>Margherita</a:t>
            </a:r>
            <a:r>
              <a:rPr lang="it-IT" dirty="0" smtClean="0"/>
              <a:t> </a:t>
            </a:r>
            <a:r>
              <a:rPr lang="it-IT" i="1" dirty="0" err="1" smtClean="0"/>
              <a:t>Hack</a:t>
            </a:r>
            <a:r>
              <a:rPr lang="it-IT" dirty="0" smtClean="0"/>
              <a:t>, che le dimensioni del </a:t>
            </a:r>
            <a:r>
              <a:rPr lang="it-IT" b="1" dirty="0" smtClean="0"/>
              <a:t>sacro</a:t>
            </a:r>
            <a:r>
              <a:rPr lang="it-IT" dirty="0" smtClean="0"/>
              <a:t>, del </a:t>
            </a:r>
            <a:r>
              <a:rPr lang="it-IT" b="1" dirty="0" smtClean="0"/>
              <a:t>religioso</a:t>
            </a:r>
            <a:r>
              <a:rPr lang="it-IT" dirty="0" smtClean="0"/>
              <a:t> e del </a:t>
            </a:r>
            <a:r>
              <a:rPr lang="it-IT" b="1" dirty="0" smtClean="0"/>
              <a:t>teologale</a:t>
            </a:r>
            <a:r>
              <a:rPr lang="it-IT" dirty="0" smtClean="0"/>
              <a:t> sono reali, realissime: </a:t>
            </a:r>
          </a:p>
          <a:p>
            <a:r>
              <a:rPr lang="it-IT" dirty="0" smtClean="0"/>
              <a:t>a) </a:t>
            </a:r>
            <a:r>
              <a:rPr lang="it-IT" b="1" i="1" dirty="0" smtClean="0"/>
              <a:t>il </a:t>
            </a:r>
            <a:r>
              <a:rPr lang="it-IT" b="1" dirty="0" smtClean="0"/>
              <a:t>senso del sacro </a:t>
            </a:r>
            <a:r>
              <a:rPr lang="it-IT" b="1" i="1" dirty="0" smtClean="0"/>
              <a:t>come separato, straordinario, numinoso, mistero tremendo e affascinante </a:t>
            </a:r>
            <a:r>
              <a:rPr lang="it-IT" dirty="0" smtClean="0"/>
              <a:t>(</a:t>
            </a:r>
            <a:r>
              <a:rPr lang="it-IT" dirty="0" err="1" smtClean="0"/>
              <a:t>cf</a:t>
            </a:r>
            <a:r>
              <a:rPr lang="it-IT" dirty="0" smtClean="0"/>
              <a:t>. </a:t>
            </a:r>
            <a:r>
              <a:rPr lang="it-IT" i="1" dirty="0" smtClean="0"/>
              <a:t>R</a:t>
            </a:r>
            <a:r>
              <a:rPr lang="it-IT" dirty="0" smtClean="0"/>
              <a:t>. </a:t>
            </a:r>
            <a:r>
              <a:rPr lang="it-IT" i="1" dirty="0" smtClean="0"/>
              <a:t>Otto</a:t>
            </a:r>
            <a:r>
              <a:rPr lang="it-IT" dirty="0" smtClean="0"/>
              <a:t> e </a:t>
            </a:r>
            <a:r>
              <a:rPr lang="it-IT" i="1" dirty="0" smtClean="0"/>
              <a:t>M</a:t>
            </a:r>
            <a:r>
              <a:rPr lang="it-IT" dirty="0" smtClean="0"/>
              <a:t>. </a:t>
            </a:r>
            <a:r>
              <a:rPr lang="it-IT" i="1" dirty="0" err="1" smtClean="0"/>
              <a:t>Eliade</a:t>
            </a:r>
            <a:r>
              <a:rPr lang="it-IT" dirty="0" smtClean="0"/>
              <a:t>), è presente da sempre in tutte le culture del mondo: il </a:t>
            </a:r>
            <a:r>
              <a:rPr lang="it-IT" b="1" dirty="0" smtClean="0"/>
              <a:t>grande</a:t>
            </a:r>
            <a:r>
              <a:rPr lang="it-IT" dirty="0" smtClean="0"/>
              <a:t>, l’</a:t>
            </a:r>
            <a:r>
              <a:rPr lang="it-IT" b="1" dirty="0" smtClean="0"/>
              <a:t>immenso</a:t>
            </a:r>
            <a:r>
              <a:rPr lang="it-IT" dirty="0" smtClean="0"/>
              <a:t>, il </a:t>
            </a:r>
            <a:r>
              <a:rPr lang="it-IT" b="1" dirty="0" smtClean="0"/>
              <a:t>potente</a:t>
            </a:r>
            <a:r>
              <a:rPr lang="it-IT" dirty="0" smtClean="0"/>
              <a:t>, il </a:t>
            </a:r>
            <a:r>
              <a:rPr lang="it-IT" b="1" dirty="0" err="1" smtClean="0"/>
              <a:t>silenzioso…</a:t>
            </a:r>
            <a:endParaRPr lang="it-IT" b="1" dirty="0" smtClean="0"/>
          </a:p>
          <a:p>
            <a:r>
              <a:rPr lang="it-IT" b="1" i="1" dirty="0" smtClean="0"/>
              <a:t>Il </a:t>
            </a:r>
            <a:r>
              <a:rPr lang="it-IT" b="1" dirty="0" smtClean="0"/>
              <a:t>sentimento religioso</a:t>
            </a:r>
            <a:r>
              <a:rPr lang="it-IT" b="1" i="1" dirty="0" smtClean="0"/>
              <a:t>, come manifestazione storica di culti religiosi</a:t>
            </a:r>
            <a:r>
              <a:rPr lang="it-IT" dirty="0" smtClean="0"/>
              <a:t>, altrettanto;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teologale</a:t>
            </a:r>
            <a:r>
              <a:rPr lang="it-IT" dirty="0" smtClean="0"/>
              <a:t>, cioè il dato di una “</a:t>
            </a:r>
            <a:r>
              <a:rPr lang="it-IT" b="1" i="1" dirty="0" smtClean="0"/>
              <a:t>fede nel divino</a:t>
            </a:r>
            <a:r>
              <a:rPr lang="it-IT" dirty="0" smtClean="0"/>
              <a:t>” </a:t>
            </a:r>
            <a:r>
              <a:rPr lang="it-IT" b="1" dirty="0" smtClean="0"/>
              <a:t>è presente  in molti</a:t>
            </a:r>
            <a:r>
              <a:rPr lang="it-IT" dirty="0" smtClean="0"/>
              <a:t>, anche di questi tempi secolarizzati, oppure anche  </a:t>
            </a:r>
            <a:r>
              <a:rPr lang="it-IT" b="1" dirty="0" smtClean="0"/>
              <a:t>assente</a:t>
            </a:r>
            <a:r>
              <a:rPr lang="it-IT" dirty="0" smtClean="0"/>
              <a:t>, </a:t>
            </a:r>
            <a:r>
              <a:rPr lang="it-IT" b="1" dirty="0" smtClean="0"/>
              <a:t>ma presente come tema:</a:t>
            </a:r>
            <a:r>
              <a:rPr lang="it-IT" dirty="0" smtClean="0"/>
              <a:t> ad esempio </a:t>
            </a:r>
            <a:r>
              <a:rPr lang="it-IT" b="1" i="1" dirty="0" smtClean="0"/>
              <a:t>i su citati atei parlano sempre di Dio a volte cercando di mostrare che non si può dare o credere in un’entità di cui si dovrebbe saper dire qualcosa, che è Dio stesso</a:t>
            </a:r>
            <a:r>
              <a:rPr lang="it-IT" dirty="0" smtClean="0"/>
              <a:t>: contraddizione intrinseca?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Gli </a:t>
            </a:r>
            <a:r>
              <a:rPr lang="it-IT" b="1" i="1" dirty="0" smtClean="0"/>
              <a:t>angeli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Non è però questa la sede per poter approfondire questo immenso tema, per cui qui ci limiteremo a trattare di quelle entità spirituali, che la nostra tradizione, specialmente cristiana, intende come “</a:t>
            </a:r>
            <a:r>
              <a:rPr lang="it-IT" b="1" i="1" dirty="0" smtClean="0"/>
              <a:t>angeli</a:t>
            </a:r>
            <a:r>
              <a:rPr lang="it-IT" b="1" dirty="0" smtClean="0"/>
              <a:t>”.  </a:t>
            </a:r>
          </a:p>
          <a:p>
            <a:r>
              <a:rPr lang="it-IT" b="1" dirty="0" smtClean="0"/>
              <a:t>Trattiamo dunque solo di  una parte del tema dell’invisibile, dello spirituale, del </a:t>
            </a:r>
            <a:r>
              <a:rPr lang="it-IT" b="1" dirty="0" err="1" smtClean="0"/>
              <a:t>misterioso…</a:t>
            </a:r>
            <a:endParaRPr lang="it-IT" b="1" dirty="0" smtClean="0"/>
          </a:p>
          <a:p>
            <a:r>
              <a:rPr lang="it-IT" b="1" dirty="0" smtClean="0"/>
              <a:t>Se possiamo parlarne o immaginare gli angeli:</a:t>
            </a:r>
          </a:p>
          <a:p>
            <a:pPr>
              <a:buNone/>
            </a:pPr>
            <a:endParaRPr lang="it-IT" b="1" dirty="0" smtClean="0"/>
          </a:p>
          <a:p>
            <a:r>
              <a:rPr lang="it-IT" i="1" dirty="0" smtClean="0"/>
              <a:t>Che cosa sono?</a:t>
            </a:r>
          </a:p>
          <a:p>
            <a:r>
              <a:rPr lang="it-IT" i="1" dirty="0" smtClean="0"/>
              <a:t>Che cosa fanno?</a:t>
            </a:r>
          </a:p>
          <a:p>
            <a:r>
              <a:rPr lang="it-IT" i="1" dirty="0" smtClean="0"/>
              <a:t>Che cosa pensano?</a:t>
            </a:r>
          </a:p>
          <a:p>
            <a:r>
              <a:rPr lang="it-IT" i="1" dirty="0" smtClean="0"/>
              <a:t>Come operano?</a:t>
            </a:r>
          </a:p>
          <a:p>
            <a:r>
              <a:rPr lang="it-IT" i="1" dirty="0" smtClean="0"/>
              <a:t>…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Che cosa </a:t>
            </a:r>
            <a:r>
              <a:rPr lang="it-IT" b="1" i="1" dirty="0" smtClean="0"/>
              <a:t>sono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Innanzitutto gli angeli </a:t>
            </a:r>
            <a:r>
              <a:rPr lang="it-IT" i="1" dirty="0" smtClean="0"/>
              <a:t>sono</a:t>
            </a:r>
            <a:r>
              <a:rPr lang="it-IT" dirty="0" smtClean="0"/>
              <a:t> “</a:t>
            </a:r>
            <a:r>
              <a:rPr lang="it-IT" b="1" i="1" dirty="0" smtClean="0"/>
              <a:t>messaggeri</a:t>
            </a:r>
            <a:r>
              <a:rPr lang="it-IT" dirty="0" smtClean="0"/>
              <a:t>”, dal greco “</a:t>
            </a:r>
            <a:r>
              <a:rPr lang="it-IT" b="1" i="1" dirty="0" err="1" smtClean="0"/>
              <a:t>ànghelos</a:t>
            </a:r>
            <a:r>
              <a:rPr lang="it-IT" dirty="0" smtClean="0"/>
              <a:t>”</a:t>
            </a:r>
            <a:r>
              <a:rPr lang="el-GR" b="1" i="1" dirty="0" smtClean="0"/>
              <a:t> </a:t>
            </a:r>
            <a:r>
              <a:rPr lang="it-IT" b="1" i="1" dirty="0" smtClean="0"/>
              <a:t>(</a:t>
            </a:r>
            <a:r>
              <a:rPr lang="el-GR" b="1" i="1" dirty="0" smtClean="0"/>
              <a:t>ά̉γγελος</a:t>
            </a:r>
            <a:r>
              <a:rPr lang="it-IT" b="1" i="1" dirty="0" smtClean="0"/>
              <a:t>),</a:t>
            </a:r>
            <a:r>
              <a:rPr lang="it-IT" dirty="0" smtClean="0"/>
              <a:t> oppure </a:t>
            </a:r>
            <a:r>
              <a:rPr lang="it-IT" i="1" dirty="0" smtClean="0"/>
              <a:t>sostanze separate</a:t>
            </a:r>
            <a:r>
              <a:rPr lang="it-IT" dirty="0" smtClean="0"/>
              <a:t>, come le chiamava Platone nei dialoghi </a:t>
            </a:r>
            <a:r>
              <a:rPr lang="it-IT" i="1" dirty="0" err="1" smtClean="0"/>
              <a:t>Fedone</a:t>
            </a:r>
            <a:r>
              <a:rPr lang="it-IT" dirty="0" smtClean="0"/>
              <a:t> e </a:t>
            </a:r>
            <a:r>
              <a:rPr lang="it-IT" i="1" dirty="0" smtClean="0"/>
              <a:t>Fedro</a:t>
            </a:r>
            <a:r>
              <a:rPr lang="it-IT" dirty="0" smtClean="0"/>
              <a:t>; </a:t>
            </a:r>
            <a:r>
              <a:rPr lang="it-IT" i="1" dirty="0" smtClean="0"/>
              <a:t>sostanze semplici </a:t>
            </a:r>
            <a:r>
              <a:rPr lang="it-IT" dirty="0" smtClean="0"/>
              <a:t>diverse dall’uomo, capaci di </a:t>
            </a:r>
            <a:r>
              <a:rPr lang="it-IT" i="1" dirty="0" smtClean="0"/>
              <a:t>intuizioni immediate </a:t>
            </a:r>
            <a:r>
              <a:rPr lang="it-IT" dirty="0" smtClean="0"/>
              <a:t>e di </a:t>
            </a:r>
            <a:r>
              <a:rPr lang="it-IT" i="1" dirty="0" smtClean="0"/>
              <a:t>conoscenza superiore</a:t>
            </a:r>
            <a:r>
              <a:rPr lang="it-IT" dirty="0" smtClean="0"/>
              <a:t>; essi sono anche</a:t>
            </a:r>
            <a:r>
              <a:rPr lang="it-IT" b="1" i="1" dirty="0" smtClean="0"/>
              <a:t> spiriti</a:t>
            </a:r>
            <a:r>
              <a:rPr lang="it-IT" dirty="0" smtClean="0"/>
              <a:t>, o </a:t>
            </a:r>
            <a:r>
              <a:rPr lang="it-IT" b="1" i="1" dirty="0" smtClean="0"/>
              <a:t>dèmoni</a:t>
            </a:r>
            <a:r>
              <a:rPr lang="it-IT" dirty="0" smtClean="0"/>
              <a:t> nella tradizione mediterranea (egizia, mesopotamica, greca, latina,…), e anche in quella orientale delle religioni indo-cinesi.</a:t>
            </a:r>
          </a:p>
          <a:p>
            <a:pPr>
              <a:buNone/>
            </a:pPr>
            <a:r>
              <a:rPr lang="it-IT" dirty="0" smtClean="0"/>
              <a:t>Gli angeli sono presenti nelle storie e nei racconti della nostra infanzia: vi è infatti l’</a:t>
            </a:r>
            <a:r>
              <a:rPr lang="it-IT" b="1" i="1" dirty="0" smtClean="0"/>
              <a:t>Angelo custode</a:t>
            </a:r>
            <a:r>
              <a:rPr lang="it-IT" dirty="0" smtClean="0"/>
              <a:t>, nella nostra tradizione cattolica conosciamo la preghiera all’</a:t>
            </a:r>
            <a:r>
              <a:rPr lang="it-IT" b="1" i="1" dirty="0" smtClean="0"/>
              <a:t>angelo</a:t>
            </a:r>
            <a:r>
              <a:rPr lang="it-IT" dirty="0" smtClean="0"/>
              <a:t> </a:t>
            </a:r>
            <a:r>
              <a:rPr lang="it-IT" b="1" i="1" dirty="0" smtClean="0"/>
              <a:t>di </a:t>
            </a:r>
            <a:r>
              <a:rPr lang="it-IT" b="1" i="1" dirty="0" err="1" smtClean="0"/>
              <a:t>Dio</a:t>
            </a:r>
            <a:r>
              <a:rPr lang="it-IT" dirty="0" err="1" smtClean="0"/>
              <a:t>…</a:t>
            </a:r>
            <a:r>
              <a:rPr lang="it-IT" dirty="0" smtClean="0"/>
              <a:t> (chi la ricorda?)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tradizione cristiana 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Secondo la tradizione cristiana, di origine ebraica, gli angeli sono organizzati in differenti ordini, detti </a:t>
            </a:r>
            <a:r>
              <a:rPr lang="it-IT" b="1" dirty="0" smtClean="0"/>
              <a:t>cori angelici</a:t>
            </a:r>
            <a:r>
              <a:rPr lang="it-IT" dirty="0" smtClean="0"/>
              <a:t>. 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Lo </a:t>
            </a:r>
            <a:r>
              <a:rPr lang="it-IT" b="1" dirty="0" err="1" smtClean="0"/>
              <a:t>Pseudo-Dionigi</a:t>
            </a:r>
            <a:r>
              <a:rPr lang="it-IT" b="1" dirty="0" smtClean="0"/>
              <a:t> Areopagita</a:t>
            </a:r>
            <a:r>
              <a:rPr lang="it-IT" dirty="0" smtClean="0"/>
              <a:t> (V-VI sec. ca., da non confondersi con il </a:t>
            </a:r>
            <a:r>
              <a:rPr lang="it-IT" b="1" i="1" dirty="0" smtClean="0"/>
              <a:t>Dionigi l’Areopagita </a:t>
            </a:r>
            <a:r>
              <a:rPr lang="it-IT" dirty="0" smtClean="0"/>
              <a:t>incontrato da Paolo ad Atene), nel libro </a:t>
            </a:r>
            <a:r>
              <a:rPr lang="it-IT" i="1" dirty="0" smtClean="0"/>
              <a:t>De </a:t>
            </a:r>
            <a:r>
              <a:rPr lang="it-IT" i="1" dirty="0" err="1" smtClean="0"/>
              <a:t>caelesti</a:t>
            </a:r>
            <a:r>
              <a:rPr lang="it-IT" i="1" dirty="0" smtClean="0"/>
              <a:t> </a:t>
            </a:r>
            <a:r>
              <a:rPr lang="it-IT" i="1" dirty="0" err="1" smtClean="0"/>
              <a:t>hierarchia</a:t>
            </a:r>
            <a:r>
              <a:rPr lang="it-IT" dirty="0" smtClean="0"/>
              <a:t>, indica </a:t>
            </a:r>
            <a:r>
              <a:rPr lang="it-IT" b="1" dirty="0" smtClean="0"/>
              <a:t>alcuni passaggi del Nuovo Testamento</a:t>
            </a:r>
            <a:r>
              <a:rPr lang="it-IT" dirty="0" smtClean="0"/>
              <a:t>, nello specifico la </a:t>
            </a:r>
            <a:r>
              <a:rPr lang="it-IT" b="1" i="1" dirty="0" smtClean="0"/>
              <a:t>Lettera agli Efesini </a:t>
            </a:r>
            <a:r>
              <a:rPr lang="it-IT" baseline="30000" dirty="0" smtClean="0"/>
              <a:t>[6, 12]</a:t>
            </a:r>
            <a:r>
              <a:rPr lang="it-IT" dirty="0" smtClean="0"/>
              <a:t> e la </a:t>
            </a:r>
            <a:r>
              <a:rPr lang="it-IT" b="1" i="1" dirty="0" smtClean="0"/>
              <a:t>Lettera ai </a:t>
            </a:r>
            <a:r>
              <a:rPr lang="it-IT" b="1" i="1" dirty="0" err="1" smtClean="0"/>
              <a:t>Colossesi</a:t>
            </a:r>
            <a:r>
              <a:rPr lang="it-IT" i="1" dirty="0" smtClean="0"/>
              <a:t> </a:t>
            </a:r>
            <a:r>
              <a:rPr lang="it-IT" baseline="30000" dirty="0" smtClean="0"/>
              <a:t>[1, 16]</a:t>
            </a:r>
            <a:r>
              <a:rPr lang="it-IT" dirty="0" smtClean="0"/>
              <a:t>, </a:t>
            </a:r>
            <a:r>
              <a:rPr lang="it-IT" b="1" dirty="0" smtClean="0"/>
              <a:t>sulla cui base costruisce uno schema di tre gerarchie, sfere o triadi di angeli</a:t>
            </a:r>
            <a:r>
              <a:rPr lang="it-IT" dirty="0" smtClean="0"/>
              <a:t>, </a:t>
            </a:r>
            <a:r>
              <a:rPr lang="it-IT" b="1" dirty="0" smtClean="0"/>
              <a:t>nella quale ogni gerarchia contiene tre ordini o cori. 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790</TotalTime>
  <Words>4133</Words>
  <Application>Microsoft Office PowerPoint</Application>
  <PresentationFormat>Presentazione su schermo (4:3)</PresentationFormat>
  <Paragraphs>191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Equinozio</vt:lpstr>
      <vt:lpstr>Gli Angeli</vt:lpstr>
      <vt:lpstr> Spirito e materia</vt:lpstr>
      <vt:lpstr>Sensibile e intelligibile</vt:lpstr>
      <vt:lpstr>Il certo e il vero</vt:lpstr>
      <vt:lpstr>L’invisibile</vt:lpstr>
      <vt:lpstr>Il sacro, il religioso, il teologale</vt:lpstr>
      <vt:lpstr>Gli angeli</vt:lpstr>
      <vt:lpstr>Che cosa sono</vt:lpstr>
      <vt:lpstr>La tradizione cristiana I</vt:lpstr>
      <vt:lpstr>La tradizione cristiana II</vt:lpstr>
      <vt:lpstr>I Serafini I (prima sfera)</vt:lpstr>
      <vt:lpstr>I Serafini II</vt:lpstr>
      <vt:lpstr>I Cherubini I</vt:lpstr>
      <vt:lpstr>I Cherubini II</vt:lpstr>
      <vt:lpstr>I Troni</vt:lpstr>
      <vt:lpstr>Le Dominazioni (seconda sfera)</vt:lpstr>
      <vt:lpstr>Le Potestà</vt:lpstr>
      <vt:lpstr>Le Virtù</vt:lpstr>
      <vt:lpstr>I Principati (terza sfera)</vt:lpstr>
      <vt:lpstr>Gli Arcangeli I</vt:lpstr>
      <vt:lpstr>Gli Arcangeli II</vt:lpstr>
      <vt:lpstr>Gli Angeli </vt:lpstr>
      <vt:lpstr>Gli Angeli nell’ebraismo I</vt:lpstr>
      <vt:lpstr>Gli Angeli nell’ebraismo II</vt:lpstr>
      <vt:lpstr>Gli Angeli nella kabbala I</vt:lpstr>
      <vt:lpstr>Gli Angeli nella kabbala II</vt:lpstr>
      <vt:lpstr>L’angelo </vt:lpstr>
      <vt:lpstr>Nella Scrittura</vt:lpstr>
      <vt:lpstr>Il custode </vt:lpstr>
      <vt:lpstr>La dottrina</vt:lpstr>
      <vt:lpstr>Le credenze attuali</vt:lpstr>
      <vt:lpstr>…qualcuno li ha visti?</vt:lpstr>
      <vt:lpstr>Il sogno e la veglia</vt:lpstr>
      <vt:lpstr>Una complessità da interpretare </vt:lpstr>
      <vt:lpstr>L’angelo di Dio</vt:lpstr>
      <vt:lpstr>L’iconografia angelica</vt:lpstr>
      <vt:lpstr>…e infine, una preghiera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Renato</dc:creator>
  <cp:lastModifiedBy>Renato</cp:lastModifiedBy>
  <cp:revision>62</cp:revision>
  <dcterms:created xsi:type="dcterms:W3CDTF">2013-09-16T19:30:51Z</dcterms:created>
  <dcterms:modified xsi:type="dcterms:W3CDTF">2014-04-11T08:25:38Z</dcterms:modified>
</cp:coreProperties>
</file>