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9" r:id="rId5"/>
    <p:sldId id="280" r:id="rId6"/>
    <p:sldId id="281" r:id="rId7"/>
    <p:sldId id="259" r:id="rId8"/>
    <p:sldId id="260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E9EA65-F18A-4498-AE81-C5D021AFD39F}" type="datetimeFigureOut">
              <a:rPr lang="it-IT" smtClean="0"/>
              <a:pPr/>
              <a:t>26/05/2014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628E0D-37B3-4569-9E4F-F855E2CDA12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La Giustizia</a:t>
            </a:r>
            <a:br>
              <a:rPr lang="it-IT" b="1" dirty="0" smtClean="0"/>
            </a:br>
            <a:r>
              <a:rPr lang="it-IT" dirty="0" smtClean="0"/>
              <a:t>come </a:t>
            </a:r>
            <a:r>
              <a:rPr lang="it-IT" i="1" dirty="0" err="1" smtClean="0"/>
              <a:t>humana</a:t>
            </a:r>
            <a:r>
              <a:rPr lang="it-IT" i="1" dirty="0" smtClean="0"/>
              <a:t> </a:t>
            </a:r>
            <a:r>
              <a:rPr lang="it-IT" i="1" dirty="0" err="1" smtClean="0"/>
              <a:t>virtus</a:t>
            </a:r>
            <a:endParaRPr lang="it-IT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/>
              <a:t>di Renato </a:t>
            </a:r>
            <a:r>
              <a:rPr lang="it-IT" sz="1800" b="1" dirty="0" err="1" smtClean="0"/>
              <a:t>Pilutti</a:t>
            </a:r>
            <a:endParaRPr lang="it-IT" sz="1800" b="1" dirty="0" smtClean="0"/>
          </a:p>
          <a:p>
            <a:r>
              <a:rPr lang="it-IT" sz="1800" b="1" dirty="0" smtClean="0"/>
              <a:t>Codroipo, 9 giugno 2014</a:t>
            </a:r>
          </a:p>
          <a:p>
            <a:r>
              <a:rPr lang="it-IT" sz="1800" b="1" dirty="0" err="1" smtClean="0"/>
              <a:t>Café</a:t>
            </a:r>
            <a:r>
              <a:rPr lang="it-IT" sz="1800" b="1" dirty="0" smtClean="0"/>
              <a:t> Filosofico </a:t>
            </a:r>
            <a:r>
              <a:rPr lang="it-IT" sz="1800" b="1" i="1" dirty="0" smtClean="0"/>
              <a:t>autentica/ mente</a:t>
            </a:r>
            <a:endParaRPr lang="it-IT" sz="18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Nei Vangeli e in san Paolo</a:t>
            </a:r>
            <a:endParaRPr lang="it-IT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Nel vangelo secondo Matteo </a:t>
            </a:r>
            <a:r>
              <a:rPr lang="it-IT" b="1" i="1" dirty="0" smtClean="0"/>
              <a:t>la giustizia è la ragione teologica della venuta del Verbo di Dio nella persona umana di Gesù con la quale costituisce l’unione ipostatica come Gesù Cristo, Messia e Verbo eternamente generato dal Padre</a:t>
            </a:r>
            <a:r>
              <a:rPr lang="it-IT" dirty="0" smtClean="0"/>
              <a:t>.</a:t>
            </a:r>
          </a:p>
          <a:p>
            <a:r>
              <a:rPr lang="it-IT" dirty="0" smtClean="0"/>
              <a:t>Nei vangeli secondo Luca e Giovanni</a:t>
            </a:r>
            <a:r>
              <a:rPr lang="it-IT" b="1" i="1" dirty="0" smtClean="0"/>
              <a:t> la giustizia è la virtù che permette agli uomini peccatori di assomigliare di più a Cristo</a:t>
            </a:r>
            <a:r>
              <a:rPr lang="it-IT" dirty="0" smtClean="0"/>
              <a:t>, come sua imitazione.</a:t>
            </a:r>
          </a:p>
          <a:p>
            <a:r>
              <a:rPr lang="it-IT" dirty="0" smtClean="0"/>
              <a:t>In </a:t>
            </a:r>
            <a:r>
              <a:rPr lang="it-IT" b="1" i="1" dirty="0" smtClean="0"/>
              <a:t>San Paolo la giustizia è essenzialmente opera divina e si realizza anche nonostante la volontà umana e oltre le opere degli uomini stessi </a:t>
            </a:r>
            <a:r>
              <a:rPr lang="it-IT" dirty="0" smtClean="0"/>
              <a:t>(</a:t>
            </a:r>
            <a:r>
              <a:rPr lang="it-IT" b="1" i="1" dirty="0" smtClean="0"/>
              <a:t>Romani</a:t>
            </a:r>
            <a:r>
              <a:rPr lang="it-IT" dirty="0" smtClean="0"/>
              <a:t>, 3, 24.6, 18). </a:t>
            </a:r>
            <a:r>
              <a:rPr lang="it-IT" b="1" dirty="0" smtClean="0"/>
              <a:t>L’uomo peccatore è dunque giustificato per fede </a:t>
            </a:r>
            <a:r>
              <a:rPr lang="it-IT" dirty="0" smtClean="0"/>
              <a:t>per opera della </a:t>
            </a:r>
            <a:r>
              <a:rPr lang="it-IT" b="1" dirty="0" smtClean="0"/>
              <a:t>grazia divina</a:t>
            </a:r>
            <a:r>
              <a:rPr lang="it-IT" dirty="0" smtClean="0"/>
              <a:t>. </a:t>
            </a:r>
          </a:p>
          <a:p>
            <a:r>
              <a:rPr lang="it-IT" b="1" dirty="0" smtClean="0"/>
              <a:t>Agostino</a:t>
            </a:r>
            <a:r>
              <a:rPr lang="it-IT" dirty="0" smtClean="0"/>
              <a:t> fu grande seguace  di questa dottrina e </a:t>
            </a:r>
            <a:r>
              <a:rPr lang="it-IT" b="1" dirty="0" smtClean="0"/>
              <a:t>Lutero</a:t>
            </a:r>
            <a:r>
              <a:rPr lang="it-IT" dirty="0" smtClean="0"/>
              <a:t> in modo addirittura estremo.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giustizia oggi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tema della giustizia è oggi molto sentito, specialmente in Italia. Le ragioni di questo interesse sono varie e tutte molto importanti. A volte si “</a:t>
            </a:r>
            <a:r>
              <a:rPr lang="it-IT" i="1" dirty="0" smtClean="0"/>
              <a:t>fa confusione</a:t>
            </a:r>
            <a:r>
              <a:rPr lang="it-IT" dirty="0" smtClean="0"/>
              <a:t>” tra l’accezione del termine come </a:t>
            </a:r>
            <a:r>
              <a:rPr lang="it-IT" b="1" dirty="0" smtClean="0"/>
              <a:t>virtù e sistema legislativo e giuridico  </a:t>
            </a:r>
            <a:r>
              <a:rPr lang="it-IT" dirty="0" smtClean="0"/>
              <a:t>e l’accezione tout court come “</a:t>
            </a:r>
            <a:r>
              <a:rPr lang="it-IT" b="1" dirty="0" smtClean="0"/>
              <a:t>magistratura</a:t>
            </a:r>
            <a:r>
              <a:rPr lang="it-IT" dirty="0" smtClean="0"/>
              <a:t>”.</a:t>
            </a:r>
          </a:p>
          <a:p>
            <a:r>
              <a:rPr lang="it-IT" dirty="0" smtClean="0"/>
              <a:t>Se </a:t>
            </a:r>
            <a:r>
              <a:rPr lang="it-IT" b="1" dirty="0" err="1" smtClean="0"/>
              <a:t>Montesquieu</a:t>
            </a:r>
            <a:r>
              <a:rPr lang="it-IT" dirty="0" smtClean="0"/>
              <a:t> duecento e cinquanta anni fa ha indicato la suddivisione dei poteri in legislativo, esecutivo e  giudiziario, oggi più che mai è urgente </a:t>
            </a:r>
            <a:r>
              <a:rPr lang="it-IT" b="1" dirty="0" smtClean="0"/>
              <a:t>recuperare l’essenza di quella straordinaria proposta politico-amministrativa dello stato, perché è stata, nei fatti, ampiamente violata</a:t>
            </a:r>
            <a:r>
              <a:rPr lang="it-IT" dirty="0" smtClean="0"/>
              <a:t>.</a:t>
            </a:r>
          </a:p>
          <a:p>
            <a:r>
              <a:rPr lang="it-IT" b="1" dirty="0" smtClean="0"/>
              <a:t>Non sarebbe male, anzi, recuperare nel contempo anche l’immensa portata della </a:t>
            </a:r>
            <a:r>
              <a:rPr lang="it-IT" b="1" i="1" dirty="0" smtClean="0"/>
              <a:t>giustizia come virtù, cioè come habitus morale</a:t>
            </a:r>
            <a:r>
              <a:rPr lang="it-IT" b="1" dirty="0" smtClean="0"/>
              <a:t> di ciascun uomo</a:t>
            </a:r>
            <a:r>
              <a:rPr lang="it-IT" b="1" dirty="0" smtClean="0"/>
              <a:t>, in </a:t>
            </a:r>
            <a:r>
              <a:rPr lang="it-IT" b="1" dirty="0" smtClean="0"/>
              <a:t>ogni situazione e contesto si trovi, sia nei rapporti interpersonali, sia nei rapporti con le istituzioni pubbliche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i="1" dirty="0" smtClean="0"/>
              <a:t>giustizia</a:t>
            </a:r>
            <a:r>
              <a:rPr lang="it-IT" b="1" dirty="0" smtClean="0"/>
              <a:t> come </a:t>
            </a:r>
            <a:r>
              <a:rPr lang="it-IT" b="1" i="1" dirty="0" smtClean="0"/>
              <a:t>virtù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La </a:t>
            </a:r>
            <a:r>
              <a:rPr lang="it-IT" b="1" dirty="0" smtClean="0"/>
              <a:t>giustizia</a:t>
            </a:r>
            <a:r>
              <a:rPr lang="it-IT" dirty="0" smtClean="0"/>
              <a:t>, innanzitutto, è una specie di </a:t>
            </a:r>
            <a:r>
              <a:rPr lang="it-IT" b="1" dirty="0" smtClean="0"/>
              <a:t>sentimento</a:t>
            </a:r>
            <a:r>
              <a:rPr lang="it-IT" dirty="0" smtClean="0"/>
              <a:t>, che potremmo dire </a:t>
            </a:r>
            <a:r>
              <a:rPr lang="it-IT" b="1" dirty="0" smtClean="0"/>
              <a:t>naturale</a:t>
            </a:r>
            <a:r>
              <a:rPr lang="it-IT" dirty="0" smtClean="0"/>
              <a:t>: la tradizione filosofica occidentale, civile (Platone e Aristotele) e religiosa (Vangeli e Padri della Chiesa, Teologi medievali etc.) l’hanno classificata come </a:t>
            </a:r>
            <a:r>
              <a:rPr lang="it-IT" b="1" dirty="0" smtClean="0"/>
              <a:t>virtù</a:t>
            </a:r>
            <a:r>
              <a:rPr lang="it-IT" dirty="0" smtClean="0"/>
              <a:t>, </a:t>
            </a:r>
            <a:r>
              <a:rPr lang="it-IT" b="1" i="1" dirty="0" err="1" smtClean="0"/>
              <a:t>virtus</a:t>
            </a:r>
            <a:r>
              <a:rPr lang="it-IT" dirty="0" smtClean="0"/>
              <a:t>, </a:t>
            </a:r>
            <a:r>
              <a:rPr lang="el-GR" b="1" i="1" dirty="0" smtClean="0"/>
              <a:t>α̕ρετή</a:t>
            </a:r>
            <a:r>
              <a:rPr lang="it-IT" dirty="0" smtClean="0"/>
              <a:t>, cioè come “</a:t>
            </a:r>
            <a:r>
              <a:rPr lang="it-IT" b="1" i="1" dirty="0" smtClean="0"/>
              <a:t>punto di forza</a:t>
            </a:r>
            <a:r>
              <a:rPr lang="it-IT" dirty="0" smtClean="0"/>
              <a:t>” dell’agire umano. </a:t>
            </a:r>
          </a:p>
          <a:p>
            <a:r>
              <a:rPr lang="it-IT" dirty="0" smtClean="0"/>
              <a:t>È la </a:t>
            </a:r>
            <a:r>
              <a:rPr lang="it-IT" b="1" i="1" dirty="0" err="1" smtClean="0"/>
              <a:t>iustitia</a:t>
            </a:r>
            <a:r>
              <a:rPr lang="it-IT" dirty="0" smtClean="0"/>
              <a:t> degli antichi </a:t>
            </a:r>
            <a:r>
              <a:rPr lang="it-IT" i="1" dirty="0" smtClean="0"/>
              <a:t>Romani</a:t>
            </a:r>
            <a:r>
              <a:rPr lang="it-IT" dirty="0" smtClean="0"/>
              <a:t> e di </a:t>
            </a:r>
            <a:r>
              <a:rPr lang="it-IT" i="1" dirty="0" smtClean="0"/>
              <a:t>san Paolo </a:t>
            </a:r>
            <a:r>
              <a:rPr lang="it-IT" dirty="0" smtClean="0"/>
              <a:t>(</a:t>
            </a:r>
            <a:r>
              <a:rPr lang="it-IT" dirty="0" err="1" smtClean="0"/>
              <a:t>cf</a:t>
            </a:r>
            <a:r>
              <a:rPr lang="it-IT" dirty="0" smtClean="0"/>
              <a:t>. </a:t>
            </a:r>
            <a:r>
              <a:rPr lang="it-IT" i="1" dirty="0" smtClean="0"/>
              <a:t>Lettera ai Romani</a:t>
            </a:r>
            <a:r>
              <a:rPr lang="it-IT" dirty="0" smtClean="0"/>
              <a:t>), che son cose diverse, ma apparentate, in qualche modo, come vedremo.</a:t>
            </a:r>
          </a:p>
          <a:p>
            <a:r>
              <a:rPr lang="it-IT" b="1" dirty="0" smtClean="0"/>
              <a:t>Virtù</a:t>
            </a:r>
            <a:r>
              <a:rPr lang="it-IT" dirty="0" smtClean="0"/>
              <a:t>, infatti, è dal latino </a:t>
            </a:r>
            <a:r>
              <a:rPr lang="it-IT" b="1" i="1" dirty="0" err="1" smtClean="0"/>
              <a:t>vir</a:t>
            </a:r>
            <a:r>
              <a:rPr lang="it-IT" dirty="0" smtClean="0"/>
              <a:t>, uomo, ovvero </a:t>
            </a:r>
            <a:r>
              <a:rPr lang="it-IT" b="1" i="1" dirty="0" smtClean="0"/>
              <a:t>vis</a:t>
            </a:r>
            <a:r>
              <a:rPr lang="it-IT" dirty="0" smtClean="0"/>
              <a:t>, </a:t>
            </a:r>
            <a:r>
              <a:rPr lang="it-IT" b="1" dirty="0" smtClean="0"/>
              <a:t>forza</a:t>
            </a:r>
            <a:r>
              <a:rPr lang="it-IT" dirty="0" smtClean="0"/>
              <a:t>: la </a:t>
            </a:r>
            <a:r>
              <a:rPr lang="it-IT" b="1" dirty="0" smtClean="0"/>
              <a:t>giustizia</a:t>
            </a:r>
            <a:r>
              <a:rPr lang="it-IT" dirty="0" smtClean="0"/>
              <a:t> è dunque una manifestazione di </a:t>
            </a:r>
            <a:r>
              <a:rPr lang="it-IT" b="1" dirty="0" smtClean="0"/>
              <a:t>fortezza</a:t>
            </a:r>
            <a:r>
              <a:rPr lang="it-IT" dirty="0" smtClean="0"/>
              <a:t> e di </a:t>
            </a:r>
            <a:r>
              <a:rPr lang="it-IT" b="1" dirty="0" smtClean="0"/>
              <a:t>coraggio</a:t>
            </a:r>
            <a:r>
              <a:rPr lang="it-IT" dirty="0" smtClean="0"/>
              <a:t> (altra virtù classificata da Platone e san Gregorio Magno).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Chi è più curioso può dare uno sguardo a quanto dice su questo </a:t>
            </a:r>
            <a:r>
              <a:rPr lang="it-IT" i="1" dirty="0" err="1" smtClean="0"/>
              <a:t>argumentum</a:t>
            </a:r>
            <a:r>
              <a:rPr lang="it-IT" dirty="0" smtClean="0"/>
              <a:t> Aristotele nei </a:t>
            </a:r>
            <a:r>
              <a:rPr lang="it-IT" b="1" i="1" dirty="0" smtClean="0"/>
              <a:t>Libri</a:t>
            </a:r>
            <a:r>
              <a:rPr lang="it-IT" i="1" dirty="0" smtClean="0"/>
              <a:t> </a:t>
            </a:r>
            <a:r>
              <a:rPr lang="it-IT" b="1" i="1" dirty="0" smtClean="0"/>
              <a:t>IV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b="1" i="1" dirty="0" smtClean="0"/>
              <a:t>V</a:t>
            </a:r>
            <a:r>
              <a:rPr lang="it-IT" dirty="0" smtClean="0"/>
              <a:t> dell’</a:t>
            </a:r>
            <a:r>
              <a:rPr lang="it-IT" b="1" i="1" dirty="0" smtClean="0"/>
              <a:t>Etica</a:t>
            </a:r>
            <a:r>
              <a:rPr lang="it-IT" dirty="0" smtClean="0"/>
              <a:t> </a:t>
            </a:r>
            <a:r>
              <a:rPr lang="it-IT" b="1" i="1" dirty="0" err="1" smtClean="0"/>
              <a:t>Nicomachea</a:t>
            </a:r>
            <a:r>
              <a:rPr lang="it-IT" dirty="0" smtClean="0"/>
              <a:t> e Tommaso d’Aquino nella </a:t>
            </a:r>
            <a:r>
              <a:rPr lang="it-IT" b="1" i="1" dirty="0" smtClean="0"/>
              <a:t>Summa</a:t>
            </a:r>
            <a:r>
              <a:rPr lang="it-IT" dirty="0" smtClean="0"/>
              <a:t> </a:t>
            </a:r>
            <a:r>
              <a:rPr lang="it-IT" b="1" i="1" dirty="0" err="1" smtClean="0"/>
              <a:t>Theologiae</a:t>
            </a:r>
            <a:r>
              <a:rPr lang="it-IT" dirty="0" smtClean="0"/>
              <a:t> - </a:t>
            </a:r>
            <a:r>
              <a:rPr lang="it-IT" b="1" i="1" dirty="0" err="1" smtClean="0"/>
              <a:t>Secunda</a:t>
            </a:r>
            <a:r>
              <a:rPr lang="it-IT" b="1" i="1" dirty="0" smtClean="0"/>
              <a:t> </a:t>
            </a:r>
            <a:r>
              <a:rPr lang="it-IT" b="1" i="1" dirty="0" err="1" smtClean="0"/>
              <a:t>secundae</a:t>
            </a:r>
            <a:r>
              <a:rPr lang="it-IT" dirty="0" smtClean="0"/>
              <a:t>, q. 57.79.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La </a:t>
            </a:r>
            <a:r>
              <a:rPr lang="it-IT" b="1" i="1" dirty="0" smtClean="0"/>
              <a:t>giustizia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b="1" dirty="0" smtClean="0"/>
              <a:t>come principio di diritto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</a:t>
            </a:r>
            <a:r>
              <a:rPr lang="it-IT" b="1" dirty="0" smtClean="0"/>
              <a:t>giustizia</a:t>
            </a:r>
            <a:r>
              <a:rPr lang="it-IT" dirty="0" smtClean="0"/>
              <a:t> è anche un termine che appartiene al </a:t>
            </a:r>
            <a:r>
              <a:rPr lang="it-IT" b="1" dirty="0" smtClean="0"/>
              <a:t>diritto</a:t>
            </a:r>
            <a:r>
              <a:rPr lang="it-IT" dirty="0" smtClean="0"/>
              <a:t>, alla </a:t>
            </a:r>
            <a:r>
              <a:rPr lang="it-IT" b="1" dirty="0" smtClean="0"/>
              <a:t>giurisprudenza</a:t>
            </a:r>
            <a:r>
              <a:rPr lang="it-IT" dirty="0" smtClean="0"/>
              <a:t>. Quante volte abbiamo sentito parlare di “</a:t>
            </a:r>
            <a:r>
              <a:rPr lang="it-IT" b="1" i="1" dirty="0" smtClean="0"/>
              <a:t>giustizia giusta</a:t>
            </a:r>
            <a:r>
              <a:rPr lang="it-IT" dirty="0" smtClean="0"/>
              <a:t>”? Perché, vien da chiedersi, vi è anche una </a:t>
            </a:r>
            <a:r>
              <a:rPr lang="it-IT" b="1" i="1" dirty="0" smtClean="0"/>
              <a:t>giustizia ingiusta</a:t>
            </a:r>
            <a:r>
              <a:rPr lang="it-IT" dirty="0" smtClean="0"/>
              <a:t>? A voi una </a:t>
            </a:r>
            <a:r>
              <a:rPr lang="it-IT" dirty="0" err="1" smtClean="0"/>
              <a:t>valutazione…</a:t>
            </a:r>
            <a:endParaRPr lang="it-IT" dirty="0" smtClean="0"/>
          </a:p>
          <a:p>
            <a:r>
              <a:rPr lang="it-IT" b="1" dirty="0" smtClean="0"/>
              <a:t>San Tommaso</a:t>
            </a:r>
            <a:r>
              <a:rPr lang="it-IT" dirty="0" smtClean="0"/>
              <a:t>, sulle tracce di </a:t>
            </a:r>
            <a:r>
              <a:rPr lang="it-IT" b="1" dirty="0" smtClean="0"/>
              <a:t>Aristotele</a:t>
            </a:r>
            <a:r>
              <a:rPr lang="it-IT" dirty="0" smtClean="0"/>
              <a:t>, dividendo la </a:t>
            </a:r>
            <a:r>
              <a:rPr lang="it-IT" b="1" dirty="0" smtClean="0"/>
              <a:t>giustizia</a:t>
            </a:r>
            <a:r>
              <a:rPr lang="it-IT" dirty="0" smtClean="0"/>
              <a:t> in tre modi: a) </a:t>
            </a:r>
            <a:r>
              <a:rPr lang="it-IT" b="1" dirty="0" smtClean="0"/>
              <a:t>generale</a:t>
            </a:r>
            <a:r>
              <a:rPr lang="it-IT" dirty="0" smtClean="0"/>
              <a:t>, b) </a:t>
            </a:r>
            <a:r>
              <a:rPr lang="it-IT" b="1" dirty="0" smtClean="0"/>
              <a:t>commutativa</a:t>
            </a:r>
            <a:r>
              <a:rPr lang="it-IT" dirty="0" smtClean="0"/>
              <a:t>, c) </a:t>
            </a:r>
            <a:r>
              <a:rPr lang="it-IT" b="1" dirty="0" smtClean="0"/>
              <a:t>distributiva</a:t>
            </a:r>
            <a:r>
              <a:rPr lang="it-IT" dirty="0" smtClean="0"/>
              <a:t>, dava alla prima, la “</a:t>
            </a:r>
            <a:r>
              <a:rPr lang="it-IT" b="1" i="1" dirty="0" smtClean="0"/>
              <a:t>generale</a:t>
            </a:r>
            <a:r>
              <a:rPr lang="it-IT" dirty="0" smtClean="0"/>
              <a:t>” il ruolo di </a:t>
            </a:r>
            <a:r>
              <a:rPr lang="it-IT" b="1" dirty="0" smtClean="0"/>
              <a:t>giustizia secondo le leggi</a:t>
            </a:r>
            <a:r>
              <a:rPr lang="it-IT" dirty="0" smtClean="0"/>
              <a:t>, oggi diremmo, in Italia, </a:t>
            </a:r>
            <a:r>
              <a:rPr lang="it-IT" b="1" dirty="0" smtClean="0"/>
              <a:t>costituzionale</a:t>
            </a:r>
            <a:r>
              <a:rPr lang="it-IT" dirty="0" smtClean="0"/>
              <a:t>, con ciò che segue.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giustizia </a:t>
            </a:r>
            <a:r>
              <a:rPr lang="it-IT" b="1" i="1" dirty="0" smtClean="0"/>
              <a:t>generale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smtClean="0"/>
              <a:t>È sicuramente il concetto più arduo</a:t>
            </a:r>
            <a:r>
              <a:rPr lang="it-IT" dirty="0" smtClean="0"/>
              <a:t>, perché, appunto, si riferisce alla legislazione in vigore. </a:t>
            </a:r>
            <a:r>
              <a:rPr lang="it-IT" b="1" dirty="0" smtClean="0"/>
              <a:t>Se la legislazione vigente è eticamente discutibile o ingiusta, o perfino criminale,come in certi casi della storia del ‘900, come la mettiamo? Se l’etica sottesa a quella giustizia è un’etica </a:t>
            </a:r>
            <a:r>
              <a:rPr lang="it-IT" b="1" i="1" dirty="0" err="1" smtClean="0"/>
              <a:t>prescrittivista</a:t>
            </a:r>
            <a:r>
              <a:rPr lang="it-IT" b="1" dirty="0" smtClean="0"/>
              <a:t> o </a:t>
            </a:r>
            <a:r>
              <a:rPr lang="it-IT" b="1" i="1" dirty="0" err="1" smtClean="0"/>
              <a:t>deontologista</a:t>
            </a:r>
            <a:r>
              <a:rPr lang="it-IT" b="1" dirty="0" smtClean="0"/>
              <a:t>, paradossalmente si tratta di una giustizia ingiusta, come quella che dichiarava di rispettare Eichmann, difendendosi al processo di Tel Aviv nel 1961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</a:t>
            </a:r>
            <a:r>
              <a:rPr lang="it-IT" b="1" i="1" dirty="0" smtClean="0"/>
              <a:t>giustizia generale </a:t>
            </a:r>
            <a:r>
              <a:rPr lang="it-IT" dirty="0" smtClean="0"/>
              <a:t>è dunque il discorso da cui partire.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La giustizia </a:t>
            </a:r>
            <a:r>
              <a:rPr lang="it-IT" b="1" i="1" dirty="0" smtClean="0"/>
              <a:t>commutativa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b="1" dirty="0" smtClean="0"/>
              <a:t>e quella </a:t>
            </a:r>
            <a:r>
              <a:rPr lang="it-IT" b="1" i="1" dirty="0" smtClean="0"/>
              <a:t>distributiva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</a:t>
            </a:r>
            <a:r>
              <a:rPr lang="it-IT" b="1" i="1" dirty="0" smtClean="0"/>
              <a:t>giustizia commutativa </a:t>
            </a:r>
            <a:r>
              <a:rPr lang="it-IT" b="1" dirty="0" smtClean="0"/>
              <a:t>regola i rapporti delle persone e dei gruppi organizzati tra di loro</a:t>
            </a:r>
            <a:r>
              <a:rPr lang="it-IT" dirty="0" smtClean="0"/>
              <a:t>: appartengono a questo ambito i contratti e i patti, in Italia regolamentati dal Codice Civile e leggi correlate. Parliamo naturalmente, sia di contratti di lavoro sia di contratti commerciali.</a:t>
            </a:r>
          </a:p>
          <a:p>
            <a:r>
              <a:rPr lang="it-IT" dirty="0" smtClean="0"/>
              <a:t>La </a:t>
            </a:r>
            <a:r>
              <a:rPr lang="it-IT" b="1" i="1" dirty="0" smtClean="0"/>
              <a:t>giustizia</a:t>
            </a:r>
            <a:r>
              <a:rPr lang="it-IT" dirty="0" smtClean="0"/>
              <a:t> </a:t>
            </a:r>
            <a:r>
              <a:rPr lang="it-IT" b="1" i="1" dirty="0" smtClean="0"/>
              <a:t>distributiva</a:t>
            </a:r>
            <a:r>
              <a:rPr lang="it-IT" dirty="0" smtClean="0"/>
              <a:t>, che un tempo si declinava come pratica caritatevole,oggi viene denominata </a:t>
            </a:r>
            <a:r>
              <a:rPr lang="it-IT" b="1" i="1" dirty="0" smtClean="0"/>
              <a:t>welfare</a:t>
            </a:r>
            <a:r>
              <a:rPr lang="it-IT" dirty="0" smtClean="0"/>
              <a:t> </a:t>
            </a:r>
            <a:r>
              <a:rPr lang="it-IT" b="1" i="1" dirty="0" smtClean="0"/>
              <a:t>state</a:t>
            </a:r>
            <a:r>
              <a:rPr lang="it-IT" dirty="0" smtClean="0"/>
              <a:t> o </a:t>
            </a:r>
            <a:r>
              <a:rPr lang="it-IT" b="1" i="1" dirty="0" smtClean="0"/>
              <a:t>society</a:t>
            </a:r>
            <a:r>
              <a:rPr lang="it-IT" dirty="0" smtClean="0"/>
              <a:t>, (1888 Bismarck in Germania, 1948 </a:t>
            </a:r>
            <a:r>
              <a:rPr lang="it-IT" dirty="0" smtClean="0"/>
              <a:t> </a:t>
            </a:r>
            <a:r>
              <a:rPr lang="it-IT" dirty="0" err="1" smtClean="0"/>
              <a:t>Beveridge</a:t>
            </a:r>
            <a:r>
              <a:rPr lang="it-IT" dirty="0" smtClean="0"/>
              <a:t> in Inghilterra</a:t>
            </a:r>
            <a:r>
              <a:rPr lang="it-IT" dirty="0" smtClean="0"/>
              <a:t>), e regola i rapporti tra la società e i suoi membri.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altre “</a:t>
            </a:r>
            <a:r>
              <a:rPr lang="it-IT" b="1" i="1" dirty="0" smtClean="0"/>
              <a:t>giustizie</a:t>
            </a:r>
            <a:r>
              <a:rPr lang="it-IT" b="1" dirty="0" smtClean="0"/>
              <a:t>”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Ferme restando le prime tre brevemente illustrate, che costituiscono il nucleo concettuale più importante, si possono annoverare nella modernità anche:</a:t>
            </a:r>
          </a:p>
          <a:p>
            <a:r>
              <a:rPr lang="it-IT" dirty="0" smtClean="0"/>
              <a:t>- la </a:t>
            </a:r>
            <a:r>
              <a:rPr lang="it-IT" b="1" i="1" dirty="0" smtClean="0"/>
              <a:t>giustizia vendicativa </a:t>
            </a:r>
            <a:r>
              <a:rPr lang="it-IT" dirty="0" smtClean="0"/>
              <a:t>o </a:t>
            </a:r>
            <a:r>
              <a:rPr lang="it-IT" b="1" i="1" dirty="0" smtClean="0"/>
              <a:t>punitiva</a:t>
            </a:r>
            <a:r>
              <a:rPr lang="it-IT" dirty="0" smtClean="0"/>
              <a:t> che appartiene, in generale, al diritto civile e penale,</a:t>
            </a:r>
          </a:p>
          <a:p>
            <a:r>
              <a:rPr lang="it-IT" dirty="0" smtClean="0"/>
              <a:t>- la </a:t>
            </a:r>
            <a:r>
              <a:rPr lang="it-IT" b="1" i="1" dirty="0" smtClean="0"/>
              <a:t>giustizia amministrativa</a:t>
            </a:r>
            <a:r>
              <a:rPr lang="it-IT" dirty="0" smtClean="0"/>
              <a:t>, dal significato evidente e</a:t>
            </a:r>
          </a:p>
          <a:p>
            <a:r>
              <a:rPr lang="it-IT" dirty="0" smtClean="0"/>
              <a:t>- la </a:t>
            </a:r>
            <a:r>
              <a:rPr lang="it-IT" b="1" i="1" dirty="0" smtClean="0"/>
              <a:t>giustizia sociale</a:t>
            </a:r>
            <a:r>
              <a:rPr lang="it-IT" dirty="0" smtClean="0"/>
              <a:t>, che è </a:t>
            </a:r>
            <a:r>
              <a:rPr lang="it-IT" b="1" i="1" dirty="0" smtClean="0"/>
              <a:t>l’ambito dell’etica o morale sociale</a:t>
            </a:r>
            <a:r>
              <a:rPr lang="it-IT" dirty="0" smtClean="0"/>
              <a:t>: questo tipo di giustizia trae origine dal diritto romano e dalle dottrine filosofiche stoiche, ma soprattutto dalla morale cristiana. Le è sottesa </a:t>
            </a:r>
            <a:r>
              <a:rPr lang="it-IT" b="1" dirty="0" smtClean="0"/>
              <a:t>un’antropologia</a:t>
            </a:r>
            <a:r>
              <a:rPr lang="it-IT" dirty="0" smtClean="0"/>
              <a:t> </a:t>
            </a:r>
            <a:r>
              <a:rPr lang="it-IT" b="1" dirty="0" smtClean="0"/>
              <a:t>dell’uguaglianza ontologica </a:t>
            </a:r>
            <a:r>
              <a:rPr lang="it-IT" dirty="0" smtClean="0"/>
              <a:t>tra tutti gli uomini.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Etimologia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</a:t>
            </a:r>
            <a:r>
              <a:rPr lang="it-IT" b="1" dirty="0" smtClean="0"/>
              <a:t>giustizia</a:t>
            </a:r>
            <a:r>
              <a:rPr lang="it-IT" dirty="0" smtClean="0"/>
              <a:t> si declina in modo diverso nelle due grandi </a:t>
            </a:r>
            <a:r>
              <a:rPr lang="it-IT" i="1" dirty="0" smtClean="0"/>
              <a:t>culture-fonti </a:t>
            </a:r>
            <a:r>
              <a:rPr lang="it-IT" dirty="0" smtClean="0"/>
              <a:t>della nostra: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quella </a:t>
            </a:r>
            <a:r>
              <a:rPr lang="it-IT" b="1" dirty="0" smtClean="0"/>
              <a:t>ebraica</a:t>
            </a:r>
            <a:r>
              <a:rPr lang="it-IT" dirty="0" smtClean="0"/>
              <a:t>, che dice, per </a:t>
            </a:r>
            <a:r>
              <a:rPr lang="it-IT" b="1" dirty="0" smtClean="0"/>
              <a:t>giustizia</a:t>
            </a:r>
            <a:r>
              <a:rPr lang="it-IT" dirty="0" smtClean="0"/>
              <a:t> [</a:t>
            </a:r>
            <a:r>
              <a:rPr lang="it-IT" b="1" i="1" dirty="0" err="1" smtClean="0"/>
              <a:t>emèt</a:t>
            </a:r>
            <a:r>
              <a:rPr lang="it-IT" i="1" dirty="0" smtClean="0"/>
              <a:t> </a:t>
            </a:r>
            <a:r>
              <a:rPr lang="it-IT" dirty="0" smtClean="0"/>
              <a:t>o</a:t>
            </a:r>
            <a:r>
              <a:rPr lang="it-IT" i="1" dirty="0" smtClean="0"/>
              <a:t> </a:t>
            </a:r>
            <a:r>
              <a:rPr lang="it-IT" b="1" i="1" dirty="0" err="1" smtClean="0"/>
              <a:t>mitsvot</a:t>
            </a:r>
            <a:r>
              <a:rPr lang="it-IT" dirty="0" smtClean="0"/>
              <a:t>], per </a:t>
            </a:r>
            <a:r>
              <a:rPr lang="it-IT" b="1" dirty="0" smtClean="0"/>
              <a:t>equità</a:t>
            </a:r>
            <a:r>
              <a:rPr lang="it-IT" dirty="0" smtClean="0"/>
              <a:t> [</a:t>
            </a:r>
            <a:r>
              <a:rPr lang="it-IT" b="1" i="1" dirty="0" err="1" smtClean="0"/>
              <a:t>tsedacah</a:t>
            </a:r>
            <a:r>
              <a:rPr lang="it-IT" dirty="0" smtClean="0"/>
              <a:t>] o per </a:t>
            </a:r>
            <a:r>
              <a:rPr lang="it-IT" b="1" dirty="0" smtClean="0"/>
              <a:t>misericordia</a:t>
            </a:r>
            <a:r>
              <a:rPr lang="it-IT" dirty="0" smtClean="0"/>
              <a:t> [</a:t>
            </a:r>
            <a:r>
              <a:rPr lang="it-IT" b="1" i="1" dirty="0" err="1" smtClean="0"/>
              <a:t>hesed</a:t>
            </a:r>
            <a:r>
              <a:rPr lang="it-IT" dirty="0" smtClean="0"/>
              <a:t>], si declina come relazione tra gli uomini e Dio secondo la Bibbia;</a:t>
            </a:r>
          </a:p>
          <a:p>
            <a:pPr>
              <a:buFontTx/>
              <a:buChar char="-"/>
            </a:pPr>
            <a:r>
              <a:rPr lang="it-IT" dirty="0" smtClean="0"/>
              <a:t>quella </a:t>
            </a:r>
            <a:r>
              <a:rPr lang="it-IT" b="1" dirty="0" smtClean="0"/>
              <a:t>greca</a:t>
            </a:r>
            <a:r>
              <a:rPr lang="it-IT" dirty="0" smtClean="0"/>
              <a:t>, che dice  giustizia come </a:t>
            </a:r>
            <a:r>
              <a:rPr lang="el-GR" b="1" i="1" dirty="0" smtClean="0"/>
              <a:t>δικαιοσύνη</a:t>
            </a:r>
            <a:r>
              <a:rPr lang="it-IT" dirty="0" smtClean="0"/>
              <a:t>, è la fonte primaria del diritto romano e delle legislazioni moderne.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Nella filosofia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Nella filosofia greca </a:t>
            </a:r>
            <a:r>
              <a:rPr lang="it-IT" b="1" dirty="0" smtClean="0"/>
              <a:t>la giustizia si configura come una virtù da calare nella realtà naturale</a:t>
            </a:r>
            <a:r>
              <a:rPr lang="it-IT" dirty="0" smtClean="0"/>
              <a:t>, </a:t>
            </a:r>
            <a:r>
              <a:rPr lang="it-IT" b="1" dirty="0" smtClean="0"/>
              <a:t>come riflesso dell’armonia del cosmo</a:t>
            </a:r>
            <a:r>
              <a:rPr lang="it-IT" dirty="0" smtClean="0"/>
              <a:t>.</a:t>
            </a:r>
          </a:p>
          <a:p>
            <a:r>
              <a:rPr lang="it-IT" dirty="0" smtClean="0"/>
              <a:t>Per </a:t>
            </a:r>
            <a:r>
              <a:rPr lang="it-IT" b="1" dirty="0" smtClean="0"/>
              <a:t>Platone la giustizia è armonia tra le facoltà dell’anima e tra le categorie, i ceti e le classi sociali</a:t>
            </a:r>
            <a:r>
              <a:rPr lang="it-IT" dirty="0" smtClean="0"/>
              <a:t>.</a:t>
            </a:r>
          </a:p>
          <a:p>
            <a:r>
              <a:rPr lang="it-IT" b="1" dirty="0" smtClean="0"/>
              <a:t>Aristotele</a:t>
            </a:r>
            <a:r>
              <a:rPr lang="it-IT" dirty="0" smtClean="0"/>
              <a:t> parla del “</a:t>
            </a:r>
            <a:r>
              <a:rPr lang="it-IT" b="1" i="1" dirty="0" smtClean="0"/>
              <a:t>giusto mezzo</a:t>
            </a:r>
            <a:r>
              <a:rPr lang="it-IT" dirty="0" smtClean="0"/>
              <a:t>” tra un “troppo” e un “troppo poco”, e quindi in qualche modo introduce il concetto di “equità”, secondo l’espressione “</a:t>
            </a:r>
            <a:r>
              <a:rPr lang="it-IT" b="1" i="1" dirty="0" err="1" smtClean="0"/>
              <a:t>reddere</a:t>
            </a:r>
            <a:r>
              <a:rPr lang="it-IT" b="1" i="1" dirty="0" smtClean="0"/>
              <a:t> </a:t>
            </a:r>
            <a:r>
              <a:rPr lang="it-IT" b="1" i="1" dirty="0" err="1" smtClean="0"/>
              <a:t>unicuique</a:t>
            </a:r>
            <a:r>
              <a:rPr lang="it-IT" b="1" i="1" dirty="0" smtClean="0"/>
              <a:t> </a:t>
            </a:r>
            <a:r>
              <a:rPr lang="it-IT" b="1" i="1" dirty="0" err="1" smtClean="0"/>
              <a:t>suum</a:t>
            </a:r>
            <a:r>
              <a:rPr lang="it-IT" dirty="0" smtClean="0"/>
              <a:t>”. </a:t>
            </a:r>
            <a:r>
              <a:rPr lang="it-IT" b="1" dirty="0" smtClean="0"/>
              <a:t>Tommaso d’Aquino </a:t>
            </a:r>
            <a:r>
              <a:rPr lang="it-IT" dirty="0" smtClean="0"/>
              <a:t>amplia il concetto introducendo</a:t>
            </a:r>
            <a:r>
              <a:rPr lang="it-IT" b="1" dirty="0" smtClean="0"/>
              <a:t> il valore del dono senza contraccambio</a:t>
            </a:r>
            <a:r>
              <a:rPr lang="it-IT" dirty="0" smtClean="0"/>
              <a:t> (</a:t>
            </a:r>
            <a:r>
              <a:rPr lang="it-IT" dirty="0" err="1" smtClean="0"/>
              <a:t>cf</a:t>
            </a:r>
            <a:r>
              <a:rPr lang="it-IT" dirty="0" smtClean="0"/>
              <a:t>. in </a:t>
            </a:r>
            <a:r>
              <a:rPr lang="it-IT" dirty="0" err="1" smtClean="0"/>
              <a:t>Derrida</a:t>
            </a:r>
            <a:r>
              <a:rPr lang="it-IT" dirty="0" smtClean="0"/>
              <a:t> e M. </a:t>
            </a:r>
            <a:r>
              <a:rPr lang="it-IT" dirty="0" err="1" smtClean="0"/>
              <a:t>Mauss</a:t>
            </a:r>
            <a:r>
              <a:rPr lang="it-IT" dirty="0" smtClean="0"/>
              <a:t>). Per Tommaso </a:t>
            </a:r>
            <a:r>
              <a:rPr lang="it-IT" b="1" dirty="0" smtClean="0"/>
              <a:t>la giustizia verso Dio </a:t>
            </a:r>
            <a:r>
              <a:rPr lang="it-IT" dirty="0" smtClean="0"/>
              <a:t>è la </a:t>
            </a:r>
            <a:r>
              <a:rPr lang="it-IT" b="1" i="1" dirty="0" smtClean="0"/>
              <a:t>Pietas</a:t>
            </a:r>
            <a:r>
              <a:rPr lang="it-IT" dirty="0" smtClean="0"/>
              <a:t>, o virtù di religione.</a:t>
            </a:r>
          </a:p>
          <a:p>
            <a:r>
              <a:rPr lang="it-IT" b="1" dirty="0" smtClean="0"/>
              <a:t>Cicerone</a:t>
            </a:r>
            <a:r>
              <a:rPr lang="it-IT" dirty="0" smtClean="0"/>
              <a:t> scrive “</a:t>
            </a:r>
            <a:r>
              <a:rPr lang="it-IT" b="1" i="1" dirty="0" err="1" smtClean="0"/>
              <a:t>Iustitia</a:t>
            </a:r>
            <a:r>
              <a:rPr lang="it-IT" b="1" i="1" dirty="0" smtClean="0"/>
              <a:t> est habitus animi, </a:t>
            </a:r>
            <a:r>
              <a:rPr lang="it-IT" b="1" i="1" dirty="0" err="1" smtClean="0"/>
              <a:t>communi</a:t>
            </a:r>
            <a:r>
              <a:rPr lang="it-IT" b="1" i="1" dirty="0" smtClean="0"/>
              <a:t> </a:t>
            </a:r>
            <a:r>
              <a:rPr lang="it-IT" b="1" i="1" dirty="0" err="1" smtClean="0"/>
              <a:t>utilitate</a:t>
            </a:r>
            <a:r>
              <a:rPr lang="it-IT" b="1" i="1" dirty="0" smtClean="0"/>
              <a:t> conservata, </a:t>
            </a:r>
            <a:r>
              <a:rPr lang="it-IT" b="1" i="1" dirty="0" err="1" smtClean="0"/>
              <a:t>suam</a:t>
            </a:r>
            <a:r>
              <a:rPr lang="it-IT" b="1" i="1" dirty="0" smtClean="0"/>
              <a:t> </a:t>
            </a:r>
            <a:r>
              <a:rPr lang="it-IT" b="1" i="1" dirty="0" err="1" smtClean="0"/>
              <a:t>cuique</a:t>
            </a:r>
            <a:r>
              <a:rPr lang="it-IT" b="1" i="1" dirty="0" smtClean="0"/>
              <a:t> </a:t>
            </a:r>
            <a:r>
              <a:rPr lang="it-IT" b="1" i="1" dirty="0" err="1" smtClean="0"/>
              <a:t>tribuens</a:t>
            </a:r>
            <a:r>
              <a:rPr lang="it-IT" b="1" i="1" dirty="0" smtClean="0"/>
              <a:t> </a:t>
            </a:r>
            <a:r>
              <a:rPr lang="it-IT" b="1" i="1" dirty="0" err="1" smtClean="0"/>
              <a:t>dignitatem</a:t>
            </a:r>
            <a:r>
              <a:rPr lang="it-IT" dirty="0" smtClean="0"/>
              <a:t>”, ed è il concetto sintetico dello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romanum</a:t>
            </a:r>
            <a:r>
              <a:rPr lang="it-IT" dirty="0" smtClean="0"/>
              <a:t>. </a:t>
            </a:r>
          </a:p>
          <a:p>
            <a:r>
              <a:rPr lang="it-IT" b="1" dirty="0" smtClean="0"/>
              <a:t>Descartes</a:t>
            </a:r>
            <a:r>
              <a:rPr lang="it-IT" dirty="0" smtClean="0"/>
              <a:t> e </a:t>
            </a:r>
            <a:r>
              <a:rPr lang="it-IT" b="1" dirty="0" smtClean="0"/>
              <a:t>Hume</a:t>
            </a:r>
            <a:r>
              <a:rPr lang="it-IT" dirty="0" smtClean="0"/>
              <a:t> considerano la </a:t>
            </a:r>
            <a:r>
              <a:rPr lang="it-IT" b="1" dirty="0" smtClean="0"/>
              <a:t>giustizia come virtù derivante dalla ragione</a:t>
            </a:r>
            <a:r>
              <a:rPr lang="it-IT" dirty="0" smtClean="0"/>
              <a:t>. È una </a:t>
            </a:r>
            <a:r>
              <a:rPr lang="it-IT" b="1" i="1" dirty="0" err="1" smtClean="0"/>
              <a:t>charitas</a:t>
            </a:r>
            <a:r>
              <a:rPr lang="it-IT" b="1" dirty="0" smtClean="0"/>
              <a:t> </a:t>
            </a:r>
            <a:r>
              <a:rPr lang="it-IT" b="1" i="1" dirty="0" err="1" smtClean="0"/>
              <a:t>sapientis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 </a:t>
            </a:r>
            <a:r>
              <a:rPr lang="it-IT" b="1" dirty="0" err="1" smtClean="0"/>
              <a:t>Kant</a:t>
            </a:r>
            <a:r>
              <a:rPr lang="it-IT" dirty="0" smtClean="0"/>
              <a:t> emerge il concetto di </a:t>
            </a:r>
            <a:r>
              <a:rPr lang="it-IT" b="1" dirty="0" smtClean="0"/>
              <a:t>giustizia come uguaglianza nella libertà</a:t>
            </a:r>
            <a:r>
              <a:rPr lang="it-IT" dirty="0" smtClean="0"/>
              <a:t>.</a:t>
            </a:r>
          </a:p>
          <a:p>
            <a:r>
              <a:rPr lang="it-IT" dirty="0" smtClean="0"/>
              <a:t>E siamo alle dottrine contemporanee del </a:t>
            </a:r>
            <a:r>
              <a:rPr lang="it-IT" b="1" dirty="0" smtClean="0"/>
              <a:t>liberalismo</a:t>
            </a:r>
            <a:r>
              <a:rPr lang="it-IT" dirty="0" smtClean="0"/>
              <a:t> , della </a:t>
            </a:r>
            <a:r>
              <a:rPr lang="it-IT" b="1" dirty="0" smtClean="0"/>
              <a:t>democrazia</a:t>
            </a:r>
            <a:r>
              <a:rPr lang="it-IT" dirty="0" smtClean="0"/>
              <a:t>, e del </a:t>
            </a:r>
            <a:r>
              <a:rPr lang="it-IT" b="1" dirty="0" smtClean="0"/>
              <a:t>socialismo </a:t>
            </a:r>
            <a:r>
              <a:rPr lang="it-IT" b="1" dirty="0" err="1" smtClean="0"/>
              <a:t>umanistico</a:t>
            </a:r>
            <a:r>
              <a:rPr lang="it-IT" dirty="0" err="1" smtClean="0"/>
              <a:t>…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Presso i Greci e gli Ebrei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Tornando un momento alle due fonti, quella </a:t>
            </a:r>
            <a:r>
              <a:rPr lang="it-IT" b="1" dirty="0" smtClean="0"/>
              <a:t>greca</a:t>
            </a:r>
            <a:r>
              <a:rPr lang="it-IT" dirty="0" smtClean="0"/>
              <a:t> e quella </a:t>
            </a:r>
            <a:r>
              <a:rPr lang="it-IT" b="1" dirty="0" smtClean="0"/>
              <a:t>ebraica</a:t>
            </a:r>
            <a:r>
              <a:rPr lang="it-IT" dirty="0" smtClean="0"/>
              <a:t>, possiamo dire che:</a:t>
            </a:r>
          </a:p>
          <a:p>
            <a:r>
              <a:rPr lang="it-IT" dirty="0" smtClean="0"/>
              <a:t>- </a:t>
            </a:r>
            <a:r>
              <a:rPr lang="it-IT" b="1" dirty="0" smtClean="0"/>
              <a:t>per la dottrina greca </a:t>
            </a:r>
            <a:r>
              <a:rPr lang="it-IT" dirty="0" smtClean="0"/>
              <a:t>la </a:t>
            </a:r>
            <a:r>
              <a:rPr lang="it-IT" b="1" i="1" dirty="0" err="1" smtClean="0"/>
              <a:t>dikaiosyne</a:t>
            </a:r>
            <a:r>
              <a:rPr lang="it-IT" dirty="0" smtClean="0"/>
              <a:t> è </a:t>
            </a:r>
            <a:r>
              <a:rPr lang="it-IT" b="1" i="1" dirty="0" smtClean="0"/>
              <a:t>ciò che indica, che dà la direzione, che indirizza</a:t>
            </a:r>
            <a:r>
              <a:rPr lang="it-IT" dirty="0" smtClean="0"/>
              <a:t> e si contrappone alla </a:t>
            </a:r>
            <a:r>
              <a:rPr lang="it-IT" b="1" i="1" dirty="0" smtClean="0"/>
              <a:t>superbia</a:t>
            </a:r>
            <a:r>
              <a:rPr lang="it-IT" dirty="0" smtClean="0"/>
              <a:t>, all’</a:t>
            </a:r>
            <a:r>
              <a:rPr lang="it-IT" b="1" i="1" dirty="0" err="1" smtClean="0"/>
              <a:t>ybris</a:t>
            </a:r>
            <a:r>
              <a:rPr lang="it-IT" dirty="0" smtClean="0"/>
              <a:t>, alla </a:t>
            </a:r>
            <a:r>
              <a:rPr lang="it-IT" b="1" i="1" dirty="0" smtClean="0"/>
              <a:t>tracotanza</a:t>
            </a:r>
            <a:r>
              <a:rPr lang="it-IT" dirty="0" smtClean="0"/>
              <a:t> e alla </a:t>
            </a:r>
            <a:r>
              <a:rPr lang="it-IT" b="1" i="1" dirty="0" smtClean="0"/>
              <a:t>violenza;</a:t>
            </a:r>
            <a:endParaRPr lang="it-IT" dirty="0" smtClean="0"/>
          </a:p>
          <a:p>
            <a:r>
              <a:rPr lang="it-IT" b="1" dirty="0" smtClean="0"/>
              <a:t>per la dottrina ebraica</a:t>
            </a:r>
            <a:r>
              <a:rPr lang="it-IT" dirty="0" smtClean="0"/>
              <a:t>, come dicevamo sopra, è sostanzialmente </a:t>
            </a:r>
            <a:r>
              <a:rPr lang="it-IT" b="1" dirty="0" smtClean="0"/>
              <a:t>il rispetto del patto con Dio</a:t>
            </a:r>
            <a:r>
              <a:rPr lang="it-IT" dirty="0" smtClean="0"/>
              <a:t>, da cui discende anche il comportamento giusto verso il prossimo. In questa prospettiva il peccato stesso (</a:t>
            </a:r>
            <a:r>
              <a:rPr lang="it-IT" b="1" i="1" dirty="0" err="1" smtClean="0"/>
              <a:t>awòn</a:t>
            </a:r>
            <a:r>
              <a:rPr lang="it-IT" dirty="0" smtClean="0"/>
              <a:t>, </a:t>
            </a:r>
            <a:r>
              <a:rPr lang="it-IT" b="1" i="1" dirty="0" err="1" smtClean="0"/>
              <a:t>awòl</a:t>
            </a:r>
            <a:r>
              <a:rPr lang="it-IT" dirty="0" smtClean="0"/>
              <a:t>) è una sorta di </a:t>
            </a:r>
            <a:r>
              <a:rPr lang="it-IT" b="1" dirty="0" smtClean="0"/>
              <a:t>mancamento del bersaglio</a:t>
            </a:r>
            <a:r>
              <a:rPr lang="it-IT" dirty="0" smtClean="0"/>
              <a:t>, della </a:t>
            </a:r>
            <a:r>
              <a:rPr lang="it-IT" b="1" dirty="0" err="1" smtClean="0"/>
              <a:t>cosa-giusta-da-fare</a:t>
            </a:r>
            <a:r>
              <a:rPr lang="it-IT" dirty="0" smtClean="0"/>
              <a:t>.</a:t>
            </a:r>
            <a:endParaRPr lang="it-IT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</TotalTime>
  <Words>1224</Words>
  <Application>Microsoft Office PowerPoint</Application>
  <PresentationFormat>Presentazione su schermo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La Giustizia come humana virtus</vt:lpstr>
      <vt:lpstr>La giustizia come virtù </vt:lpstr>
      <vt:lpstr>La giustizia  come principio di diritto</vt:lpstr>
      <vt:lpstr>La giustizia generale</vt:lpstr>
      <vt:lpstr>La giustizia commutativa  e quella distributiva</vt:lpstr>
      <vt:lpstr>Le altre “giustizie”</vt:lpstr>
      <vt:lpstr>Etimologia </vt:lpstr>
      <vt:lpstr>Nella filosofia</vt:lpstr>
      <vt:lpstr>Presso i Greci e gli Ebrei</vt:lpstr>
      <vt:lpstr>Nei Vangeli e in san Paolo</vt:lpstr>
      <vt:lpstr>La giustizia oggi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Renato</dc:creator>
  <cp:lastModifiedBy>Renato</cp:lastModifiedBy>
  <cp:revision>26</cp:revision>
  <dcterms:created xsi:type="dcterms:W3CDTF">2013-11-08T08:41:50Z</dcterms:created>
  <dcterms:modified xsi:type="dcterms:W3CDTF">2014-05-26T09:45:52Z</dcterms:modified>
</cp:coreProperties>
</file>